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74"/>
  </p:notesMasterIdLst>
  <p:sldIdLst>
    <p:sldId id="788" r:id="rId2"/>
    <p:sldId id="889" r:id="rId3"/>
    <p:sldId id="886" r:id="rId4"/>
    <p:sldId id="887" r:id="rId5"/>
    <p:sldId id="870" r:id="rId6"/>
    <p:sldId id="875" r:id="rId7"/>
    <p:sldId id="877" r:id="rId8"/>
    <p:sldId id="882" r:id="rId9"/>
    <p:sldId id="876" r:id="rId10"/>
    <p:sldId id="259" r:id="rId11"/>
    <p:sldId id="260" r:id="rId12"/>
    <p:sldId id="809" r:id="rId13"/>
    <p:sldId id="819" r:id="rId14"/>
    <p:sldId id="702" r:id="rId15"/>
    <p:sldId id="864" r:id="rId16"/>
    <p:sldId id="865" r:id="rId17"/>
    <p:sldId id="703" r:id="rId18"/>
    <p:sldId id="789" r:id="rId19"/>
    <p:sldId id="704" r:id="rId20"/>
    <p:sldId id="791" r:id="rId21"/>
    <p:sldId id="831" r:id="rId22"/>
    <p:sldId id="792" r:id="rId23"/>
    <p:sldId id="705" r:id="rId24"/>
    <p:sldId id="844" r:id="rId25"/>
    <p:sldId id="849" r:id="rId26"/>
    <p:sldId id="852" r:id="rId27"/>
    <p:sldId id="706" r:id="rId28"/>
    <p:sldId id="456" r:id="rId29"/>
    <p:sldId id="821" r:id="rId30"/>
    <p:sldId id="850" r:id="rId31"/>
    <p:sldId id="798" r:id="rId32"/>
    <p:sldId id="807" r:id="rId33"/>
    <p:sldId id="799" r:id="rId34"/>
    <p:sldId id="885" r:id="rId35"/>
    <p:sldId id="867" r:id="rId36"/>
    <p:sldId id="866" r:id="rId37"/>
    <p:sldId id="802" r:id="rId38"/>
    <p:sldId id="304" r:id="rId39"/>
    <p:sldId id="855" r:id="rId40"/>
    <p:sldId id="871" r:id="rId41"/>
    <p:sldId id="306" r:id="rId42"/>
    <p:sldId id="861" r:id="rId43"/>
    <p:sldId id="828" r:id="rId44"/>
    <p:sldId id="860" r:id="rId45"/>
    <p:sldId id="847" r:id="rId46"/>
    <p:sldId id="309" r:id="rId47"/>
    <p:sldId id="862" r:id="rId48"/>
    <p:sldId id="840" r:id="rId49"/>
    <p:sldId id="755" r:id="rId50"/>
    <p:sldId id="837" r:id="rId51"/>
    <p:sldId id="824" r:id="rId52"/>
    <p:sldId id="841" r:id="rId53"/>
    <p:sldId id="843" r:id="rId54"/>
    <p:sldId id="823" r:id="rId55"/>
    <p:sldId id="868" r:id="rId56"/>
    <p:sldId id="695" r:id="rId57"/>
    <p:sldId id="856" r:id="rId58"/>
    <p:sldId id="334" r:id="rId59"/>
    <p:sldId id="858" r:id="rId60"/>
    <p:sldId id="848" r:id="rId61"/>
    <p:sldId id="700" r:id="rId62"/>
    <p:sldId id="804" r:id="rId63"/>
    <p:sldId id="834" r:id="rId64"/>
    <p:sldId id="842" r:id="rId65"/>
    <p:sldId id="838" r:id="rId66"/>
    <p:sldId id="857" r:id="rId67"/>
    <p:sldId id="880" r:id="rId68"/>
    <p:sldId id="827" r:id="rId69"/>
    <p:sldId id="883" r:id="rId70"/>
    <p:sldId id="878" r:id="rId71"/>
    <p:sldId id="884" r:id="rId72"/>
    <p:sldId id="879" r:id="rId73"/>
  </p:sldIdLst>
  <p:sldSz cx="9144000" cy="5143500" type="screen16x9"/>
  <p:notesSz cx="7315200" cy="9601200"/>
  <p:embeddedFontLst>
    <p:embeddedFont>
      <p:font typeface="Calibri" panose="020F0502020204030204" pitchFamily="34" charset="0"/>
      <p:regular r:id="rId75"/>
      <p:bold r:id="rId76"/>
      <p:italic r:id="rId77"/>
      <p:boldItalic r:id="rId78"/>
    </p:embeddedFont>
    <p:embeddedFont>
      <p:font typeface="Myriad Web Pro" panose="020B0604020202020204" charset="0"/>
      <p:regular r:id="rId79"/>
      <p:bold r:id="rId80"/>
      <p:italic r:id="rId81"/>
    </p:embeddedFont>
    <p:embeddedFont>
      <p:font typeface="Open Sans" panose="020B0604020202020204" charset="0"/>
      <p:regular r:id="rId82"/>
      <p:bold r:id="rId83"/>
      <p:italic r:id="rId84"/>
      <p:boldItalic r:id="rId8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iri, Susan (CDC/DDID/NCIRD/DBD)" initials="HS(" lastIdx="5" clrIdx="0">
    <p:extLst>
      <p:ext uri="{19B8F6BF-5375-455C-9EA6-DF929625EA0E}">
        <p15:presenceInfo xmlns:p15="http://schemas.microsoft.com/office/powerpoint/2012/main" userId="S::bse4@cdc.gov::1047ef28-ca1e-4a4d-8670-1b8c38166a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005DAA"/>
    <a:srgbClr val="E6E6E6"/>
    <a:srgbClr val="D6E3FF"/>
    <a:srgbClr val="000000"/>
    <a:srgbClr val="0E66AF"/>
    <a:srgbClr val="006A71"/>
    <a:srgbClr val="695E4A"/>
    <a:srgbClr val="00853F"/>
    <a:srgbClr val="EC8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7060" autoAdjust="0"/>
  </p:normalViewPr>
  <p:slideViewPr>
    <p:cSldViewPr snapToGrid="0">
      <p:cViewPr varScale="1">
        <p:scale>
          <a:sx n="94" d="100"/>
          <a:sy n="94" d="100"/>
        </p:scale>
        <p:origin x="955"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6/19/2020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 will provide a discussion of the epidemiology of </a:t>
            </a:r>
            <a:r>
              <a:rPr lang="en-US" sz="1200" i="1" kern="1200" dirty="0" err="1">
                <a:solidFill>
                  <a:schemeClr val="tx1"/>
                </a:solidFill>
                <a:effectLst/>
                <a:latin typeface="+mn-lt"/>
                <a:ea typeface="+mn-ea"/>
                <a:cs typeface="+mn-cs"/>
              </a:rPr>
              <a:t>Haemophilus</a:t>
            </a:r>
            <a:r>
              <a:rPr lang="en-US" sz="1200" i="1" kern="1200" dirty="0">
                <a:solidFill>
                  <a:schemeClr val="tx1"/>
                </a:solidFill>
                <a:effectLst/>
                <a:latin typeface="+mn-lt"/>
                <a:ea typeface="+mn-ea"/>
                <a:cs typeface="+mn-cs"/>
              </a:rPr>
              <a:t> influenzae</a:t>
            </a:r>
            <a:r>
              <a:rPr lang="en-US" sz="1200" kern="1200" dirty="0">
                <a:solidFill>
                  <a:schemeClr val="tx1"/>
                </a:solidFill>
                <a:effectLst/>
                <a:latin typeface="+mn-lt"/>
                <a:ea typeface="+mn-ea"/>
                <a:cs typeface="+mn-cs"/>
              </a:rPr>
              <a:t> type b disease as well as the vaccine recommendations for prevention of Hib disease.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72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701345" y="4416099"/>
            <a:ext cx="5607711" cy="4182457"/>
          </a:xfrm>
          <a:prstGeom prst="rect">
            <a:avLst/>
          </a:prstGeom>
          <a:noFill/>
          <a:ln>
            <a:noFill/>
          </a:ln>
        </p:spPr>
        <p:txBody>
          <a:bodyPr spcFirstLastPara="1" wrap="square" lIns="88125" tIns="44050" rIns="88125" bIns="4405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Following today’s lecture, you will be able to meet these seven learning objectives. (READ SLIDE)</a:t>
            </a:r>
          </a:p>
          <a:p>
            <a:pPr marL="0" marR="0" lvl="0" indent="0" algn="l" rtl="0">
              <a:spcBef>
                <a:spcPts val="0"/>
              </a:spcBef>
              <a:spcAft>
                <a:spcPts val="0"/>
              </a:spcAft>
              <a:buNone/>
            </a:pPr>
            <a:endParaRPr sz="1600" b="0" i="0" u="none" strike="noStrike" cap="none" dirty="0">
              <a:solidFill>
                <a:schemeClr val="dk2"/>
              </a:solidFill>
              <a:latin typeface="Calibri"/>
              <a:ea typeface="Calibri"/>
              <a:cs typeface="Calibri"/>
              <a:sym typeface="Calibri"/>
            </a:endParaRPr>
          </a:p>
        </p:txBody>
      </p:sp>
      <p:sp>
        <p:nvSpPr>
          <p:cNvPr id="86" name="Shape 86"/>
          <p:cNvSpPr txBox="1">
            <a:spLocks noGrp="1"/>
          </p:cNvSpPr>
          <p:nvPr>
            <p:ph type="sldNum" idx="12"/>
          </p:nvPr>
        </p:nvSpPr>
        <p:spPr>
          <a:xfrm>
            <a:off x="3970734" y="8830659"/>
            <a:ext cx="3038145" cy="464205"/>
          </a:xfrm>
          <a:prstGeom prst="rect">
            <a:avLst/>
          </a:prstGeom>
          <a:noFill/>
          <a:ln>
            <a:noFill/>
          </a:ln>
        </p:spPr>
        <p:txBody>
          <a:bodyPr spcFirstLastPara="1" wrap="square" lIns="88125" tIns="44050" rIns="88125" bIns="440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93" name="Shape 9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39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the introduction of effective vaccines, </a:t>
            </a:r>
            <a:r>
              <a:rPr lang="en-US" sz="1200" i="1" kern="1200" dirty="0">
                <a:solidFill>
                  <a:schemeClr val="tx1"/>
                </a:solidFill>
                <a:effectLst/>
                <a:latin typeface="+mn-lt"/>
                <a:ea typeface="+mn-ea"/>
                <a:cs typeface="+mn-cs"/>
              </a:rPr>
              <a:t>H. influenzae </a:t>
            </a:r>
            <a:r>
              <a:rPr lang="en-US" sz="1200" kern="1200" dirty="0">
                <a:solidFill>
                  <a:schemeClr val="tx1"/>
                </a:solidFill>
                <a:effectLst/>
                <a:latin typeface="+mn-lt"/>
                <a:ea typeface="+mn-ea"/>
                <a:cs typeface="+mn-cs"/>
              </a:rPr>
              <a:t>type b, or Hib, was the leading cause of bacterial meningitis and other invasive bacterial disease among children younger than 5 years of age.</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Approximately one in 200 children in this age group developed</a:t>
            </a:r>
            <a:r>
              <a:rPr lang="en-US" sz="1200" b="0" kern="1200" dirty="0">
                <a:solidFill>
                  <a:schemeClr val="tx1"/>
                </a:solidFill>
                <a:effectLst/>
                <a:latin typeface="+mn-lt"/>
                <a:ea typeface="+mn-ea"/>
                <a:cs typeface="+mn-cs"/>
              </a:rPr>
              <a:t> invasive </a:t>
            </a:r>
            <a:r>
              <a:rPr lang="en-US" sz="1200" kern="1200" dirty="0">
                <a:solidFill>
                  <a:schemeClr val="tx1"/>
                </a:solidFill>
                <a:effectLst/>
                <a:latin typeface="+mn-lt"/>
                <a:ea typeface="+mn-ea"/>
                <a:cs typeface="+mn-cs"/>
              </a:rPr>
              <a:t>Hib disease.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Nearly all Hib infections occurred among children younger than 5 years of age, and approximately two-thirds of all cases occurred among children younger than 18 months of age.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Since licensure of</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conjugate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Hib vaccines, incidence of invasive Hib disease has declined by more than 99%.</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4149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insurance and poverty status are interrelated factors associated with lower vaccination coverage in young children. Compared with children who had only private insurance, those with Medicaid had lower coverage and those who were uninsured had much lower coverage for most vaccines.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Children living below and up to a certain percentage above the poverty level are eligible for Medicaid (42.5% of 2016 NIS-Child population met the minimum Medicaid eligibility level of 138%) and are entitled to VFC vaccines.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Uninsured children, who account for 3.0% of the 2016 NIS-Child weighted sample, are eligible for the Vaccines for Children, or VFC,  program, which was designed to increase access to vaccination among children through age 18 years who might not otherwise be vaccinated because of inability to pay. Some families might not be aware of the VFC program, might be unable to afford fees for visits to a vaccine provider, or might need assistance locating a physician who participates in the VFC program.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0" indent="0">
              <a:buFont typeface="Arial" panose="020B0604020202020204" pitchFamily="34" charset="0"/>
              <a:buNone/>
            </a:pPr>
            <a:r>
              <a:rPr lang="en-US" sz="1200" b="1" kern="1200" dirty="0">
                <a:solidFill>
                  <a:schemeClr val="tx1"/>
                </a:solidFill>
                <a:effectLst/>
                <a:latin typeface="+mn-lt"/>
                <a:ea typeface="+mn-ea"/>
                <a:cs typeface="+mn-cs"/>
              </a:rPr>
              <a:t>Barriers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Barriers to health care access and use among the publicly insured include language barriers, lack of trust in providers, transportation problems, inconvenient office hours, and other provider- and system-level factors.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Medicaid patients also tend to experience more breaks in insurance coverage than privately insured children do, and discontinuities in insurance coverage have been associated with lower vaccination coverage.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CDC has undertaken a number of activities designed to elucidate potential barriers to early childhood vaccination from the perspective of the state immunization programs and health care providers enrolled in the VFC program. There are also plans to assess parental experience with and barriers to accessing vaccination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E8ADA-F992-4252-87F8-DFF76A55EB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41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93" name="Shape 9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01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“Reducing missed opportunities” means establishing a policy to vaccinate at every visit if vaccinations are indicated. Providers need to use every patient encounter to screen for and offer vaccinations. An analysis of NIS-Child data for children born during 2005–2015 found that disparities in coverage with ≥4 doses of diphtheria, tetanus toxoids, and acellular pertussis vaccine (DTaP) for those with Medicaid compared with those with private health insurance could have been reduced by 42% if opportunities for receipt of the fourth DTaP dose had not been missed during visits when other vaccinations were received.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Another strategy to increase vaccination coverage is scheduling the next immunization visit before the patient leaves the office.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Reminder/recall systems are cost-effective methods to identify and notify families when children are due for vaccinations or are already behind. Reminders and recalls differ in content and can be delivered by telephone, text message, letter, postcard, or other methods. Most reminder and recall notices are tailored for individuals, and many include educational messages about the importance of vaccination.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Reducing barriers to immunization begins with recognizing the barriers, which include limited access to health care, competing provider priorities, low awareness of the benefits of vaccination, receipt of care from multiple providers, a complex vaccination schedule, and vaccine cost.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E8ADA-F992-4252-87F8-DFF76A55EB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423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 strategies to achieve high vaccination coverage include recommending the vaccine and reinforcing this recommendation. This has been shown to be one of the most effective strategies for increasing vaccination coverage.  </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Another important strategy is good record-keeping through documentation including use of immunization information systems.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DE8ADA-F992-4252-87F8-DFF76A55EB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69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178" name="Shape 17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860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err="1">
                <a:solidFill>
                  <a:schemeClr val="tx1"/>
                </a:solidFill>
                <a:effectLst/>
                <a:latin typeface="+mn-lt"/>
                <a:ea typeface="+mn-ea"/>
                <a:cs typeface="+mn-cs"/>
              </a:rPr>
              <a:t>Haemophilus</a:t>
            </a:r>
            <a:r>
              <a:rPr lang="en-US" sz="1200" i="1" kern="1200" dirty="0">
                <a:solidFill>
                  <a:schemeClr val="tx1"/>
                </a:solidFill>
                <a:effectLst/>
                <a:latin typeface="+mn-lt"/>
                <a:ea typeface="+mn-ea"/>
                <a:cs typeface="+mn-cs"/>
              </a:rPr>
              <a:t> influenzae </a:t>
            </a:r>
            <a:r>
              <a:rPr lang="en-US" sz="1200" kern="1200" dirty="0">
                <a:solidFill>
                  <a:schemeClr val="tx1"/>
                </a:solidFill>
                <a:effectLst/>
                <a:latin typeface="+mn-lt"/>
                <a:ea typeface="+mn-ea"/>
                <a:cs typeface="+mn-cs"/>
              </a:rPr>
              <a:t>causes severe bacterial infections, particularly among infants. It is a Gram-negative bacterium. The encapsulated (typeable) strains have a polysaccharide capsule that is responsible for virulence and immunity. There are six different serotypes, and they are labeled types a through f. There are currently no vaccines to prevent disease caused by non-b-typeable or non-typeable strains. However, in the </a:t>
            </a:r>
            <a:r>
              <a:rPr lang="en-US" sz="1200" kern="1200" dirty="0" err="1">
                <a:solidFill>
                  <a:schemeClr val="tx1"/>
                </a:solidFill>
                <a:effectLst/>
                <a:latin typeface="+mn-lt"/>
                <a:ea typeface="+mn-ea"/>
                <a:cs typeface="+mn-cs"/>
              </a:rPr>
              <a:t>prevaccine</a:t>
            </a:r>
            <a:r>
              <a:rPr lang="en-US" sz="1200" kern="1200" dirty="0">
                <a:solidFill>
                  <a:schemeClr val="tx1"/>
                </a:solidFill>
                <a:effectLst/>
                <a:latin typeface="+mn-lt"/>
                <a:ea typeface="+mn-ea"/>
                <a:cs typeface="+mn-cs"/>
              </a:rPr>
              <a:t> era, type b organisms accounted for 95% of all strains that caused invasive disease.  </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30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178" name="Shape 178"/>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98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427459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Humans are the only known reservoir, and carriers are asymptomatic. Hib does not survive in the environment on inanimate surfaces.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primary mode of Hib transmission is presumably by respiratory droplet spread.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Several studies in the </a:t>
            </a:r>
            <a:r>
              <a:rPr lang="en-US" sz="1200" kern="1200" dirty="0" err="1">
                <a:solidFill>
                  <a:schemeClr val="tx1"/>
                </a:solidFill>
                <a:effectLst/>
                <a:latin typeface="+mn-lt"/>
                <a:ea typeface="+mn-ea"/>
                <a:cs typeface="+mn-cs"/>
              </a:rPr>
              <a:t>prevaccine</a:t>
            </a:r>
            <a:r>
              <a:rPr lang="en-US" sz="1200" kern="1200" dirty="0">
                <a:solidFill>
                  <a:schemeClr val="tx1"/>
                </a:solidFill>
                <a:effectLst/>
                <a:latin typeface="+mn-lt"/>
                <a:ea typeface="+mn-ea"/>
                <a:cs typeface="+mn-cs"/>
              </a:rPr>
              <a:t> era described a bimodal seasonal pattern in the U.S., with one peak during September through December and a second peak during March through May.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contagious potential of invasive Hib disease is considered to be limited. However, certain circumstances, particularly close contact with an infected person (for example, in household, child care, or institutional settings) can lead to outbreaks or direct secondary transmission of the disease.</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0927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Invasive disease caused by Hib can affect many organ systems. The most common types of invasive disease are meningitis, epiglottitis, pneumonia, arthritis, and cellulitis.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Meningitis is the most common clinical manifestation of invasive Hib disease, accounting for 50%–65% of cases in the </a:t>
            </a:r>
            <a:r>
              <a:rPr lang="en-US" sz="1200" kern="1200" dirty="0" err="1">
                <a:solidFill>
                  <a:schemeClr val="tx1"/>
                </a:solidFill>
                <a:effectLst/>
                <a:latin typeface="+mn-lt"/>
                <a:ea typeface="+mn-ea"/>
                <a:cs typeface="+mn-cs"/>
              </a:rPr>
              <a:t>prevaccine</a:t>
            </a:r>
            <a:r>
              <a:rPr lang="en-US" sz="1200" kern="1200" dirty="0">
                <a:solidFill>
                  <a:schemeClr val="tx1"/>
                </a:solidFill>
                <a:effectLst/>
                <a:latin typeface="+mn-lt"/>
                <a:ea typeface="+mn-ea"/>
                <a:cs typeface="+mn-cs"/>
              </a:rPr>
              <a:t> era. And 15 to 30% of survivors are left with hearing impairment or other neurologic problems. The case-fatality rate is 3%–6%, even with appropriate antimicrobial therapy.</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31687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picture shows a child with facial cellulitis or infection of the soft tissues of the face caused by Hib. </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12649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31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pPr marL="171450" lvl="0" indent="-171450">
              <a:buFont typeface="Arial" panose="020B0604020202020204" pitchFamily="34" charset="0"/>
              <a:buChar char="•"/>
            </a:pPr>
            <a:r>
              <a:rPr lang="en-US" sz="1200" i="1" kern="1200" dirty="0" err="1">
                <a:solidFill>
                  <a:schemeClr val="tx1"/>
                </a:solidFill>
                <a:effectLst/>
                <a:latin typeface="+mn-lt"/>
                <a:ea typeface="+mn-ea"/>
                <a:cs typeface="+mn-cs"/>
              </a:rPr>
              <a:t>Haemophilus</a:t>
            </a:r>
            <a:r>
              <a:rPr lang="en-US" sz="1200" i="1" kern="1200" dirty="0">
                <a:solidFill>
                  <a:schemeClr val="tx1"/>
                </a:solidFill>
                <a:effectLst/>
                <a:latin typeface="+mn-lt"/>
                <a:ea typeface="+mn-ea"/>
                <a:cs typeface="+mn-cs"/>
              </a:rPr>
              <a:t> influenzae </a:t>
            </a:r>
            <a:r>
              <a:rPr lang="en-US" sz="1200" kern="1200" dirty="0">
                <a:solidFill>
                  <a:schemeClr val="tx1"/>
                </a:solidFill>
                <a:effectLst/>
                <a:latin typeface="+mn-lt"/>
                <a:ea typeface="+mn-ea"/>
                <a:cs typeface="+mn-cs"/>
              </a:rPr>
              <a:t>type b (Hib) vaccines are inactivated vaccines.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bacterium is inactivated with heat and/or chemicals such as formalin. Unlike live vaccines, inactivated vaccines cannot replicate or multiply. It is not possible for inactivated vaccines to result in infection from the antigen in the vaccine, even in immunodeficient people.</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Since there is no replication, multiple doses are required to induce a protective antibody level. The immune response is primarily humoral, meaning consisting of antibodies. There is little, if any, cell-mediated immunity.  The antibody titer or level will decline with time and periodic booster doses may be required.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two main groups of inactivated vaccines: those that contain inactivated whole virus or whole bacteria and a large second group called “fractional” vaccines. Fractional vaccines only contain the pieces of the organism that will induce an immune response. Among the fractional vaccines, most are protein-based, such as subunit vaccines and toxoids. Some fractional vaccines are polysaccharide-based and may be either pure polysaccharide or conjugated polysaccharide, meaning joined to a protein. </a:t>
            </a:r>
          </a:p>
          <a:p>
            <a:pPr marL="0" indent="0">
              <a:buNone/>
            </a:pPr>
            <a:endParaRPr lang="en-US" sz="1600" dirty="0">
              <a:cs typeface="Arial" panose="020B0604020202020204" pitchFamily="34" charset="0"/>
            </a:endParaRPr>
          </a:p>
        </p:txBody>
      </p:sp>
      <p:sp>
        <p:nvSpPr>
          <p:cNvPr id="287" name="Shape 287"/>
          <p:cNvSpPr txBox="1">
            <a:spLocks noGrp="1"/>
          </p:cNvSpPr>
          <p:nvPr>
            <p:ph type="sldNum" idx="12"/>
          </p:nvPr>
        </p:nvSpPr>
        <p:spPr>
          <a:xfrm>
            <a:off x="3970734" y="8830659"/>
            <a:ext cx="3038100" cy="464100"/>
          </a:xfrm>
          <a:prstGeom prst="rect">
            <a:avLst/>
          </a:prstGeom>
        </p:spPr>
        <p:txBody>
          <a:bodyPr spcFirstLastPara="1" wrap="square" lIns="88125" tIns="44050" rIns="88125" bIns="44050" anchor="b" anchorCtr="0">
            <a:noAutofit/>
          </a:bodyPr>
          <a:lstStyle/>
          <a:p>
            <a:pPr marL="0" lvl="0" indent="0"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3280138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FDA categorizes Hib vaccine as a polysaccharide conjugate vaccine, which is a type of inactivated vaccine. Manufacturers make it by joining a piece of the polysaccharide capsule that surrounds the Hib bacterium to a protein carrier. This joining process is called “conjugation.” Conjugating a protein carrier to a piece of the polysaccharide capsule from a Hib bacterium creates an effective vaccine. All of the vaccines are highly effective against Hib bacteria for people who receive a complete primary series. Three single-component Hib vaccines are currently licensed and available for use—</a:t>
            </a:r>
            <a:r>
              <a:rPr lang="en-US" sz="1200" kern="1200" dirty="0" err="1">
                <a:solidFill>
                  <a:schemeClr val="tx1"/>
                </a:solidFill>
                <a:effectLst/>
                <a:latin typeface="+mn-lt"/>
                <a:ea typeface="+mn-ea"/>
                <a:cs typeface="+mn-cs"/>
              </a:rPr>
              <a:t>ActHIB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Hiberix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PedvaxHIB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Pentacel</a:t>
            </a:r>
            <a:r>
              <a:rPr lang="en-US" sz="1200" kern="1200" dirty="0">
                <a:solidFill>
                  <a:schemeClr val="tx1"/>
                </a:solidFill>
                <a:effectLst/>
                <a:latin typeface="+mn-lt"/>
                <a:ea typeface="+mn-ea"/>
                <a:cs typeface="+mn-cs"/>
              </a:rPr>
              <a:t>® is a combination vaccine that includes Hib vaccine along with DTaP and polio vaccines. </a:t>
            </a:r>
            <a:r>
              <a:rPr lang="en-US" sz="1200" kern="1200" dirty="0" err="1">
                <a:solidFill>
                  <a:schemeClr val="tx1"/>
                </a:solidFill>
                <a:effectLst/>
                <a:latin typeface="+mn-lt"/>
                <a:ea typeface="+mn-ea"/>
                <a:cs typeface="+mn-cs"/>
              </a:rPr>
              <a:t>Vaxelis</a:t>
            </a:r>
            <a:r>
              <a:rPr lang="en-US" sz="1200" kern="1200" dirty="0">
                <a:solidFill>
                  <a:schemeClr val="tx1"/>
                </a:solidFill>
                <a:effectLst/>
                <a:latin typeface="+mn-lt"/>
                <a:ea typeface="+mn-ea"/>
                <a:cs typeface="+mn-cs"/>
              </a:rPr>
              <a:t>® is a combination vaccine that includes Hib vaccine along with DTaP, polio, and hepatitis B vaccines. These vaccines are licensed for use in infants as young as 6 weeks of age.</a:t>
            </a:r>
          </a:p>
          <a:p>
            <a:pPr marL="0" indent="0">
              <a:buNone/>
            </a:pPr>
            <a:endParaRPr lang="en-US" sz="1600" dirty="0">
              <a:cs typeface="Arial" panose="020B0604020202020204" pitchFamily="34" charset="0"/>
            </a:endParaRPr>
          </a:p>
        </p:txBody>
      </p:sp>
      <p:sp>
        <p:nvSpPr>
          <p:cNvPr id="287" name="Shape 287"/>
          <p:cNvSpPr txBox="1">
            <a:spLocks noGrp="1"/>
          </p:cNvSpPr>
          <p:nvPr>
            <p:ph type="sldNum" idx="12"/>
          </p:nvPr>
        </p:nvSpPr>
        <p:spPr>
          <a:xfrm>
            <a:off x="3970734" y="8830659"/>
            <a:ext cx="3038100" cy="464100"/>
          </a:xfrm>
          <a:prstGeom prst="rect">
            <a:avLst/>
          </a:prstGeom>
        </p:spPr>
        <p:txBody>
          <a:bodyPr spcFirstLastPara="1" wrap="square" lIns="88125" tIns="44050" rIns="88125" bIns="44050" anchor="b" anchorCtr="0">
            <a:noAutofit/>
          </a:bodyPr>
          <a:lstStyle/>
          <a:p>
            <a:pPr marL="0" lvl="0" indent="0"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58036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Hib conjugate vaccines are highly effective in producing immunity to Hib bacteria. More than 95% of infants develop protective antibody levels after receiving a primary series of 2 or 3 doses, depending on the product used. Invasive Hib disease in a completely vaccinated infant is uncommon. Hib vaccine is immunogenic in people with increased risk for invasive disease, including those with sickle cell disease, leukemia, HIV infection, and splenectomy.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Hib vaccines provide long-lasting immunity, the exact duration of immunity is not known.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3803745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94" name="Shape 29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501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Advisory Committee on Immunization Practices (ACIP) is a group of medical and public health experts that develops recommendations on the use of vaccines in the civilian population of the United States. </a:t>
            </a:r>
            <a:r>
              <a:rPr lang="en-US" sz="1200" b="1" kern="1200" dirty="0">
                <a:solidFill>
                  <a:schemeClr val="tx1"/>
                </a:solidFill>
                <a:effectLst/>
                <a:latin typeface="+mn-lt"/>
                <a:ea typeface="+mn-ea"/>
                <a:cs typeface="+mn-cs"/>
              </a:rPr>
              <a:t>ACIP recommendations are considered standard of care in the U.S.</a:t>
            </a:r>
            <a:r>
              <a:rPr lang="en-US" sz="1200" kern="1200" dirty="0">
                <a:solidFill>
                  <a:schemeClr val="tx1"/>
                </a:solidFill>
                <a:effectLst/>
                <a:latin typeface="+mn-lt"/>
                <a:ea typeface="+mn-ea"/>
                <a:cs typeface="+mn-cs"/>
              </a:rPr>
              <a:t> The ACIP includes 15 voting members responsible for making vaccine recommendations. The recommendations stand as public health guidance for the safe use of vaccines and related biological products. The ACIP holds three meetings each year at the Centers for Disease Control and Prevention (CDC) headquarters in Atlanta, Georgia, to review scientific data and vote on vaccine recommendations. Meetings are open to the public and available online via live webcast.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dirty="0"/>
          </a:p>
        </p:txBody>
      </p:sp>
    </p:spTree>
    <p:extLst>
      <p:ext uri="{BB962C8B-B14F-4D97-AF65-F5344CB8AC3E}">
        <p14:creationId xmlns:p14="http://schemas.microsoft.com/office/powerpoint/2010/main" val="209307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28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935238D-B03A-4C17-98B3-ABFBAAD9C5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0413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a:p>
            <a:r>
              <a:rPr lang="en-US" sz="1200" kern="1200" dirty="0">
                <a:solidFill>
                  <a:schemeClr val="tx1"/>
                </a:solidFill>
                <a:effectLst/>
                <a:latin typeface="+mn-lt"/>
                <a:ea typeface="+mn-ea"/>
                <a:cs typeface="+mn-cs"/>
              </a:rPr>
              <a:t>All infants, including those born preterm, should receive a primary series of conjugate Hib vaccine (single-component or combination vaccine), beginning at 2 months of age. The recommended interval between primary series doses is 8 weeks, with a minimum interval of 4 weeks. At least 8 weeks should separate the booster dose from the previous (second or third) dose. Hib vaccines may be given simultaneously with all other vaccines.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Limited data suggest that Hib conjugate vaccines given before 6 weeks of age may induce immunologic tolerance to subsequent doses of Hib vaccine. A dose given before 6 weeks of age may reduce the response to subsequent doses. As a result, Hib vaccines, including combination vaccines that contain Hib conjugate vaccine, should never be given to a child younger than 6 weeks of 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number of doses in the primary series depends on the type of vaccine used. A primary series of </a:t>
            </a:r>
            <a:r>
              <a:rPr lang="en-US" sz="1200" kern="1200" dirty="0" err="1">
                <a:solidFill>
                  <a:schemeClr val="tx1"/>
                </a:solidFill>
                <a:effectLst/>
                <a:latin typeface="+mn-lt"/>
                <a:ea typeface="+mn-ea"/>
                <a:cs typeface="+mn-cs"/>
              </a:rPr>
              <a:t>ActHIB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Hiberix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Pentacel</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Vaxelis</a:t>
            </a:r>
            <a:r>
              <a:rPr lang="en-US" sz="1200" kern="1200" dirty="0">
                <a:solidFill>
                  <a:schemeClr val="tx1"/>
                </a:solidFill>
                <a:effectLst/>
                <a:latin typeface="+mn-lt"/>
                <a:ea typeface="+mn-ea"/>
                <a:cs typeface="+mn-cs"/>
              </a:rPr>
              <a:t>® requires 3 doses. The </a:t>
            </a:r>
            <a:r>
              <a:rPr lang="en-US" sz="1200" kern="1200" dirty="0" err="1">
                <a:solidFill>
                  <a:schemeClr val="tx1"/>
                </a:solidFill>
                <a:effectLst/>
                <a:latin typeface="+mn-lt"/>
                <a:ea typeface="+mn-ea"/>
                <a:cs typeface="+mn-cs"/>
              </a:rPr>
              <a:t>PedvaxHIB</a:t>
            </a:r>
            <a:r>
              <a:rPr lang="en-US" sz="1200" kern="1200" dirty="0">
                <a:solidFill>
                  <a:schemeClr val="tx1"/>
                </a:solidFill>
                <a:effectLst/>
                <a:latin typeface="+mn-lt"/>
                <a:ea typeface="+mn-ea"/>
                <a:cs typeface="+mn-cs"/>
              </a:rPr>
              <a:t>® vaccine series consists of 2 doses.  A booster is recommended at 12 through 15 months regardless of which vaccine is used for the primary series.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some ages, a child needs to receive several different recommended vaccines simultaneously. Manufacturers created combination vaccines to decrease the number of injections needed to give these recommended vaccines at the same time. There are two combination vaccines that contains Hib vaccine, </a:t>
            </a:r>
            <a:r>
              <a:rPr lang="en-US" sz="1200" kern="1200" dirty="0" err="1">
                <a:solidFill>
                  <a:schemeClr val="tx1"/>
                </a:solidFill>
                <a:effectLst/>
                <a:latin typeface="+mn-lt"/>
                <a:ea typeface="+mn-ea"/>
                <a:cs typeface="+mn-cs"/>
              </a:rPr>
              <a:t>Pentacel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Vaxelis</a:t>
            </a:r>
            <a:r>
              <a:rPr lang="en-US" sz="1200" kern="1200" dirty="0">
                <a:solidFill>
                  <a:schemeClr val="tx1"/>
                </a:solidFill>
                <a:effectLst/>
                <a:latin typeface="+mn-lt"/>
                <a:ea typeface="+mn-ea"/>
                <a:cs typeface="+mn-cs"/>
              </a:rPr>
              <a:t>®. The recommended age for the fourth dose of </a:t>
            </a:r>
            <a:r>
              <a:rPr lang="en-US" sz="1200" kern="1200" dirty="0" err="1">
                <a:solidFill>
                  <a:schemeClr val="tx1"/>
                </a:solidFill>
                <a:effectLst/>
                <a:latin typeface="+mn-lt"/>
                <a:ea typeface="+mn-ea"/>
                <a:cs typeface="+mn-cs"/>
              </a:rPr>
              <a:t>Pentacel</a:t>
            </a:r>
            <a:r>
              <a:rPr lang="en-US" sz="1200" kern="1200" dirty="0">
                <a:solidFill>
                  <a:schemeClr val="tx1"/>
                </a:solidFill>
                <a:effectLst/>
                <a:latin typeface="+mn-lt"/>
                <a:ea typeface="+mn-ea"/>
                <a:cs typeface="+mn-cs"/>
              </a:rPr>
              <a:t>® is 15 through 18 months, but it can be given as early as 12 months, provided at least 6 months have elapsed since the third dose.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dirty="0"/>
          </a:p>
        </p:txBody>
      </p:sp>
    </p:spTree>
    <p:extLst>
      <p:ext uri="{BB962C8B-B14F-4D97-AF65-F5344CB8AC3E}">
        <p14:creationId xmlns:p14="http://schemas.microsoft.com/office/powerpoint/2010/main" val="4145071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Unvaccinated children 7 months of age and older may not require a full series of 3 or 4 doses. The number of doses a child needs to complete the series depends on the child’s current 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CDC resources are available that provide detailed guidance based on the age of the child and previous immunization history (valid doses only and other determining factors such as age at first dose). Because catch-up guidance can vary based on the product, there is one guidance chart for </a:t>
            </a:r>
            <a:r>
              <a:rPr lang="en-US" sz="1200" kern="1200" dirty="0" err="1">
                <a:solidFill>
                  <a:schemeClr val="tx1"/>
                </a:solidFill>
                <a:effectLst/>
                <a:latin typeface="+mn-lt"/>
                <a:ea typeface="+mn-ea"/>
                <a:cs typeface="+mn-cs"/>
              </a:rPr>
              <a:t>ActHIB</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Hiberix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Pentacel</a:t>
            </a:r>
            <a:r>
              <a:rPr lang="en-US" sz="1200" kern="1200" dirty="0">
                <a:solidFill>
                  <a:schemeClr val="tx1"/>
                </a:solidFill>
                <a:effectLst/>
                <a:latin typeface="+mn-lt"/>
                <a:ea typeface="+mn-ea"/>
                <a:cs typeface="+mn-cs"/>
              </a:rPr>
              <a:t>® and another for </a:t>
            </a:r>
            <a:r>
              <a:rPr lang="en-US" sz="1200" kern="1200" dirty="0" err="1">
                <a:solidFill>
                  <a:schemeClr val="tx1"/>
                </a:solidFill>
                <a:effectLst/>
                <a:latin typeface="+mn-lt"/>
                <a:ea typeface="+mn-ea"/>
                <a:cs typeface="+mn-cs"/>
              </a:rPr>
              <a:t>PedvaxHIB</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40723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defRPr/>
            </a:pPr>
            <a:endParaRPr kumimoji="0" lang="en-US" sz="1600" b="0" i="0" u="none" strike="noStrike" kern="1200" cap="none" spc="0" normalizeH="0" baseline="0" noProof="0" dirty="0">
              <a:ln>
                <a:noFill/>
              </a:ln>
              <a:solidFill>
                <a:srgbClr val="3B495B"/>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Hib immunization recommendations are included in both the childhood and adult immunization schedules. This slide shows the adult immunization schedule age-related figure. Again, Hib vaccine is highlighted by the red box.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45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general, Hib vaccination of healthy persons older than 59 months of age is not recommended. However, some older children who are at increased risk for invasive Hib disease may be vaccinated if they were not previously vaccinated in childhood or did not complete the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include those with: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Functional or anatomic asplenia, including sickle cell disease (applies to children and adolescents)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IgG subclass/complement deficiency (applies to children only)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Cancer requiring treatment with chemotherapy or radiation therapy (applies to children only)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HIV infection (applies to children and adolescents through age 18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Bone marrow transplant recipients  (applies to children and adolescents). Doses of vaccine administered prior to transplant are NOT considered valid doses. All transplant recipients should be revaccinated with 3 doses of Hib vaccine 6 months posttransplant, regardless of the number of doses received prior to the transplant.</a:t>
            </a:r>
          </a:p>
          <a:p>
            <a:pPr marL="342900" indent="-342900">
              <a:buAutoNum type="arabicPeriod"/>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5457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adults who are at increased risk for invasive Hib disease may be vaccinated if they were not previously vaccinated in childhood or did not complete the series. These include those with: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Functional or anatomic asplenia, including sickle cell disease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Bone marrow transplant recipients. Doses of vaccine administered prior to transplant are NOT considered valid doses. All transplant recipients should be revaccinated with 3 doses of Hib vaccine 6 months posttransplant, regardless of the number of doses received prior to the transplant.</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00751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There are also </a:t>
            </a:r>
            <a:r>
              <a:rPr lang="en-US" sz="1200" strike="sngStrike"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pecific recommendations for Hib vaccination in certain populations at increased risk of disease.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Hib invasive disease does not always result in development of protective antibody levels, so children younger than 24 months of age who develop invasive Hib disease should be considered susceptible and should receive a Hib vaccine series as recommended for their age at time of vaccination. Vaccination should start as soon as possible during the convalescent phase of the illness. </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76360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For American Indian/Alaska Native infants, Hib meningitis incidence peaks at a younger age. Because of this, </a:t>
            </a:r>
            <a:r>
              <a:rPr lang="en-US" sz="1200" kern="1200" dirty="0" err="1">
                <a:solidFill>
                  <a:schemeClr val="tx1"/>
                </a:solidFill>
                <a:effectLst/>
                <a:latin typeface="+mn-lt"/>
                <a:ea typeface="+mn-ea"/>
                <a:cs typeface="+mn-cs"/>
              </a:rPr>
              <a:t>PedvaxHIB</a:t>
            </a:r>
            <a:r>
              <a:rPr lang="en-US" sz="1200" kern="1200" dirty="0">
                <a:solidFill>
                  <a:schemeClr val="tx1"/>
                </a:solidFill>
                <a:effectLst/>
                <a:latin typeface="+mn-lt"/>
                <a:ea typeface="+mn-ea"/>
                <a:cs typeface="+mn-cs"/>
              </a:rPr>
              <a:t>® is the preferred vaccine for the primary series doses. </a:t>
            </a:r>
            <a:r>
              <a:rPr lang="en-US" sz="1200" kern="1200" dirty="0" err="1">
                <a:solidFill>
                  <a:schemeClr val="tx1"/>
                </a:solidFill>
                <a:effectLst/>
                <a:latin typeface="+mn-lt"/>
                <a:ea typeface="+mn-ea"/>
                <a:cs typeface="+mn-cs"/>
              </a:rPr>
              <a:t>PedvaxHIB</a:t>
            </a:r>
            <a:r>
              <a:rPr lang="en-US" sz="1200" kern="1200" dirty="0">
                <a:solidFill>
                  <a:schemeClr val="tx1"/>
                </a:solidFill>
                <a:effectLst/>
                <a:latin typeface="+mn-lt"/>
                <a:ea typeface="+mn-ea"/>
                <a:cs typeface="+mn-cs"/>
              </a:rPr>
              <a:t>® produces a protective antibody response after the first dose and provides early protection that American Indian/Alaska Native infants need.</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2439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single-component Hib vaccines licensed for use in infants are interchangeable. If the vaccine product previously used is not available or is unknown, you can use one of the other brands. However, default to a 3-dose primary series (4 total doses) if it is a mixed product series.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on the interchangeability of combination vaccines with other combination vaccines or with monovalent vaccines are limited. For children who start the Hib series with a combination vaccine, the same combination vaccine should be used for the subsequent doses whenever feasible. If vaccine used for earlier doses is not known or not available, any brand may be used to complete the series. If a different brand is administered, the dose should be considered valid and does not need to be repeated.</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5595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460" name="Shape 46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721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vaccine providers, public or private, are required by the National Vaccine Childhood Injury Act to give the appropriate VIS to the patient (or parent or legal representative) prior to every dose of certain vaccines. VISs have been translated into about 40 languages. These can be found on the website of CDC’s partner, the Immunization Action Coalition. There is a link at the bottom of this slide. Additional resources on the use of VISs are listed in the resources and references slides at the end of this presentation.</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2971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015369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There are a number of ways that a VIS can be provided prior to vaccination. </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Paper copies of the VIS can be printed and given to patients.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Permanent, laminated office copies may be given to patients to read.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Patients may view VISs on a computer monitor or other video display.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Patients may read the VIS on their phone or other digital device by downloading the pdf file from CDC’s website.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Patients may be given a copy of a VIS during a prior visit, or told how to access it through the internet, so they can read it in advance. These patients must still be offered a copy to read during the immunization visit, as a reminder.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Always offer the patient an opportunity to ask questions about the vaccine you are giving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patient must still be offered a copy of the VIS to take home. The patient may decline.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6945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474" name="Shape 47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99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dirty="0"/>
          </a:p>
        </p:txBody>
      </p:sp>
    </p:spTree>
    <p:extLst>
      <p:ext uri="{BB962C8B-B14F-4D97-AF65-F5344CB8AC3E}">
        <p14:creationId xmlns:p14="http://schemas.microsoft.com/office/powerpoint/2010/main" val="180598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2762494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Unsubstantiated vaccine injury claims caused a risk to the vaccine supply in the past because fear of lawsuits drove many manufacturers out of the vaccine business. In response, Congress passed the National Childhood Vaccine Injury Act in 1986. This law established the Vaccine Adverse Event Reporting System, which collects reports of vaccine adverse events, and includes a reporting table for the National Vaccine Injury Compensation Program. This program was also initiated by the law to compensate individuals who experience certain health events following vaccination. The VAERS reporting table complements the Health Resources and Services Administration Injury Table, outlining distinct outcomes that are compensable, along with the time period when the outcome occurred following vaccination.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31505643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dirty="0"/>
          </a:p>
        </p:txBody>
      </p:sp>
    </p:spTree>
    <p:extLst>
      <p:ext uri="{BB962C8B-B14F-4D97-AF65-F5344CB8AC3E}">
        <p14:creationId xmlns:p14="http://schemas.microsoft.com/office/powerpoint/2010/main" val="1779500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494" name="Shape 494"/>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437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pPr marL="0" marR="0" lvl="0" indent="0" algn="l" defTabSz="914400" rtl="0" eaLnBrk="1" fontAlgn="base" latinLnBrk="0" hangingPunct="1">
              <a:lnSpc>
                <a:spcPct val="100000"/>
              </a:lnSpc>
              <a:spcBef>
                <a:spcPts val="480"/>
              </a:spcBef>
              <a:spcAft>
                <a:spcPts val="0"/>
              </a:spcAft>
              <a:buClrTx/>
              <a:buSzTx/>
              <a:buFontTx/>
              <a:buNone/>
              <a:tabLst/>
              <a:defRPr/>
            </a:pPr>
            <a:r>
              <a:rPr lang="en-US" dirty="0"/>
              <a:t>(READ SLIDE)</a:t>
            </a:r>
          </a:p>
          <a:p>
            <a:pPr marL="0" lvl="0" indent="0">
              <a:spcBef>
                <a:spcPts val="480"/>
              </a:spcBef>
              <a:spcAft>
                <a:spcPts val="0"/>
              </a:spcAft>
              <a:buNone/>
            </a:pPr>
            <a:endParaRPr dirty="0"/>
          </a:p>
        </p:txBody>
      </p:sp>
      <p:sp>
        <p:nvSpPr>
          <p:cNvPr id="588" name="Shape 588"/>
          <p:cNvSpPr txBox="1">
            <a:spLocks noGrp="1"/>
          </p:cNvSpPr>
          <p:nvPr>
            <p:ph type="sldNum" idx="12"/>
          </p:nvPr>
        </p:nvSpPr>
        <p:spPr>
          <a:xfrm>
            <a:off x="3970734" y="8830659"/>
            <a:ext cx="3038100" cy="464100"/>
          </a:xfrm>
          <a:prstGeom prst="rect">
            <a:avLst/>
          </a:prstGeom>
        </p:spPr>
        <p:txBody>
          <a:bodyPr spcFirstLastPara="1" wrap="square" lIns="88125" tIns="44050" rIns="88125" bIns="440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21078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r>
              <a:rPr lang="en-US" sz="1200" kern="1200" dirty="0">
                <a:solidFill>
                  <a:schemeClr val="tx1"/>
                </a:solidFill>
                <a:effectLst/>
                <a:latin typeface="+mn-lt"/>
                <a:ea typeface="+mn-ea"/>
                <a:cs typeface="+mn-cs"/>
              </a:rPr>
              <a:t>Proper vaccine storage and handling are important factors in ensuring vaccine potency, thereby preventing many common vaccine-preventable diseases. Yet, each year, storage and handling errors result in revaccination of many patients and</a:t>
            </a:r>
          </a:p>
          <a:p>
            <a:r>
              <a:rPr lang="en-US" sz="1200" kern="1200" dirty="0">
                <a:solidFill>
                  <a:schemeClr val="tx1"/>
                </a:solidFill>
                <a:effectLst/>
                <a:latin typeface="+mn-lt"/>
                <a:ea typeface="+mn-ea"/>
                <a:cs typeface="+mn-cs"/>
              </a:rPr>
              <a:t>significant financial loss due to wasted vaccines. Failure to store and handle vaccines properly can reduce vaccine potency, resulting in inadequate immune responses in patients and poor protection against disease. Patients can lose confidence in vaccines and providers if they require revaccination because the vaccines they received may have been compromised.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following are necessary to protect a vaccine inventory:</a:t>
            </a:r>
          </a:p>
          <a:p>
            <a:pPr marL="685800" lvl="1" indent="-228600">
              <a:buFont typeface="+mj-lt"/>
              <a:buAutoNum type="arabicPeriod"/>
            </a:pPr>
            <a:r>
              <a:rPr lang="en-US" sz="1200" kern="1200" dirty="0">
                <a:solidFill>
                  <a:schemeClr val="tx1"/>
                </a:solidFill>
                <a:effectLst/>
                <a:latin typeface="+mn-lt"/>
                <a:ea typeface="+mn-ea"/>
                <a:cs typeface="+mn-cs"/>
              </a:rPr>
              <a:t>Reliable storage and temperature monitoring equipment</a:t>
            </a:r>
          </a:p>
          <a:p>
            <a:pPr marL="685800" lvl="1" indent="-228600">
              <a:buFont typeface="+mj-lt"/>
              <a:buAutoNum type="arabicPeriod"/>
            </a:pPr>
            <a:r>
              <a:rPr lang="en-US" sz="1200" kern="1200" dirty="0">
                <a:solidFill>
                  <a:schemeClr val="tx1"/>
                </a:solidFill>
                <a:effectLst/>
                <a:latin typeface="+mn-lt"/>
                <a:ea typeface="+mn-ea"/>
                <a:cs typeface="+mn-cs"/>
              </a:rPr>
              <a:t>Accurate vaccine inventory management</a:t>
            </a:r>
          </a:p>
          <a:p>
            <a:pPr marL="685800" lvl="1" indent="-228600">
              <a:buFont typeface="+mj-lt"/>
              <a:buAutoNum type="arabicPeriod"/>
            </a:pPr>
            <a:r>
              <a:rPr lang="en-US" sz="1200" kern="1200" dirty="0">
                <a:solidFill>
                  <a:schemeClr val="tx1"/>
                </a:solidFill>
                <a:effectLst/>
                <a:latin typeface="+mn-lt"/>
                <a:ea typeface="+mn-ea"/>
                <a:cs typeface="+mn-cs"/>
              </a:rPr>
              <a:t>Well-trained staff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 resources on storage and handling are listed in the resources and references slides at the end of this presentation.</a:t>
            </a:r>
          </a:p>
          <a:p>
            <a:pPr marL="0" lvl="0" indent="0">
              <a:spcBef>
                <a:spcPts val="480"/>
              </a:spcBef>
              <a:spcAft>
                <a:spcPts val="0"/>
              </a:spcAft>
              <a:buNone/>
            </a:pPr>
            <a:endParaRPr dirty="0"/>
          </a:p>
        </p:txBody>
      </p:sp>
      <p:sp>
        <p:nvSpPr>
          <p:cNvPr id="588" name="Shape 588"/>
          <p:cNvSpPr txBox="1">
            <a:spLocks noGrp="1"/>
          </p:cNvSpPr>
          <p:nvPr>
            <p:ph type="sldNum" idx="12"/>
          </p:nvPr>
        </p:nvSpPr>
        <p:spPr>
          <a:xfrm>
            <a:off x="3970734" y="8830659"/>
            <a:ext cx="3038100" cy="464100"/>
          </a:xfrm>
          <a:prstGeom prst="rect">
            <a:avLst/>
          </a:prstGeom>
        </p:spPr>
        <p:txBody>
          <a:bodyPr spcFirstLastPara="1" wrap="square" lIns="88125" tIns="44050" rIns="88125" bIns="440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436680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4D771-A27D-4F61-8D4E-2484B14B2C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8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1008296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The patient’s immunization status should be reviewed at every health care visit. Using the patient's immunization history, health care personnel should assess for all routinely recommended vaccines, as well as any vaccines indicated based on health status, occupation, or other risk factors such as travel. Use the current immunization schedule based on the age of the patient to determine all vaccines that are needed.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immunization history may be obtained by using information from immunization information systems, current and previous medical records, and personal vaccination record cards. Except for influenza and pneumococcal polysaccharide (PPSV23) vaccines, providers should only accept written, dated records as evidence of vaccination. Self-reported doses of influenza and PPSV23 vaccines are acceptable.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administering any vaccine, patients should be screened for contraindications and precautions, even if the patient has previously received that vaccine. The patient’s health status may change from one visit to the next or recommendations regarding contraindications and precautions may have changed. Using a standardized, comprehensive screening tool helps staff assess patients correctly and consistently. Staff should be knowledgeable about contraindications and precautions to vaccination and only valid contraindications should be followed.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Health care personnel should assess the level and type of information each patient or parent needs—for example, not everyone wants the same level of medical or scientific information about vaccines. Health care personnel need to be ready to answer questions. Fortunately, there are many resources available to help providers stay up to date on vaccine-related information, including vaccine information statements. Parent/patient education should also include a discussion of comfort and care strategies after vaccination. After-care instructions should include information for dealing with common side effects such as injection site pain, fever, and fussiness (especially in infants). After-care instructions should also include information on when to seek medical attention and when to notify the health care provider about any concerns that arise following vaccination.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80094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Patients and their family members count on health care personnel to administer vaccines safely. Screening helps prevent adverse reactions such as anaphylaxis.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Vaccination with Hib conjugate vaccine is contraindicated for persons who have experienced a severe allergic reaction (anaphylaxis) to a vaccine component or following a prior dose. For </a:t>
            </a:r>
            <a:r>
              <a:rPr lang="en-US" sz="1200" kern="1200" dirty="0" err="1">
                <a:solidFill>
                  <a:schemeClr val="tx1"/>
                </a:solidFill>
                <a:effectLst/>
                <a:latin typeface="+mn-lt"/>
                <a:ea typeface="+mn-ea"/>
                <a:cs typeface="+mn-cs"/>
              </a:rPr>
              <a:t>Pentacel</a:t>
            </a:r>
            <a:r>
              <a:rPr lang="en-US" sz="1200" kern="1200" dirty="0">
                <a:solidFill>
                  <a:schemeClr val="tx1"/>
                </a:solidFill>
                <a:effectLst/>
                <a:latin typeface="+mn-lt"/>
                <a:ea typeface="+mn-ea"/>
                <a:cs typeface="+mn-cs"/>
              </a:rPr>
              <a:t>®, this includes a severe allergic reaction to a previous dose of or to a component of DTaP or IPV vaccines.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Vaccination should be delayed for children with moderate or severe acute illnesses. But minor illnesses (e.g., mild upper respiratory infection) are not contraindications to vaccination. Hib conjugate vaccines are contraindicated for children younger than 6 weeks of age because of the potential for development of immunologic tolerance.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 resources for screening for vaccine contraindications and precautions are listed in the resources and references slides at the end of this presentation.</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dirty="0"/>
          </a:p>
        </p:txBody>
      </p:sp>
    </p:spTree>
    <p:extLst>
      <p:ext uri="{BB962C8B-B14F-4D97-AF65-F5344CB8AC3E}">
        <p14:creationId xmlns:p14="http://schemas.microsoft.com/office/powerpoint/2010/main" val="32007070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Preparing vaccine properly is critical to maintaining the integrity of the vaccine during transfer from the manufacturer’s vial to the syringe and, ultimately, to the patient. CDC recommends preparing and drawing up vaccines just before administration. When preparing vaccines: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Follow strict aseptic medication preparation practices.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Perform hand hygiene BEFORE preparing vaccines.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a designated clean medication area that is not adjacent to any area where potentially contaminated items are placed.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Always follow the vaccine manufacturer’s directions, located in the package insert.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Hib vaccine products must be reconstituted. Only reconstitute lyophilized vaccines with the diluent provided by the manufacturer. Single-component </a:t>
            </a:r>
            <a:r>
              <a:rPr lang="en-US" sz="1200" kern="1200" dirty="0" err="1">
                <a:solidFill>
                  <a:schemeClr val="tx1"/>
                </a:solidFill>
                <a:effectLst/>
                <a:latin typeface="+mn-lt"/>
                <a:ea typeface="+mn-ea"/>
                <a:cs typeface="+mn-cs"/>
              </a:rPr>
              <a:t>ActHIB</a:t>
            </a:r>
            <a:r>
              <a:rPr lang="en-US" sz="1200" kern="1200" dirty="0">
                <a:solidFill>
                  <a:schemeClr val="tx1"/>
                </a:solidFill>
                <a:effectLst/>
                <a:latin typeface="+mn-lt"/>
                <a:ea typeface="+mn-ea"/>
                <a:cs typeface="+mn-cs"/>
              </a:rPr>
              <a:t>® diluent is a 0.4% sodium chloride solution. The diluent for </a:t>
            </a:r>
            <a:r>
              <a:rPr lang="en-US" sz="1200" kern="1200" dirty="0" err="1">
                <a:solidFill>
                  <a:schemeClr val="tx1"/>
                </a:solidFill>
                <a:effectLst/>
                <a:latin typeface="+mn-lt"/>
                <a:ea typeface="+mn-ea"/>
                <a:cs typeface="+mn-cs"/>
              </a:rPr>
              <a:t>Hiberix</a:t>
            </a:r>
            <a:r>
              <a:rPr lang="en-US" sz="1200" kern="1200" dirty="0">
                <a:solidFill>
                  <a:schemeClr val="tx1"/>
                </a:solidFill>
                <a:effectLst/>
                <a:latin typeface="+mn-lt"/>
                <a:ea typeface="+mn-ea"/>
                <a:cs typeface="+mn-cs"/>
              </a:rPr>
              <a:t>® is a 0.9% sodium chloride solution. Only reconstitute the </a:t>
            </a:r>
            <a:r>
              <a:rPr lang="en-US" sz="1200" kern="1200" dirty="0" err="1">
                <a:solidFill>
                  <a:schemeClr val="tx1"/>
                </a:solidFill>
                <a:effectLst/>
                <a:latin typeface="+mn-lt"/>
                <a:ea typeface="+mn-ea"/>
                <a:cs typeface="+mn-cs"/>
              </a:rPr>
              <a:t>ActHIB</a:t>
            </a:r>
            <a:r>
              <a:rPr lang="en-US" sz="1200" kern="1200" dirty="0">
                <a:solidFill>
                  <a:schemeClr val="tx1"/>
                </a:solidFill>
                <a:effectLst/>
                <a:latin typeface="+mn-lt"/>
                <a:ea typeface="+mn-ea"/>
                <a:cs typeface="+mn-cs"/>
              </a:rPr>
              <a:t> component in </a:t>
            </a:r>
            <a:r>
              <a:rPr lang="en-US" sz="1200" kern="1200" dirty="0" err="1">
                <a:solidFill>
                  <a:schemeClr val="tx1"/>
                </a:solidFill>
                <a:effectLst/>
                <a:latin typeface="+mn-lt"/>
                <a:ea typeface="+mn-ea"/>
                <a:cs typeface="+mn-cs"/>
              </a:rPr>
              <a:t>Pentacel</a:t>
            </a:r>
            <a:r>
              <a:rPr lang="en-US" sz="1200" kern="1200" dirty="0">
                <a:solidFill>
                  <a:schemeClr val="tx1"/>
                </a:solidFill>
                <a:effectLst/>
                <a:latin typeface="+mn-lt"/>
                <a:ea typeface="+mn-ea"/>
                <a:cs typeface="+mn-cs"/>
              </a:rPr>
              <a:t> with the DTaP-IPV liquid provided by the manufacturer. Once reconstituted, do NOT use if you cannot resuspend the reconstituted vaccine after thorough agitation.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resources on vaccine preparation are listed in the resources and references slides at the end of this presentation.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35080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Determine the best position and/or type of comforting restraint by considering the patient’s age, activity level, administration route and site, safety, and comfort. Parents and guardians play an important role when children receive vaccines. They can soothe and comfort the child, making them feel safe and secure. Parent participation has been shown to increase the child’s comfort and reduces the child’s perception of pain. Engage the parent or guardian in the process. Instruct parents/guardians to hold infants and children in a position comfortable for the child and parent, so that one or more limbs are exposed for injections. A parent’s embrace during vaccination offers several benefits.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comforting hold: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Avoids frightening children by embracing them rather than overpowering them</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Allows the health care provider steady control of the limb and the injection site</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Prevents children from moving their arms and legs during injections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Encourages parents to nurture and comfort their child</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definitive guidelines for positioning patients during vaccination have not been established, some techniques have been suggested. Research shows that children age 3 years and older are less fearful and experience less pain when receiving an injection if they are sitting up rather than lying down. The exact mechanism behind this phenomenon is unknown. It may be that the child’s anxiety level is reduced, which, in turn, reduces the child’s perception of pain.</a:t>
            </a:r>
            <a:endParaRPr lang="en-US" sz="1400" kern="1200" dirty="0">
              <a:solidFill>
                <a:schemeClr val="tx1"/>
              </a:solidFill>
              <a:effectLst/>
              <a:latin typeface="+mn-lt"/>
              <a:ea typeface="+mn-ea"/>
              <a:cs typeface="+mn-cs"/>
            </a:endParaRPr>
          </a:p>
          <a:p>
            <a:pPr marL="508000" lvl="1" indent="0">
              <a:buFont typeface="Courier New" panose="02070309020205020404" pitchFamily="49" charset="0"/>
              <a:buNone/>
            </a:pPr>
            <a:endParaRPr lang="en-US" b="0"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57186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Always administer Hib-containing vaccines by the intramuscular route.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proper injection site should be determined based on age and appropriate technique. In infants and children younger than 3 years of age, the vastus lateralis muscle is the preferred site. In persons age 3 years and older, the deltoid muscle is the preferred site. Insert the needle at a 90-degree angle. The muscle can be flattened or bunched up.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 resources on administering IM injections are listed in the resources and references slides at the end of this presentation.</a:t>
            </a:r>
          </a:p>
          <a:p>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54</a:t>
            </a:fld>
            <a:endParaRPr lang="en-US" dirty="0"/>
          </a:p>
        </p:txBody>
      </p:sp>
    </p:spTree>
    <p:extLst>
      <p:ext uri="{BB962C8B-B14F-4D97-AF65-F5344CB8AC3E}">
        <p14:creationId xmlns:p14="http://schemas.microsoft.com/office/powerpoint/2010/main" val="2774114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Although there are several Hib vaccines, the recommended dose for all is 0.5 </a:t>
            </a:r>
            <a:r>
              <a:rPr lang="en-US" sz="1200" kern="1200" dirty="0" err="1">
                <a:solidFill>
                  <a:schemeClr val="tx1"/>
                </a:solidFill>
                <a:effectLst/>
                <a:latin typeface="+mn-lt"/>
                <a:ea typeface="+mn-ea"/>
                <a:cs typeface="+mn-cs"/>
              </a:rPr>
              <a:t>mL.</a:t>
            </a:r>
            <a:r>
              <a:rPr lang="en-US" sz="1200" kern="1200" dirty="0">
                <a:solidFill>
                  <a:schemeClr val="tx1"/>
                </a:solidFill>
                <a:effectLst/>
                <a:latin typeface="+mn-lt"/>
                <a:ea typeface="+mn-ea"/>
                <a:cs typeface="+mn-cs"/>
              </a:rPr>
              <a:t> Select a needle that is 22- through 25-gauge. Use clinical judgment when selecting needle length. Vaccines must reach the desired tissue for an optimal immune response and to reduce the likelihood of injection site reactions. Therefore, when choosing needle length, select a needle long enough to reach the muscle tissue but not so long as to reach any underlying bone, nerves, or blood vessels. Use a needle length appropriate for the patient’s age, gender, weight (for adults), and site, as well as the injection technique that will be used.</a:t>
            </a:r>
          </a:p>
          <a:p>
            <a:r>
              <a:rPr lang="en-US" sz="120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55</a:t>
            </a:fld>
            <a:endParaRPr lang="en-US" dirty="0"/>
          </a:p>
        </p:txBody>
      </p:sp>
    </p:spTree>
    <p:extLst>
      <p:ext uri="{BB962C8B-B14F-4D97-AF65-F5344CB8AC3E}">
        <p14:creationId xmlns:p14="http://schemas.microsoft.com/office/powerpoint/2010/main" val="30100898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801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Accurate and timely documentation can help prevent administration errors and curtail the number and cost of excess vaccine doses administered. In addition, preventing excess doses of vaccines may decrease the number of adverse reactions. All vaccines administered should be fully documented in the patient’s permanent medical record. Health care providers who administer vaccines covered by the National Vaccine Injury Compensation Program are required to document the following information in the patient’s permanent record: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Vaccine manufacturer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Vaccine lot number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Date of administration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Name and title of the person who administered the vaccine and the address of the facility where the permanent record will reside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Edition date of the VIS distributed and the date provided</a:t>
            </a:r>
          </a:p>
          <a:p>
            <a:pPr lvl="1"/>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federal law applies to all routinely recommended childhood vaccines, even for doses of the vaccine that are administered to adults. The law applies to the on-point provider, who is not liable for previous lack of documentation. For influenza and PPSV23 vaccines, a provider is allowed to document self-reported doses. They are not liable if the report is wrong.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Additional resources for documenting vaccinations after administration are listed in the resources and references slides at the end of this presentation.</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57</a:t>
            </a:fld>
            <a:endParaRPr lang="en-US" dirty="0"/>
          </a:p>
        </p:txBody>
      </p:sp>
    </p:spTree>
    <p:extLst>
      <p:ext uri="{BB962C8B-B14F-4D97-AF65-F5344CB8AC3E}">
        <p14:creationId xmlns:p14="http://schemas.microsoft.com/office/powerpoint/2010/main" val="26069809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7" name="Shape 587"/>
          <p:cNvSpPr txBox="1">
            <a:spLocks noGrp="1"/>
          </p:cNvSpPr>
          <p:nvPr>
            <p:ph type="body" idx="1"/>
          </p:nvPr>
        </p:nvSpPr>
        <p:spPr>
          <a:xfrm>
            <a:off x="701345" y="4416099"/>
            <a:ext cx="5607600" cy="4182600"/>
          </a:xfrm>
          <a:prstGeom prst="rect">
            <a:avLst/>
          </a:prstGeom>
        </p:spPr>
        <p:txBody>
          <a:bodyPr spcFirstLastPara="1" wrap="square" lIns="88125" tIns="44050" rIns="88125" bIns="44050" anchor="t" anchorCtr="0">
            <a:noAutofit/>
          </a:bodyPr>
          <a:lstStyle/>
          <a:p>
            <a:pPr marL="0" marR="0" lvl="0" indent="0" algn="l" defTabSz="914400" rtl="0" eaLnBrk="1" fontAlgn="base" latinLnBrk="0" hangingPunct="1">
              <a:lnSpc>
                <a:spcPct val="100000"/>
              </a:lnSpc>
              <a:spcBef>
                <a:spcPts val="480"/>
              </a:spcBef>
              <a:spcAft>
                <a:spcPts val="0"/>
              </a:spcAft>
              <a:buClrTx/>
              <a:buSzTx/>
              <a:buFontTx/>
              <a:buNone/>
              <a:tabLst/>
              <a:defRPr/>
            </a:pPr>
            <a:r>
              <a:rPr lang="en-US" sz="1200" kern="1200" dirty="0">
                <a:solidFill>
                  <a:schemeClr val="tx1"/>
                </a:solidFill>
                <a:effectLst/>
                <a:latin typeface="+mn-lt"/>
                <a:ea typeface="+mn-ea"/>
                <a:cs typeface="+mn-cs"/>
              </a:rPr>
              <a:t>Medication administration best practices also include documenting the route, dosage (amount), site, and vaccine expiration date. The patient or parent/guardian should be provided with a personal immunization record that includes the vaccinations and date administered. Providers should update patients’ permanent medical records to reflect any documented episodes of adverse events after vaccination and any serologic test results related to vaccine-preventable diseases (e.g., those for rubella screening and antibody to hepatitis B surface antigen). </a:t>
            </a:r>
          </a:p>
          <a:p>
            <a:pPr marL="0" lvl="0" indent="0">
              <a:spcBef>
                <a:spcPts val="480"/>
              </a:spcBef>
              <a:spcAft>
                <a:spcPts val="0"/>
              </a:spcAft>
              <a:buNone/>
            </a:pPr>
            <a:endParaRPr lang="en-US" baseline="0" dirty="0"/>
          </a:p>
        </p:txBody>
      </p:sp>
      <p:sp>
        <p:nvSpPr>
          <p:cNvPr id="588" name="Shape 588"/>
          <p:cNvSpPr txBox="1">
            <a:spLocks noGrp="1"/>
          </p:cNvSpPr>
          <p:nvPr>
            <p:ph type="sldNum" idx="12"/>
          </p:nvPr>
        </p:nvSpPr>
        <p:spPr>
          <a:xfrm>
            <a:off x="3970734" y="8830659"/>
            <a:ext cx="3038100" cy="464100"/>
          </a:xfrm>
          <a:prstGeom prst="rect">
            <a:avLst/>
          </a:prstGeom>
        </p:spPr>
        <p:txBody>
          <a:bodyPr spcFirstLastPara="1" wrap="square" lIns="88125" tIns="44050" rIns="88125" bIns="4405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52005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Severe, life-threatening anaphylactic reactions following vaccination are rare.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Report significant adverse events that occur after vaccination of adults and children, even if you are not sure whether the vaccine caused the adverse event.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VAERS accepts all reports, including reports of vaccine administration errors.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Health care professionals are required to report: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Any adverse event listed by the vaccine manufacturer as a contraindication to further doses of the vaccine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Any adverse event listed in the VAERS Table of Reportable Events Following Vaccination within the specified time period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59</a:t>
            </a:fld>
            <a:endParaRPr lang="en-US" dirty="0"/>
          </a:p>
        </p:txBody>
      </p:sp>
    </p:spTree>
    <p:extLst>
      <p:ext uri="{BB962C8B-B14F-4D97-AF65-F5344CB8AC3E}">
        <p14:creationId xmlns:p14="http://schemas.microsoft.com/office/powerpoint/2010/main" val="368727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8959370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Providers should report all adverse events after vaccination to VAERS. This table reflects conditions reportable by law, but providers should report any adverse event that concerns them.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60</a:t>
            </a:fld>
            <a:endParaRPr lang="en-US" dirty="0"/>
          </a:p>
        </p:txBody>
      </p:sp>
    </p:spTree>
    <p:extLst>
      <p:ext uri="{BB962C8B-B14F-4D97-AF65-F5344CB8AC3E}">
        <p14:creationId xmlns:p14="http://schemas.microsoft.com/office/powerpoint/2010/main" val="11503857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7369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common adverse reactions following Hib vaccine include local reactions such as swelling, redness, or pain. These reactions have been reported in 5% to 30% of recipients.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Systemic reactions such as fever and irritability are infrequent, and serious adverse reactions are rare. </a:t>
            </a:r>
          </a:p>
          <a:p>
            <a:pPr marL="0" indent="0">
              <a:buFont typeface="Wingdings" pitchFamily="2" charset="2"/>
              <a:buNone/>
            </a:pP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842654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01345" y="4416099"/>
            <a:ext cx="5607711" cy="4182457"/>
          </a:xfrm>
          <a:prstGeom prst="rect">
            <a:avLst/>
          </a:prstGeom>
        </p:spPr>
        <p:txBody>
          <a:bodyPr spcFirstLastPara="1" wrap="square" lIns="88125" tIns="44050" rIns="88125" bIns="44050" anchor="t" anchorCtr="0">
            <a:noAutofit/>
          </a:bodyPr>
          <a:lstStyle/>
          <a:p>
            <a:pPr marL="0" lvl="0" indent="0">
              <a:spcBef>
                <a:spcPts val="480"/>
              </a:spcBef>
              <a:spcAft>
                <a:spcPts val="0"/>
              </a:spcAft>
              <a:buNone/>
            </a:pPr>
            <a:endParaRPr dirty="0"/>
          </a:p>
        </p:txBody>
      </p:sp>
      <p:sp>
        <p:nvSpPr>
          <p:cNvPr id="256" name="Shape 25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7276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mn-ea"/>
                <a:cs typeface="+mn-cs"/>
              </a:rPr>
              <a:t>Supportive Treatment</a:t>
            </a:r>
            <a:endParaRPr lang="en-US" sz="14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Mild to moderate reaction</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Reactions: Soreness, redness, itching, swelling</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Treatment</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Cool, damp cloth to help reduce redness, soreness, and/or swelling at the injection site. Evidence does not support use of antipyretics before or at the time of vaccination. However, they can be used for the treatment of fever and local discomfort that might occur following vaccination.</a:t>
            </a:r>
            <a:endParaRPr lang="en-US" sz="14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Severe reaction (anaphylaxis)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Severe, life-threatening anaphylactic reactions following vaccination are rare. Staff must have in place and be familiar with procedures for managing a severe reaction. Staff should be familiar with the signs and symptoms of anaphylaxis, which usually begin within minutes of vaccination.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signs and symptoms can include, but are not limited to, flushing, facial edema, urticaria, itching, swelling of the mouth or throat, wheezing, and difficulty breathing. Each staff member should know their role in the event of an emergency and all vaccination providers should be certified in cardiopulmonary resuscitation (CPR).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Epinephrine and equipment for maintaining an airway should be available for immediate use. After the patient is stabilized, arrangements should be made for immediate transfer to an emergency facility for additional evaluation and treatment.</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40412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Vaccinate with Confidence</a:t>
            </a:r>
            <a:r>
              <a:rPr lang="en-US" sz="1200" kern="1200" dirty="0">
                <a:solidFill>
                  <a:schemeClr val="tx1"/>
                </a:solidFill>
                <a:effectLst/>
                <a:latin typeface="+mn-lt"/>
                <a:ea typeface="+mn-ea"/>
                <a:cs typeface="+mn-cs"/>
              </a:rPr>
              <a:t> is CDC’s strategic framework to strengthen vaccine confidence and prevent outbreaks of vaccine-preventable diseases in the United States. This slide contains links to the Vaccinate with Confidence web page and fact sheet.</a:t>
            </a:r>
            <a:endParaRPr lang="en-US" sz="1400" kern="1200" dirty="0">
              <a:solidFill>
                <a:schemeClr val="tx1"/>
              </a:solidFill>
              <a:effectLst/>
              <a:latin typeface="+mn-lt"/>
              <a:ea typeface="+mn-ea"/>
              <a:cs typeface="+mn-cs"/>
            </a:endParaRPr>
          </a:p>
          <a:p>
            <a:pPr marL="0" indent="0">
              <a:buFont typeface="Arial" panose="020B0604020202020204" pitchFamily="34" charset="0"/>
              <a:buNone/>
            </a:pP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Vaccinate with Confidence</a:t>
            </a:r>
            <a:r>
              <a:rPr lang="en-US" sz="1200" kern="1200" dirty="0">
                <a:solidFill>
                  <a:schemeClr val="tx1"/>
                </a:solidFill>
                <a:effectLst/>
                <a:latin typeface="+mn-lt"/>
                <a:ea typeface="+mn-ea"/>
                <a:cs typeface="+mn-cs"/>
              </a:rPr>
              <a:t> will strengthen public trust in vaccines by advancing three key priorities: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Protect communities.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Empower families.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Stop myths.</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Protect communities: </a:t>
            </a:r>
            <a:r>
              <a:rPr lang="en-US" sz="1200" kern="1200" dirty="0">
                <a:solidFill>
                  <a:schemeClr val="tx1"/>
                </a:solidFill>
                <a:effectLst/>
                <a:latin typeface="+mn-lt"/>
                <a:ea typeface="+mn-ea"/>
                <a:cs typeface="+mn-cs"/>
              </a:rPr>
              <a:t>Vaccination coverage remains strong nationally, but pockets of </a:t>
            </a:r>
            <a:r>
              <a:rPr lang="en-US" sz="1200" kern="1200" dirty="0" err="1">
                <a:solidFill>
                  <a:schemeClr val="tx1"/>
                </a:solidFill>
                <a:effectLst/>
                <a:latin typeface="+mn-lt"/>
                <a:ea typeface="+mn-ea"/>
                <a:cs typeface="+mn-cs"/>
              </a:rPr>
              <a:t>undervaccination</a:t>
            </a:r>
            <a:r>
              <a:rPr lang="en-US" sz="1200" kern="1200" dirty="0">
                <a:solidFill>
                  <a:schemeClr val="tx1"/>
                </a:solidFill>
                <a:effectLst/>
                <a:latin typeface="+mn-lt"/>
                <a:ea typeface="+mn-ea"/>
                <a:cs typeface="+mn-cs"/>
              </a:rPr>
              <a:t> persist in some locations, putting communities at risk for outbreaks. CDC will support states, cities, and counties to find these communities and take steps to protect them.</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Empower families:</a:t>
            </a:r>
            <a:r>
              <a:rPr lang="en-US" sz="1200" kern="1200" dirty="0">
                <a:solidFill>
                  <a:schemeClr val="tx1"/>
                </a:solidFill>
                <a:effectLst/>
                <a:latin typeface="+mn-lt"/>
                <a:ea typeface="+mn-ea"/>
                <a:cs typeface="+mn-cs"/>
              </a:rPr>
              <a:t> Trust in vaccines is not built through a top-down approach, but through millions of conversations between parents, doctors, nurses, pharmacists, and community members. CDC will expand resources for health care professionals to support effective vaccine conversations.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Stop myths:</a:t>
            </a:r>
            <a:r>
              <a:rPr lang="en-US" sz="1200" kern="1200" dirty="0">
                <a:solidFill>
                  <a:schemeClr val="tx1"/>
                </a:solidFill>
                <a:effectLst/>
                <a:latin typeface="+mn-lt"/>
                <a:ea typeface="+mn-ea"/>
                <a:cs typeface="+mn-cs"/>
              </a:rPr>
              <a:t> To stop misinformation from eroding public trust in vaccines, CDC will work with local partners and trusted messengers to improve confidence in vaccines among at-risk groups, establish partnerships to contain the spread of misinformation, and reach critical stakeholders to provide clear information about vaccination and the critical role it plays in protecting the public.</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76385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By 2 years of age, over 20% of the children in the U.S. typically have seen more than one health care provider, resulting in scattered medical records. Immunization information systems (IISs) help providers and families by consolidating immunization information into one reliable source. IISs are confidential, population-based, computerized information systems that collect and consolidate vaccination data from multiple health care providers within a geographic area. Immunization providers are strongly encouraged to participate in an IIS. Laws on using an IIS vary by state or region. Some states mandate use of an IIS to document vaccinations for certain populations. Providers should be aware of state and/or regional requirements for reporting.</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66</a:t>
            </a:fld>
            <a:endParaRPr lang="en-US" dirty="0"/>
          </a:p>
        </p:txBody>
      </p:sp>
    </p:spTree>
    <p:extLst>
      <p:ext uri="{BB962C8B-B14F-4D97-AF65-F5344CB8AC3E}">
        <p14:creationId xmlns:p14="http://schemas.microsoft.com/office/powerpoint/2010/main" val="17906495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list of vaccine resources and references follows.</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67</a:t>
            </a:fld>
            <a:endParaRPr lang="en-US"/>
          </a:p>
        </p:txBody>
      </p:sp>
    </p:spTree>
    <p:extLst>
      <p:ext uri="{BB962C8B-B14F-4D97-AF65-F5344CB8AC3E}">
        <p14:creationId xmlns:p14="http://schemas.microsoft.com/office/powerpoint/2010/main" val="808233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68</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447667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4167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dirty="0"/>
          </a:p>
        </p:txBody>
      </p:sp>
    </p:spTree>
    <p:extLst>
      <p:ext uri="{BB962C8B-B14F-4D97-AF65-F5344CB8AC3E}">
        <p14:creationId xmlns:p14="http://schemas.microsoft.com/office/powerpoint/2010/main" val="33533639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739668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76353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3B495B"/>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lang="en-US" sz="1200" b="0" i="0" u="none" strike="noStrike" kern="0" cap="none" spc="0" normalizeH="0" baseline="0" noProof="0" dirty="0">
              <a:ln>
                <a:noFill/>
              </a:ln>
              <a:solidFill>
                <a:srgbClr val="3B495B"/>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344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52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142908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sp>
        <p:nvSpPr>
          <p:cNvPr id="11" name="Title 1"/>
          <p:cNvSpPr>
            <a:spLocks noGrp="1"/>
          </p:cNvSpPr>
          <p:nvPr>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TA SLIDE_OD">
  <p:cSld name="1_DATA SLIDE_OD">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57200" y="1165622"/>
            <a:ext cx="8229600" cy="3465909"/>
          </a:xfrm>
          <a:prstGeom prst="rect">
            <a:avLst/>
          </a:prstGeom>
          <a:noFill/>
          <a:ln>
            <a:noFill/>
          </a:ln>
        </p:spPr>
        <p:txBody>
          <a:bodyPr spcFirstLastPara="1" wrap="square" lIns="91425" tIns="45700" rIns="91425" bIns="45700" anchor="t" anchorCtr="0"/>
          <a:lstStyle>
            <a:lvl1pPr marL="342900" marR="0" lvl="0" indent="-304800" algn="l" rtl="0">
              <a:spcBef>
                <a:spcPts val="600"/>
              </a:spcBef>
              <a:spcAft>
                <a:spcPts val="0"/>
              </a:spcAft>
              <a:buClrTx/>
              <a:buSzPts val="2800"/>
              <a:buFont typeface="Noto Sans Symbols"/>
              <a:buChar char="▪"/>
              <a:defRPr sz="2100" b="1" i="0" u="none" strike="noStrike" cap="none">
                <a:solidFill>
                  <a:srgbClr val="6582B2"/>
                </a:solidFill>
                <a:latin typeface="Calibri"/>
                <a:ea typeface="Calibri"/>
                <a:cs typeface="Calibri"/>
                <a:sym typeface="Calibri"/>
              </a:defRPr>
            </a:lvl1pPr>
            <a:lvl2pPr marL="685800" marR="0" lvl="1" indent="-285750" algn="l" rtl="0">
              <a:spcBef>
                <a:spcPts val="0"/>
              </a:spcBef>
              <a:spcAft>
                <a:spcPts val="0"/>
              </a:spcAft>
              <a:buClr>
                <a:schemeClr val="accent1"/>
              </a:buClr>
              <a:buSzPts val="2400"/>
              <a:buFont typeface="Arial"/>
              <a:buChar char="•"/>
              <a:defRPr sz="1800" b="0" i="0" u="none" strike="noStrike" cap="none">
                <a:solidFill>
                  <a:srgbClr val="6582B2"/>
                </a:solidFill>
                <a:latin typeface="Calibri"/>
                <a:ea typeface="Calibri"/>
                <a:cs typeface="Calibri"/>
                <a:sym typeface="Calibri"/>
              </a:defRPr>
            </a:lvl2pPr>
            <a:lvl3pPr marL="1028700" marR="0" lvl="2" indent="-266700" algn="l" rtl="0">
              <a:spcBef>
                <a:spcPts val="0"/>
              </a:spcBef>
              <a:spcAft>
                <a:spcPts val="0"/>
              </a:spcAft>
              <a:buClr>
                <a:schemeClr val="accent1"/>
              </a:buClr>
              <a:buSzPts val="2000"/>
              <a:buFont typeface="Courier New"/>
              <a:buChar char="o"/>
              <a:defRPr sz="1500" b="0" i="0" u="none" strike="noStrike" cap="none">
                <a:solidFill>
                  <a:srgbClr val="6582B2"/>
                </a:solidFill>
                <a:latin typeface="Calibri"/>
                <a:ea typeface="Calibri"/>
                <a:cs typeface="Calibri"/>
                <a:sym typeface="Calibri"/>
              </a:defRPr>
            </a:lvl3pPr>
            <a:lvl4pPr marL="1371600" marR="0" lvl="3" indent="-266700" algn="l" rtl="0">
              <a:spcBef>
                <a:spcPts val="0"/>
              </a:spcBef>
              <a:spcAft>
                <a:spcPts val="0"/>
              </a:spcAft>
              <a:buClr>
                <a:schemeClr val="accent1"/>
              </a:buClr>
              <a:buSzPts val="2000"/>
              <a:buFont typeface="Arial"/>
              <a:buChar char="›"/>
              <a:defRPr sz="1500" b="0" i="0" u="none" strike="noStrike" cap="none">
                <a:solidFill>
                  <a:srgbClr val="6582B2"/>
                </a:solidFill>
                <a:latin typeface="Calibri"/>
                <a:ea typeface="Calibri"/>
                <a:cs typeface="Calibri"/>
                <a:sym typeface="Calibri"/>
              </a:defRPr>
            </a:lvl4pPr>
            <a:lvl5pPr marL="1714500" marR="0" lvl="4" indent="-266700" algn="l" rtl="0">
              <a:spcBef>
                <a:spcPts val="0"/>
              </a:spcBef>
              <a:spcAft>
                <a:spcPts val="0"/>
              </a:spcAft>
              <a:buClr>
                <a:schemeClr val="accent1"/>
              </a:buClr>
              <a:buSzPts val="2000"/>
              <a:buFont typeface="Arial"/>
              <a:buChar char="»"/>
              <a:defRPr sz="1500" b="0" i="0" u="none" strike="noStrike" cap="none">
                <a:solidFill>
                  <a:srgbClr val="6582B2"/>
                </a:solidFill>
                <a:latin typeface="Calibri"/>
                <a:ea typeface="Calibri"/>
                <a:cs typeface="Calibri"/>
                <a:sym typeface="Calibri"/>
              </a:defRPr>
            </a:lvl5pPr>
            <a:lvl6pPr marL="2057400" marR="0" lvl="5"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6pPr>
            <a:lvl7pPr marL="2400300" marR="0" lvl="6"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7pPr>
            <a:lvl8pPr marL="2743200" marR="0" lvl="7"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8pPr>
            <a:lvl9pPr marL="3086100" marR="0" lvl="8"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9pPr>
          </a:lstStyle>
          <a:p>
            <a:endParaRPr dirty="0"/>
          </a:p>
        </p:txBody>
      </p:sp>
      <p:sp>
        <p:nvSpPr>
          <p:cNvPr id="30" name="Shape 30"/>
          <p:cNvSpPr txBox="1">
            <a:spLocks noGrp="1"/>
          </p:cNvSpPr>
          <p:nvPr>
            <p:ph type="title"/>
          </p:nvPr>
        </p:nvSpPr>
        <p:spPr>
          <a:xfrm>
            <a:off x="457200" y="205740"/>
            <a:ext cx="8229600" cy="89154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50" b="1" i="0" u="none" strike="noStrike" cap="none">
                <a:solidFill>
                  <a:srgbClr val="405984"/>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2pPr>
            <a:lvl3pPr marR="0" lvl="2"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3pPr>
            <a:lvl4pPr marR="0" lvl="3"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4pPr>
            <a:lvl5pPr marR="0" lvl="4"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5pPr>
            <a:lvl6pPr marR="0" lvl="5"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6pPr>
            <a:lvl7pPr marR="0" lvl="6"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7pPr>
            <a:lvl8pPr marR="0" lvl="7"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8pPr>
            <a:lvl9pPr marR="0" lvl="8"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9pPr>
          </a:lstStyle>
          <a:p>
            <a:endParaRPr dirty="0"/>
          </a:p>
        </p:txBody>
      </p:sp>
      <p:sp>
        <p:nvSpPr>
          <p:cNvPr id="31" name="Shape 31"/>
          <p:cNvSpPr txBox="1">
            <a:spLocks noGrp="1"/>
          </p:cNvSpPr>
          <p:nvPr>
            <p:ph type="body" idx="2"/>
          </p:nvPr>
        </p:nvSpPr>
        <p:spPr>
          <a:xfrm>
            <a:off x="457200" y="4631532"/>
            <a:ext cx="8229600" cy="413147"/>
          </a:xfrm>
          <a:prstGeom prst="rect">
            <a:avLst/>
          </a:prstGeom>
          <a:noFill/>
          <a:ln>
            <a:noFill/>
          </a:ln>
        </p:spPr>
        <p:txBody>
          <a:bodyPr spcFirstLastPara="1" wrap="square" lIns="91425" tIns="45700" rIns="91425" bIns="45700" anchor="b" anchorCtr="0"/>
          <a:lstStyle>
            <a:lvl1pPr marL="342900" marR="0" lvl="0" indent="-171450" algn="l" rtl="0">
              <a:spcBef>
                <a:spcPts val="150"/>
              </a:spcBef>
              <a:spcAft>
                <a:spcPts val="0"/>
              </a:spcAft>
              <a:buClr>
                <a:schemeClr val="accent1"/>
              </a:buClr>
              <a:buSzPts val="1200"/>
              <a:buFont typeface="Noto Sans Symbols"/>
              <a:buNone/>
              <a:defRPr sz="900" b="0" i="0" u="none" strike="noStrike" cap="none">
                <a:solidFill>
                  <a:srgbClr val="A5A5A5"/>
                </a:solidFill>
                <a:latin typeface="Calibri"/>
                <a:ea typeface="Calibri"/>
                <a:cs typeface="Calibri"/>
                <a:sym typeface="Calibri"/>
              </a:defRPr>
            </a:lvl1pPr>
            <a:lvl2pPr marL="685800" marR="0" lvl="1" indent="-266700" algn="l" rtl="0">
              <a:spcBef>
                <a:spcPts val="0"/>
              </a:spcBef>
              <a:spcAft>
                <a:spcPts val="0"/>
              </a:spcAft>
              <a:buClr>
                <a:schemeClr val="accent1"/>
              </a:buClr>
              <a:buSzPts val="2000"/>
              <a:buFont typeface="Arial"/>
              <a:buChar char="–"/>
              <a:defRPr sz="1500" b="0" i="0" u="none" strike="noStrike" cap="none">
                <a:solidFill>
                  <a:schemeClr val="dk2"/>
                </a:solidFill>
                <a:latin typeface="Calibri"/>
                <a:ea typeface="Calibri"/>
                <a:cs typeface="Calibri"/>
                <a:sym typeface="Calibri"/>
              </a:defRPr>
            </a:lvl2pPr>
            <a:lvl3pPr marL="1028700" marR="0" lvl="2" indent="-266700" algn="l" rtl="0">
              <a:spcBef>
                <a:spcPts val="0"/>
              </a:spcBef>
              <a:spcAft>
                <a:spcPts val="0"/>
              </a:spcAft>
              <a:buClr>
                <a:schemeClr val="accent1"/>
              </a:buClr>
              <a:buSzPts val="2000"/>
              <a:buFont typeface="Arial"/>
              <a:buChar char="•"/>
              <a:defRPr sz="1500" b="0" i="0" u="none" strike="noStrike" cap="none">
                <a:solidFill>
                  <a:schemeClr val="dk2"/>
                </a:solidFill>
                <a:latin typeface="Calibri"/>
                <a:ea typeface="Calibri"/>
                <a:cs typeface="Calibri"/>
                <a:sym typeface="Calibri"/>
              </a:defRPr>
            </a:lvl3pPr>
            <a:lvl4pPr marL="1371600" marR="0" lvl="3" indent="-266700" algn="l" rtl="0">
              <a:spcBef>
                <a:spcPts val="0"/>
              </a:spcBef>
              <a:spcAft>
                <a:spcPts val="0"/>
              </a:spcAft>
              <a:buClr>
                <a:schemeClr val="accent1"/>
              </a:buClr>
              <a:buSzPts val="2000"/>
              <a:buFont typeface="Arial"/>
              <a:buChar char="›"/>
              <a:defRPr sz="1500" b="0" i="0" u="none" strike="noStrike" cap="none">
                <a:solidFill>
                  <a:schemeClr val="dk2"/>
                </a:solidFill>
                <a:latin typeface="Calibri"/>
                <a:ea typeface="Calibri"/>
                <a:cs typeface="Calibri"/>
                <a:sym typeface="Calibri"/>
              </a:defRPr>
            </a:lvl4pPr>
            <a:lvl5pPr marL="1714500" marR="0" lvl="4" indent="-266700" algn="l" rtl="0">
              <a:spcBef>
                <a:spcPts val="0"/>
              </a:spcBef>
              <a:spcAft>
                <a:spcPts val="0"/>
              </a:spcAft>
              <a:buClr>
                <a:schemeClr val="accent1"/>
              </a:buClr>
              <a:buSzPts val="2000"/>
              <a:buFont typeface="Arial"/>
              <a:buChar char="»"/>
              <a:defRPr sz="1500" b="0" i="0" u="none" strike="noStrike" cap="none">
                <a:solidFill>
                  <a:schemeClr val="dk2"/>
                </a:solidFill>
                <a:latin typeface="Calibri"/>
                <a:ea typeface="Calibri"/>
                <a:cs typeface="Calibri"/>
                <a:sym typeface="Calibri"/>
              </a:defRPr>
            </a:lvl5pPr>
            <a:lvl6pPr marL="2057400" marR="0" lvl="5"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6pPr>
            <a:lvl7pPr marL="2400300" marR="0" lvl="6"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7pPr>
            <a:lvl8pPr marL="2743200" marR="0" lvl="7"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8pPr>
            <a:lvl9pPr marL="3086100" marR="0" lvl="8" indent="-257175" algn="l" rtl="0">
              <a:spcBef>
                <a:spcPts val="0"/>
              </a:spcBef>
              <a:spcAft>
                <a:spcPts val="0"/>
              </a:spcAft>
              <a:buClr>
                <a:schemeClr val="accent1"/>
              </a:buClr>
              <a:buSzPts val="1800"/>
              <a:buFont typeface="Arial"/>
              <a:buChar char="•"/>
              <a:defRPr sz="1350" b="0" i="0" u="none" strike="noStrike" cap="none">
                <a:solidFill>
                  <a:schemeClr val="dk2"/>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688027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5" r:id="rId3"/>
    <p:sldLayoutId id="2147483823" r:id="rId4"/>
    <p:sldLayoutId id="2147483822" r:id="rId5"/>
    <p:sldLayoutId id="2147483825"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vaccines/schedules/hcp/imz/child-adolescent.html#birth-1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dc.gov/vaccines/schedules/downloads/child/job-aids/hib-actHib.pdf" TargetMode="External"/><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cdc.gov/vaccines/schedules/downloads/child/job-aids/hib-actHib.pdf" TargetMode="External"/><Relationship Id="rId4" Type="http://schemas.openxmlformats.org/officeDocument/2006/relationships/hyperlink" Target="https://www.cdc.gov/vaccines/schedules/hcp/imz/catchup.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s://www.cdc.gov/vaccines/hcp/vis/current-vis.html" TargetMode="External"/><Relationship Id="rId3" Type="http://schemas.openxmlformats.org/officeDocument/2006/relationships/notesSlide" Target="../notesSlides/notesSlide39.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immunize.org/vis/" TargetMode="External"/><Relationship Id="rId4" Type="http://schemas.openxmlformats.org/officeDocument/2006/relationships/hyperlink" Target="http://www.cdc.gov/vaccines/hcp/vi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ideo" Target="https://www.youtube.com/embed/VCzO8Zod8DI?feature=oembed" TargetMode="Externa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ideo" Target="https://www.youtube.com/embed/r1dGpTCgerE?feature=oembed" TargetMode="External"/><Relationship Id="rId5" Type="http://schemas.openxmlformats.org/officeDocument/2006/relationships/hyperlink" Target="https://www.youtube.com/watch?v=r1dGpTCgerE&amp;feature=emb_logo" TargetMode="Externa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vaccines/partners/vaccinate-with-confidence.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www.cdc.gov/vaccines/partners/downloads/Vaccinate-Confidently-2019.pdf" TargetMode="Externa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www.cdc.gov/vaccines/hcp/acip-recs/vacc-specific/hib.html"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chop.edu/conditions-diseases/haemophilus-influenzae-infections" TargetMode="External"/><Relationship Id="rId5" Type="http://schemas.openxmlformats.org/officeDocument/2006/relationships/hyperlink" Target="http://www.cdc.gov/hi-disease/clinicians.html" TargetMode="External"/><Relationship Id="rId4" Type="http://schemas.openxmlformats.org/officeDocument/2006/relationships/hyperlink" Target="http://www.cdc.gov/vaccines/hcp/acip-recs/general-recs/index.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fda.gov/BiologicsBloodVaccines/Vaccines/ApprovedProducts/ucm094051.htm" TargetMode="External"/><Relationship Id="rId7" Type="http://schemas.openxmlformats.org/officeDocument/2006/relationships/hyperlink" Target="https://www.fda.gov/vaccines-blood-biologics/vaxeli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www.fda.gov/biologicsbloodvaccines/vaccines/approvedproducts/ucm179527.htm" TargetMode="External"/><Relationship Id="rId5" Type="http://schemas.openxmlformats.org/officeDocument/2006/relationships/hyperlink" Target="http://www.fda.gov/downloads/BiologicsBloodVaccines/Vaccines/ApprovedProducts/UCM109841.pdf" TargetMode="External"/><Relationship Id="rId4" Type="http://schemas.openxmlformats.org/officeDocument/2006/relationships/hyperlink" Target="http://www.fda.gov/downloads/BiologicsBloodVaccines/Vaccines/ApprovedProducts/UCM109810.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dc.gov/vaccines/schedules/hcp/imz/child-adolescent.html#birth-15"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www.cdc.gov/vaccines/schedules/downloads/child/job-aids/hib-actHib.pdf" TargetMode="External"/><Relationship Id="rId4" Type="http://schemas.openxmlformats.org/officeDocument/2006/relationships/hyperlink" Target="https://www.cdc.gov/vaccines/schedules/hcp/imz/catchup.html"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cdc.gov/vaccines/hcp/vis/current-vis.html" TargetMode="External"/><Relationship Id="rId7" Type="http://schemas.openxmlformats.org/officeDocument/2006/relationships/hyperlink" Target="https://www.youtube.com/watch?v=VCzO8Zod8DI"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www.cdc.gov/vaccines/hcp/admin/storage/toolkit/index.html" TargetMode="External"/><Relationship Id="rId5" Type="http://schemas.openxmlformats.org/officeDocument/2006/relationships/hyperlink" Target="https://www.immunize.org/vis/?f=9" TargetMode="External"/><Relationship Id="rId4" Type="http://schemas.openxmlformats.org/officeDocument/2006/relationships/hyperlink" Target="https://www.cdc.gov/vaccines/hcp/vis/about/required-use-instructions.ht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immunize.org/clinic/screening-contraindications.asp"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www.youtube.com/watch?v=xlyqUgKGFPk" TargetMode="External"/><Relationship Id="rId4" Type="http://schemas.openxmlformats.org/officeDocument/2006/relationships/hyperlink" Target="https://www.cdc.gov/vaccines/hcp/admin/resource-library.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9868"/>
            <a:ext cx="8229600" cy="866834"/>
          </a:xfrm>
        </p:spPr>
        <p:txBody>
          <a:bodyPr/>
          <a:lstStyle/>
          <a:p>
            <a:r>
              <a:rPr lang="en-US" i="1" dirty="0" err="1"/>
              <a:t>Haemophilus</a:t>
            </a:r>
            <a:r>
              <a:rPr lang="en-US" i="1" dirty="0"/>
              <a:t> influenzae </a:t>
            </a:r>
            <a:r>
              <a:rPr lang="en-US" dirty="0"/>
              <a:t>type b Vaccines</a:t>
            </a:r>
          </a:p>
        </p:txBody>
      </p:sp>
      <p:sp>
        <p:nvSpPr>
          <p:cNvPr id="24" name="Text Placeholder 23">
            <a:extLst>
              <a:ext uri="{FF2B5EF4-FFF2-40B4-BE49-F238E27FC236}">
                <a16:creationId xmlns:a16="http://schemas.microsoft.com/office/drawing/2014/main" id="{892CD3C7-3DE6-4AB5-A7B8-8D164660FB18}"/>
              </a:ext>
            </a:extLst>
          </p:cNvPr>
          <p:cNvSpPr>
            <a:spLocks noGrp="1"/>
          </p:cNvSpPr>
          <p:nvPr>
            <p:ph type="body" sz="quarter" idx="10"/>
          </p:nvPr>
        </p:nvSpPr>
        <p:spPr>
          <a:xfrm>
            <a:off x="457200" y="4438802"/>
            <a:ext cx="6400800" cy="971550"/>
          </a:xfrm>
        </p:spPr>
        <p:txBody>
          <a:bodyPr/>
          <a:lstStyle/>
          <a:p>
            <a:r>
              <a:rPr lang="en-US" dirty="0"/>
              <a:t>Current as of 05/04/2020.</a:t>
            </a:r>
          </a:p>
        </p:txBody>
      </p:sp>
    </p:spTree>
    <p:extLst>
      <p:ext uri="{BB962C8B-B14F-4D97-AF65-F5344CB8AC3E}">
        <p14:creationId xmlns:p14="http://schemas.microsoft.com/office/powerpoint/2010/main" val="375056787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7" name="Title 6">
            <a:extLst>
              <a:ext uri="{FF2B5EF4-FFF2-40B4-BE49-F238E27FC236}">
                <a16:creationId xmlns:a16="http://schemas.microsoft.com/office/drawing/2014/main" id="{886D05D5-FA17-4536-9BC6-6DB2FF9DA813}"/>
              </a:ext>
            </a:extLst>
          </p:cNvPr>
          <p:cNvSpPr>
            <a:spLocks noGrp="1"/>
          </p:cNvSpPr>
          <p:nvPr>
            <p:ph type="title"/>
          </p:nvPr>
        </p:nvSpPr>
        <p:spPr/>
        <p:txBody>
          <a:bodyPr/>
          <a:lstStyle/>
          <a:p>
            <a:r>
              <a:rPr lang="en-US" dirty="0"/>
              <a:t>Learning Objectives</a:t>
            </a:r>
          </a:p>
        </p:txBody>
      </p:sp>
      <p:sp>
        <p:nvSpPr>
          <p:cNvPr id="88" name="Shape 88"/>
          <p:cNvSpPr txBox="1">
            <a:spLocks noGrp="1"/>
          </p:cNvSpPr>
          <p:nvPr>
            <p:ph type="body" sz="quarter" idx="10"/>
          </p:nvPr>
        </p:nvSpPr>
        <p:spPr/>
        <p:txBody>
          <a:bodyPr/>
          <a:lstStyle/>
          <a:p>
            <a:r>
              <a:rPr lang="en-US" dirty="0">
                <a:sym typeface="Calibri"/>
              </a:rPr>
              <a:t>Describe the etiologic agent, pathogenesis, signs and symptoms, and epidemiology of </a:t>
            </a:r>
            <a:r>
              <a:rPr lang="en-US" i="1" dirty="0"/>
              <a:t>Haemophilus influenzae </a:t>
            </a:r>
            <a:r>
              <a:rPr lang="en-US" dirty="0"/>
              <a:t>type b (Hib) disease</a:t>
            </a:r>
            <a:r>
              <a:rPr lang="en-US" dirty="0">
                <a:sym typeface="Calibri"/>
              </a:rPr>
              <a:t>.</a:t>
            </a:r>
            <a:endParaRPr lang="en-US" dirty="0"/>
          </a:p>
          <a:p>
            <a:r>
              <a:rPr lang="en-US" dirty="0">
                <a:sym typeface="Calibri"/>
              </a:rPr>
              <a:t>Identify </a:t>
            </a:r>
            <a:r>
              <a:rPr lang="en-US" dirty="0"/>
              <a:t>Hib </a:t>
            </a:r>
            <a:r>
              <a:rPr lang="en-US" dirty="0">
                <a:sym typeface="Calibri"/>
              </a:rPr>
              <a:t>vaccine indications, contraindications, and precautions.</a:t>
            </a:r>
            <a:endParaRPr lang="en-US" dirty="0"/>
          </a:p>
          <a:p>
            <a:r>
              <a:rPr lang="en-US" dirty="0">
                <a:sym typeface="Calibri"/>
              </a:rPr>
              <a:t>Discuss the importance of appropriate spacing and timing of vaccine doses and benefits of simultaneous administration.</a:t>
            </a:r>
          </a:p>
          <a:p>
            <a:r>
              <a:rPr lang="en-US" dirty="0"/>
              <a:t>Describe correct vaccine and diluent storage and handling.</a:t>
            </a:r>
            <a:r>
              <a:rPr lang="en-US" dirty="0">
                <a:sym typeface="Calibri"/>
              </a:rPr>
              <a:t> </a:t>
            </a:r>
          </a:p>
          <a:p>
            <a:r>
              <a:rPr lang="en-US" dirty="0"/>
              <a:t>Define the steps for proper vaccine administration.</a:t>
            </a:r>
          </a:p>
          <a:p>
            <a:r>
              <a:rPr lang="en-US" dirty="0"/>
              <a:t>Explain the nurse’s role in preventing Hib disease through immunization.</a:t>
            </a:r>
          </a:p>
          <a:p>
            <a:r>
              <a:rPr lang="en-US" dirty="0"/>
              <a:t>Locate resources relevant to current Hib vaccine recommendations.</a:t>
            </a:r>
          </a:p>
          <a:p>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p:txBody>
          <a:bodyPr/>
          <a:lstStyle/>
          <a:p>
            <a:r>
              <a:rPr lang="en-US" dirty="0"/>
              <a:t>PUBLIC HEALTH PERSPECTIVE</a:t>
            </a:r>
          </a:p>
        </p:txBody>
      </p:sp>
      <p:sp>
        <p:nvSpPr>
          <p:cNvPr id="5" name="Text Placeholder 4">
            <a:extLst>
              <a:ext uri="{FF2B5EF4-FFF2-40B4-BE49-F238E27FC236}">
                <a16:creationId xmlns:a16="http://schemas.microsoft.com/office/drawing/2014/main" id="{E4787888-15FF-40A3-BEB0-EF63762F16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22513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B176B0-B557-4593-99B0-E23B35966E7F}"/>
              </a:ext>
            </a:extLst>
          </p:cNvPr>
          <p:cNvSpPr>
            <a:spLocks noGrp="1"/>
          </p:cNvSpPr>
          <p:nvPr>
            <p:ph type="title"/>
          </p:nvPr>
        </p:nvSpPr>
        <p:spPr/>
        <p:txBody>
          <a:bodyPr/>
          <a:lstStyle/>
          <a:p>
            <a:r>
              <a:rPr lang="en-US" dirty="0"/>
              <a:t>Impact of </a:t>
            </a:r>
            <a:r>
              <a:rPr lang="en-US" i="1" dirty="0"/>
              <a:t>Haemophilus influenzae </a:t>
            </a:r>
            <a:r>
              <a:rPr lang="en-US" dirty="0"/>
              <a:t>type b Disease</a:t>
            </a:r>
          </a:p>
        </p:txBody>
      </p:sp>
      <p:sp>
        <p:nvSpPr>
          <p:cNvPr id="8" name="Text Placeholder 7">
            <a:extLst>
              <a:ext uri="{FF2B5EF4-FFF2-40B4-BE49-F238E27FC236}">
                <a16:creationId xmlns:a16="http://schemas.microsoft.com/office/drawing/2014/main" id="{A8117B01-344A-4144-8C64-FD0C9081C7A0}"/>
              </a:ext>
            </a:extLst>
          </p:cNvPr>
          <p:cNvSpPr>
            <a:spLocks noGrp="1"/>
          </p:cNvSpPr>
          <p:nvPr>
            <p:ph type="body" sz="quarter" idx="10"/>
          </p:nvPr>
        </p:nvSpPr>
        <p:spPr/>
        <p:txBody>
          <a:bodyPr/>
          <a:lstStyle/>
          <a:p>
            <a:r>
              <a:rPr lang="en-US" sz="1800" b="1" dirty="0"/>
              <a:t>Before the introduction of an effective Hib vaccine:</a:t>
            </a:r>
          </a:p>
          <a:p>
            <a:pPr lvl="1"/>
            <a:r>
              <a:rPr lang="en-US" sz="1800" dirty="0"/>
              <a:t>Hib disease was the leading cause of bacterial meningitis among children younger than 5 years of age.</a:t>
            </a:r>
          </a:p>
          <a:p>
            <a:pPr lvl="1"/>
            <a:r>
              <a:rPr lang="en-US" sz="1800" dirty="0"/>
              <a:t>Approximately 1 in 200 children younger than 5 years of age developed invasive Hib disease.</a:t>
            </a:r>
          </a:p>
          <a:p>
            <a:pPr lvl="1"/>
            <a:r>
              <a:rPr lang="en-US" sz="1800" dirty="0"/>
              <a:t>Nearly all Hib infections occurred among children younger than 5 years of age.</a:t>
            </a:r>
          </a:p>
          <a:p>
            <a:pPr lvl="1"/>
            <a:r>
              <a:rPr lang="en-US" sz="1800" dirty="0"/>
              <a:t>Approximately two-thirds of all cases occurred among children younger than 18 months of age.</a:t>
            </a:r>
          </a:p>
          <a:p>
            <a:r>
              <a:rPr lang="en-US" sz="1800" b="1" dirty="0"/>
              <a:t>Since licensure of conjugate Hib vaccines, incidence of invasive Hib disease has declined by more than 99%.</a:t>
            </a:r>
          </a:p>
          <a:p>
            <a:pPr marL="0" indent="0">
              <a:buNone/>
            </a:pPr>
            <a:endParaRPr lang="en-US" dirty="0"/>
          </a:p>
        </p:txBody>
      </p:sp>
      <p:sp>
        <p:nvSpPr>
          <p:cNvPr id="16" name="Text Placeholder 7">
            <a:extLst>
              <a:ext uri="{FF2B5EF4-FFF2-40B4-BE49-F238E27FC236}">
                <a16:creationId xmlns:a16="http://schemas.microsoft.com/office/drawing/2014/main" id="{6B935DCA-A26F-4527-B917-7FB82465EE83}"/>
              </a:ext>
            </a:extLst>
          </p:cNvPr>
          <p:cNvSpPr txBox="1">
            <a:spLocks/>
          </p:cNvSpPr>
          <p:nvPr/>
        </p:nvSpPr>
        <p:spPr>
          <a:xfrm>
            <a:off x="0" y="4596209"/>
            <a:ext cx="9144000" cy="455217"/>
          </a:xfrm>
          <a:prstGeom prst="rect">
            <a:avLst/>
          </a:prstGeom>
          <a:noFill/>
          <a:ln>
            <a:noFill/>
          </a:ln>
        </p:spPr>
        <p:txBody>
          <a:bodyPr spcFirstLastPara="1" wrap="square" lIns="91425" tIns="45700" rIns="91425" bIns="45700" anchor="b" anchorCtr="0"/>
          <a:lstStyle>
            <a:defPPr marR="0" lvl="0" algn="l" rtl="0">
              <a:lnSpc>
                <a:spcPct val="100000"/>
              </a:lnSpc>
              <a:spcBef>
                <a:spcPts val="0"/>
              </a:spcBef>
              <a:spcAft>
                <a:spcPts val="0"/>
              </a:spcAft>
            </a:defPPr>
            <a:lvl1pPr marL="457200" marR="0" lvl="0" indent="-228600" algn="l" rtl="0">
              <a:lnSpc>
                <a:spcPct val="100000"/>
              </a:lnSpc>
              <a:spcBef>
                <a:spcPts val="200"/>
              </a:spcBef>
              <a:spcAft>
                <a:spcPts val="0"/>
              </a:spcAft>
              <a:buClr>
                <a:schemeClr val="accent1"/>
              </a:buClr>
              <a:buSzPts val="1200"/>
              <a:buFont typeface="Noto Sans Symbols"/>
              <a:buNone/>
              <a:defRPr sz="1200" b="0" i="0" u="none" strike="noStrike" cap="none">
                <a:solidFill>
                  <a:srgbClr val="A5A5A5"/>
                </a:solidFill>
                <a:latin typeface="Calibri"/>
                <a:ea typeface="Calibri"/>
                <a:cs typeface="Calibri"/>
                <a:sym typeface="Calibri"/>
              </a:defRPr>
            </a:lvl1pPr>
            <a:lvl2pPr marL="914400" marR="0" lvl="1" indent="-355600" algn="l" rtl="0">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6pPr>
            <a:lvl7pPr marL="3200400" marR="0" lvl="6"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7pPr>
            <a:lvl8pPr marL="3657600" marR="0" lvl="7"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8pPr>
            <a:lvl9pPr marL="4114800" marR="0" lvl="8"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9pPr>
          </a:lstStyle>
          <a:p>
            <a:pPr marL="457200" marR="0" lvl="0" indent="0" algn="l" defTabSz="914400" rtl="0" eaLnBrk="1" fontAlgn="auto" latinLnBrk="0" hangingPunct="1">
              <a:lnSpc>
                <a:spcPct val="100000"/>
              </a:lnSpc>
              <a:spcBef>
                <a:spcPts val="0"/>
              </a:spcBef>
              <a:spcAft>
                <a:spcPts val="0"/>
              </a:spcAft>
              <a:buClr>
                <a:srgbClr val="4983F2"/>
              </a:buClr>
              <a:buSzPts val="1200"/>
              <a:buFont typeface="Noto Sans Symbols"/>
              <a:buNone/>
              <a:tabLst/>
              <a:defRPr/>
            </a:pPr>
            <a:r>
              <a:rPr kumimoji="0" lang="en-US" sz="1000" b="0" i="0" u="none" strike="noStrike" kern="0" cap="none" spc="0" normalizeH="0" baseline="0" noProof="0" dirty="0">
                <a:ln>
                  <a:noFill/>
                </a:ln>
                <a:solidFill>
                  <a:srgbClr val="A5A5A5"/>
                </a:solidFill>
                <a:effectLst/>
                <a:uLnTx/>
                <a:uFillTx/>
                <a:latin typeface="Calibri"/>
                <a:cs typeface="Calibri"/>
                <a:sym typeface="Calibri"/>
              </a:rPr>
              <a:t>Information from Centers for Disease Control and Prevention. </a:t>
            </a:r>
            <a:r>
              <a:rPr kumimoji="0" lang="en-US" sz="1000" b="0" i="1" u="none" strike="noStrike" kern="0" cap="none" spc="0" normalizeH="0" baseline="0" noProof="0" dirty="0">
                <a:ln>
                  <a:noFill/>
                </a:ln>
                <a:solidFill>
                  <a:srgbClr val="A5A5A5"/>
                </a:solidFill>
                <a:effectLst/>
                <a:uLnTx/>
                <a:uFillTx/>
                <a:latin typeface="Calibri"/>
                <a:cs typeface="Calibri"/>
                <a:sym typeface="Calibri"/>
              </a:rPr>
              <a:t>Epidemiology and Prevention of Vaccine-Preventable Diseases</a:t>
            </a:r>
            <a:r>
              <a:rPr kumimoji="0" lang="en-US" sz="1000" b="0" i="0" u="none" strike="noStrike" kern="0" cap="none" spc="0" normalizeH="0" baseline="0" noProof="0" dirty="0">
                <a:ln>
                  <a:noFill/>
                </a:ln>
                <a:solidFill>
                  <a:srgbClr val="A5A5A5"/>
                </a:solidFill>
                <a:effectLst/>
                <a:uLnTx/>
                <a:uFillTx/>
                <a:latin typeface="Calibri"/>
                <a:cs typeface="Calibri"/>
                <a:sym typeface="Calibri"/>
              </a:rPr>
              <a:t>. Hamborsky J, Kroger A, Wolfe S, eds. 13th ed. Washington D.C. Public Health Foundation, 2015.</a:t>
            </a:r>
          </a:p>
        </p:txBody>
      </p:sp>
    </p:spTree>
    <p:extLst>
      <p:ext uri="{BB962C8B-B14F-4D97-AF65-F5344CB8AC3E}">
        <p14:creationId xmlns:p14="http://schemas.microsoft.com/office/powerpoint/2010/main" val="35815944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Vaccination: Health Care Access</a:t>
            </a:r>
          </a:p>
        </p:txBody>
      </p:sp>
      <p:sp>
        <p:nvSpPr>
          <p:cNvPr id="2" name="Text Placeholder 1"/>
          <p:cNvSpPr>
            <a:spLocks noGrp="1"/>
          </p:cNvSpPr>
          <p:nvPr>
            <p:ph type="body" sz="quarter" idx="10"/>
          </p:nvPr>
        </p:nvSpPr>
        <p:spPr/>
        <p:txBody>
          <a:bodyPr/>
          <a:lstStyle/>
          <a:p>
            <a:r>
              <a:rPr lang="en-US" sz="1600" b="1" dirty="0"/>
              <a:t>Health insurance and poverty status are interrelated factors associated with lower vaccination coverage. </a:t>
            </a:r>
          </a:p>
          <a:p>
            <a:pPr lvl="1"/>
            <a:r>
              <a:rPr lang="en-US" sz="1600" dirty="0"/>
              <a:t>Children with Medicaid have low vaccination coverage, and those who are uninsured have much lower vaccination coverage.</a:t>
            </a:r>
          </a:p>
          <a:p>
            <a:pPr lvl="1"/>
            <a:endParaRPr lang="en-US" sz="1600" dirty="0"/>
          </a:p>
          <a:p>
            <a:r>
              <a:rPr lang="en-US" sz="1600" b="1" dirty="0"/>
              <a:t>Barriers to health care access:</a:t>
            </a:r>
          </a:p>
          <a:p>
            <a:pPr lvl="1"/>
            <a:r>
              <a:rPr lang="en-US" sz="1600" dirty="0"/>
              <a:t>Health insurance coverage </a:t>
            </a:r>
          </a:p>
          <a:p>
            <a:pPr lvl="1"/>
            <a:r>
              <a:rPr lang="en-US" sz="1600" dirty="0"/>
              <a:t>Poverty</a:t>
            </a:r>
          </a:p>
          <a:p>
            <a:pPr lvl="1"/>
            <a:r>
              <a:rPr lang="en-US" sz="1600" dirty="0"/>
              <a:t>Language barriers</a:t>
            </a:r>
          </a:p>
          <a:p>
            <a:pPr lvl="1"/>
            <a:r>
              <a:rPr lang="en-US" sz="1600" dirty="0"/>
              <a:t>Lack of trust in providers</a:t>
            </a:r>
          </a:p>
          <a:p>
            <a:pPr lvl="1"/>
            <a:r>
              <a:rPr lang="en-US" sz="1600" dirty="0"/>
              <a:t>Transportation problems</a:t>
            </a:r>
          </a:p>
          <a:p>
            <a:pPr lvl="1"/>
            <a:r>
              <a:rPr lang="en-US" sz="1600" dirty="0"/>
              <a:t>Inconvenient office hours</a:t>
            </a:r>
          </a:p>
          <a:p>
            <a:endParaRPr lang="en-US" sz="1800" dirty="0"/>
          </a:p>
          <a:p>
            <a:endParaRPr lang="en-US" dirty="0"/>
          </a:p>
        </p:txBody>
      </p:sp>
      <p:sp>
        <p:nvSpPr>
          <p:cNvPr id="20" name="Text Placeholder 3">
            <a:extLst>
              <a:ext uri="{FF2B5EF4-FFF2-40B4-BE49-F238E27FC236}">
                <a16:creationId xmlns:a16="http://schemas.microsoft.com/office/drawing/2014/main" id="{0A916B31-79C9-4671-A976-7C344E1561FC}"/>
              </a:ext>
            </a:extLst>
          </p:cNvPr>
          <p:cNvSpPr txBox="1">
            <a:spLocks/>
          </p:cNvSpPr>
          <p:nvPr/>
        </p:nvSpPr>
        <p:spPr>
          <a:xfrm>
            <a:off x="0" y="4500563"/>
            <a:ext cx="9144000" cy="550863"/>
          </a:xfrm>
          <a:prstGeom prst="rect">
            <a:avLst/>
          </a:prstGeom>
          <a:noFill/>
          <a:ln>
            <a:noFill/>
          </a:ln>
        </p:spPr>
        <p:txBody>
          <a:bodyPr spcFirstLastPara="1" wrap="square" lIns="91425" tIns="45700" rIns="91425" bIns="45700" anchor="b" anchorCtr="0"/>
          <a:lstStyle>
            <a:defPPr marR="0" lvl="0" algn="l" rtl="0">
              <a:lnSpc>
                <a:spcPct val="100000"/>
              </a:lnSpc>
              <a:spcBef>
                <a:spcPts val="0"/>
              </a:spcBef>
              <a:spcAft>
                <a:spcPts val="0"/>
              </a:spcAft>
            </a:defPPr>
            <a:lvl1pPr marL="457200" marR="0" lvl="0" indent="-228600" algn="l" rtl="0" eaLnBrk="1" hangingPunct="1">
              <a:lnSpc>
                <a:spcPct val="100000"/>
              </a:lnSpc>
              <a:spcBef>
                <a:spcPts val="200"/>
              </a:spcBef>
              <a:spcAft>
                <a:spcPts val="0"/>
              </a:spcAft>
              <a:buClr>
                <a:schemeClr val="accent1"/>
              </a:buClr>
              <a:buSzPts val="1200"/>
              <a:buFont typeface="Noto Sans Symbols"/>
              <a:buNone/>
              <a:defRPr sz="1200" b="0" i="0" u="none" strike="noStrike" cap="none">
                <a:solidFill>
                  <a:srgbClr val="A5A5A5"/>
                </a:solidFill>
                <a:latin typeface="Calibri"/>
                <a:ea typeface="Calibri"/>
                <a:cs typeface="Calibri"/>
                <a:sym typeface="Calibri"/>
              </a:defRPr>
            </a:lvl1pPr>
            <a:lvl2pPr marL="914400" marR="0" lvl="1" indent="-355600" algn="l" rtl="0" eaLnBrk="1" hangingPunct="1">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2pPr>
            <a:lvl3pPr marL="1371600" marR="0" lvl="2" indent="-355600" algn="l" rtl="0" eaLnBrk="1" hangingPunct="1">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eaLnBrk="1" hangingPunct="1">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4pPr>
            <a:lvl5pPr marL="2286000" marR="0" lvl="4" indent="-355600" algn="l" rtl="0" eaLnBrk="1" hangingPunct="1">
              <a:lnSpc>
                <a:spcPct val="100000"/>
              </a:lnSpc>
              <a:spcBef>
                <a:spcPts val="0"/>
              </a:spcBef>
              <a:spcAft>
                <a:spcPts val="0"/>
              </a:spcAft>
              <a:buClr>
                <a:schemeClr val="accent1"/>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42900" algn="l" rtl="0" eaLnBrk="1" hangingPunct="1">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6pPr>
            <a:lvl7pPr marL="3200400" marR="0" lvl="6" indent="-342900" algn="l" rtl="0" eaLnBrk="1" hangingPunct="1">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7pPr>
            <a:lvl8pPr marL="3657600" marR="0" lvl="7" indent="-342900" algn="l" rtl="0" eaLnBrk="1" hangingPunct="1">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8pPr>
            <a:lvl9pPr marL="4114800" marR="0" lvl="8" indent="-342900" algn="l" rtl="0" eaLnBrk="1" hangingPunct="1">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9pPr>
          </a:lstStyle>
          <a:p>
            <a:pPr indent="0" fontAlgn="auto">
              <a:spcBef>
                <a:spcPts val="0"/>
              </a:spcBef>
              <a:buClr>
                <a:srgbClr val="4983F2"/>
              </a:buClr>
            </a:pPr>
            <a:r>
              <a:rPr lang="en-US" sz="1000" kern="0" dirty="0"/>
              <a:t>Information from Hill et al., 2017; Orenstein et al., 2014</a:t>
            </a:r>
          </a:p>
        </p:txBody>
      </p:sp>
    </p:spTree>
    <p:extLst>
      <p:ext uri="{BB962C8B-B14F-4D97-AF65-F5344CB8AC3E}">
        <p14:creationId xmlns:p14="http://schemas.microsoft.com/office/powerpoint/2010/main" val="14122759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p:txBody>
          <a:bodyPr/>
          <a:lstStyle/>
          <a:p>
            <a:r>
              <a:rPr lang="en-US" dirty="0"/>
              <a:t>IMMUNIZATION STRATEGIES</a:t>
            </a:r>
          </a:p>
        </p:txBody>
      </p:sp>
      <p:sp>
        <p:nvSpPr>
          <p:cNvPr id="4" name="Text Placeholder 3">
            <a:extLst>
              <a:ext uri="{FF2B5EF4-FFF2-40B4-BE49-F238E27FC236}">
                <a16:creationId xmlns:a16="http://schemas.microsoft.com/office/drawing/2014/main" id="{35886C0A-D98F-4257-AE17-1DB70908B759}"/>
              </a:ext>
            </a:extLst>
          </p:cNvPr>
          <p:cNvSpPr>
            <a:spLocks noGrp="1"/>
          </p:cNvSpPr>
          <p:nvPr>
            <p:ph type="body" idx="1"/>
          </p:nvPr>
        </p:nvSpPr>
        <p:spPr/>
        <p:txBody>
          <a:bodyPr/>
          <a:lstStyle/>
          <a:p>
            <a:endParaRPr lang="en-US" sz="3200" dirty="0">
              <a:solidFill>
                <a:srgbClr val="7F7F7F"/>
              </a:solidFill>
            </a:endParaRPr>
          </a:p>
        </p:txBody>
      </p:sp>
    </p:spTree>
    <p:extLst>
      <p:ext uri="{BB962C8B-B14F-4D97-AF65-F5344CB8AC3E}">
        <p14:creationId xmlns:p14="http://schemas.microsoft.com/office/powerpoint/2010/main" val="37741344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Strategies for High Vaccination Coverage</a:t>
            </a:r>
          </a:p>
        </p:txBody>
      </p:sp>
      <p:sp>
        <p:nvSpPr>
          <p:cNvPr id="2" name="Text Placeholder 1"/>
          <p:cNvSpPr>
            <a:spLocks noGrp="1"/>
          </p:cNvSpPr>
          <p:nvPr>
            <p:ph type="body" sz="quarter" idx="10"/>
          </p:nvPr>
        </p:nvSpPr>
        <p:spPr/>
        <p:txBody>
          <a:bodyPr/>
          <a:lstStyle/>
          <a:p>
            <a:pPr>
              <a:lnSpc>
                <a:spcPct val="200000"/>
              </a:lnSpc>
            </a:pPr>
            <a:r>
              <a:rPr lang="en-US" dirty="0"/>
              <a:t>Reduce missed opportunities.</a:t>
            </a:r>
          </a:p>
          <a:p>
            <a:pPr>
              <a:lnSpc>
                <a:spcPct val="200000"/>
              </a:lnSpc>
            </a:pPr>
            <a:r>
              <a:rPr lang="en-US" dirty="0"/>
              <a:t>Schedule next immunization visit before patient leaves the office.</a:t>
            </a:r>
          </a:p>
          <a:p>
            <a:pPr>
              <a:lnSpc>
                <a:spcPct val="200000"/>
              </a:lnSpc>
            </a:pPr>
            <a:r>
              <a:rPr lang="en-US" dirty="0"/>
              <a:t>Utilize reminder and recall for patients.</a:t>
            </a:r>
          </a:p>
          <a:p>
            <a:pPr>
              <a:lnSpc>
                <a:spcPct val="200000"/>
              </a:lnSpc>
            </a:pPr>
            <a:r>
              <a:rPr lang="en-US" dirty="0"/>
              <a:t>Reduce barriers to immunization.</a:t>
            </a:r>
          </a:p>
          <a:p>
            <a:endParaRPr lang="en-US" dirty="0"/>
          </a:p>
        </p:txBody>
      </p:sp>
      <p:sp>
        <p:nvSpPr>
          <p:cNvPr id="4" name="Text Placeholder 3"/>
          <p:cNvSpPr>
            <a:spLocks noGrp="1"/>
          </p:cNvSpPr>
          <p:nvPr>
            <p:ph type="body" idx="4294967295"/>
          </p:nvPr>
        </p:nvSpPr>
        <p:spPr>
          <a:xfrm>
            <a:off x="0" y="4500563"/>
            <a:ext cx="9144000" cy="750252"/>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sym typeface="Calibri"/>
              </a:rPr>
              <a:t>Information from Centers for Disease Control and Prevention. Epidemiology and Prevention of Vaccine-Preventable Diseases. Hamborsky J, Kroger A, Wolfe S, eds. 13th ed. Washington D.C. Public Health Foundation, 2015; Vaccination Coverage by Age 24 Months Among Children Born in 2015 and 2016—National Immunization Survey-Child, United States, MMWR/ October 18, 2019 / 68(41);913–918 </a:t>
            </a:r>
          </a:p>
        </p:txBody>
      </p:sp>
    </p:spTree>
    <p:extLst>
      <p:ext uri="{BB962C8B-B14F-4D97-AF65-F5344CB8AC3E}">
        <p14:creationId xmlns:p14="http://schemas.microsoft.com/office/powerpoint/2010/main" val="27034764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Strategies for High Vaccination Coverage</a:t>
            </a:r>
          </a:p>
        </p:txBody>
      </p:sp>
      <p:sp>
        <p:nvSpPr>
          <p:cNvPr id="2" name="Text Placeholder 1"/>
          <p:cNvSpPr>
            <a:spLocks noGrp="1"/>
          </p:cNvSpPr>
          <p:nvPr>
            <p:ph type="body" sz="quarter" idx="10"/>
          </p:nvPr>
        </p:nvSpPr>
        <p:spPr/>
        <p:txBody>
          <a:bodyPr/>
          <a:lstStyle/>
          <a:p>
            <a:pPr>
              <a:lnSpc>
                <a:spcPct val="200000"/>
              </a:lnSpc>
            </a:pPr>
            <a:r>
              <a:rPr lang="en-US" dirty="0"/>
              <a:t>Provide recommendations and reinforcement.</a:t>
            </a:r>
          </a:p>
          <a:p>
            <a:pPr>
              <a:lnSpc>
                <a:spcPct val="200000"/>
              </a:lnSpc>
            </a:pPr>
            <a:r>
              <a:rPr lang="en-US" dirty="0"/>
              <a:t>Maintain thorough documentation in patient records. </a:t>
            </a:r>
          </a:p>
          <a:p>
            <a:pPr>
              <a:lnSpc>
                <a:spcPct val="200000"/>
              </a:lnSpc>
            </a:pPr>
            <a:r>
              <a:rPr lang="en-US" dirty="0"/>
              <a:t>Utilize Immunization Information Systems (IISs).</a:t>
            </a:r>
          </a:p>
          <a:p>
            <a:endParaRPr lang="en-US" dirty="0"/>
          </a:p>
          <a:p>
            <a:endParaRPr lang="en-US" dirty="0"/>
          </a:p>
        </p:txBody>
      </p:sp>
      <p:sp>
        <p:nvSpPr>
          <p:cNvPr id="4" name="Text Placeholder 3"/>
          <p:cNvSpPr>
            <a:spLocks noGrp="1"/>
          </p:cNvSpPr>
          <p:nvPr>
            <p:ph type="body" idx="4294967295"/>
          </p:nvPr>
        </p:nvSpPr>
        <p:spPr>
          <a:xfrm>
            <a:off x="0" y="4632325"/>
            <a:ext cx="91440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20877351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p:txBody>
          <a:bodyPr/>
          <a:lstStyle/>
          <a:p>
            <a:r>
              <a:rPr lang="en-US" dirty="0"/>
              <a:t>IMMUNE SYSTEM/IMMUNOLOGY</a:t>
            </a:r>
          </a:p>
        </p:txBody>
      </p:sp>
      <p:sp>
        <p:nvSpPr>
          <p:cNvPr id="4" name="Text Placeholder 3">
            <a:extLst>
              <a:ext uri="{FF2B5EF4-FFF2-40B4-BE49-F238E27FC236}">
                <a16:creationId xmlns:a16="http://schemas.microsoft.com/office/drawing/2014/main" id="{F76AFE16-22AA-4623-8ABE-4C1B2D21CA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067355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2E681B-AC6A-463F-B3E9-50987C525A5D}"/>
              </a:ext>
            </a:extLst>
          </p:cNvPr>
          <p:cNvSpPr>
            <a:spLocks noGrp="1"/>
          </p:cNvSpPr>
          <p:nvPr>
            <p:ph type="title"/>
          </p:nvPr>
        </p:nvSpPr>
        <p:spPr/>
        <p:txBody>
          <a:bodyPr/>
          <a:lstStyle/>
          <a:p>
            <a:r>
              <a:rPr lang="en-US" i="1" dirty="0"/>
              <a:t>Haemophilus influenzae </a:t>
            </a:r>
            <a:r>
              <a:rPr lang="en-US" dirty="0"/>
              <a:t>type b</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a:xfrm>
            <a:off x="457199" y="1158875"/>
            <a:ext cx="5257801" cy="3341688"/>
          </a:xfrm>
        </p:spPr>
        <p:txBody>
          <a:bodyPr/>
          <a:lstStyle/>
          <a:p>
            <a:r>
              <a:rPr lang="en-US" dirty="0"/>
              <a:t>Severe bacterial infection, particularly among infants</a:t>
            </a:r>
          </a:p>
          <a:p>
            <a:r>
              <a:rPr lang="en-US" dirty="0"/>
              <a:t>Aerobic gram-negative bacteria</a:t>
            </a:r>
          </a:p>
          <a:p>
            <a:r>
              <a:rPr lang="en-US" dirty="0"/>
              <a:t>6 different serotypes (a–f) of polysaccharide capsule</a:t>
            </a:r>
          </a:p>
          <a:p>
            <a:r>
              <a:rPr lang="en-US" dirty="0"/>
              <a:t>No vaccines to prevent disease caused by non-b-typeable or non-typeable strains</a:t>
            </a:r>
          </a:p>
          <a:p>
            <a:r>
              <a:rPr lang="en-US" dirty="0"/>
              <a:t>95% of invasive disease caused by type b (</a:t>
            </a:r>
            <a:r>
              <a:rPr lang="en-US" dirty="0" err="1"/>
              <a:t>prevaccine</a:t>
            </a:r>
            <a:r>
              <a:rPr lang="en-US" dirty="0"/>
              <a:t> era)</a:t>
            </a:r>
          </a:p>
          <a:p>
            <a:pPr marL="0" indent="0">
              <a:buNone/>
            </a:pPr>
            <a:r>
              <a:rPr lang="en-US" sz="2400" dirty="0"/>
              <a:t>		</a:t>
            </a:r>
            <a:r>
              <a:rPr lang="en-US" dirty="0"/>
              <a:t>	</a:t>
            </a:r>
          </a:p>
        </p:txBody>
      </p:sp>
      <p:sp>
        <p:nvSpPr>
          <p:cNvPr id="8" name="Text Placeholder 7">
            <a:extLst>
              <a:ext uri="{FF2B5EF4-FFF2-40B4-BE49-F238E27FC236}">
                <a16:creationId xmlns:a16="http://schemas.microsoft.com/office/drawing/2014/main" id="{92315CE5-4B36-42F9-8B14-B957CDA326EC}"/>
              </a:ext>
            </a:extLst>
          </p:cNvPr>
          <p:cNvSpPr>
            <a:spLocks noGrp="1"/>
          </p:cNvSpPr>
          <p:nvPr>
            <p:ph type="body" idx="4294967295"/>
          </p:nvPr>
        </p:nvSpPr>
        <p:spPr>
          <a:xfrm>
            <a:off x="0" y="4730750"/>
            <a:ext cx="91440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Centers for Disease Control and Prevention. Epidemiology and Prevention of Vaccine-Preventable Diseases. Hamborsky J, Kroger A, Wolfe S, eds. 13th ed. Washington D.C. Public Health Foundation, 2015. Image source: Centers for Disease Control and Prevention</a:t>
            </a:r>
          </a:p>
        </p:txBody>
      </p:sp>
      <p:sp>
        <p:nvSpPr>
          <p:cNvPr id="11" name="Content Placeholder 2">
            <a:extLst>
              <a:ext uri="{FF2B5EF4-FFF2-40B4-BE49-F238E27FC236}">
                <a16:creationId xmlns:a16="http://schemas.microsoft.com/office/drawing/2014/main" id="{D9DAF152-4C2A-471D-9BA7-B375E51B1E31}"/>
              </a:ext>
            </a:extLst>
          </p:cNvPr>
          <p:cNvSpPr txBox="1">
            <a:spLocks/>
          </p:cNvSpPr>
          <p:nvPr/>
        </p:nvSpPr>
        <p:spPr>
          <a:xfrm>
            <a:off x="6268531" y="1417492"/>
            <a:ext cx="2997609" cy="2273096"/>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800"/>
              </a:spcBef>
              <a:spcAft>
                <a:spcPts val="0"/>
              </a:spcAft>
              <a:buClr>
                <a:schemeClr val="accent1"/>
              </a:buClr>
              <a:buSzPts val="2800"/>
              <a:buFont typeface="Noto Sans Symbols"/>
              <a:buChar char="▪"/>
              <a:defRPr sz="2800" b="1" i="0" u="none" strike="noStrike" cap="none">
                <a:solidFill>
                  <a:srgbClr val="6582B2"/>
                </a:solidFill>
                <a:latin typeface="Calibri"/>
                <a:ea typeface="Calibri"/>
                <a:cs typeface="Calibri"/>
                <a:sym typeface="Calibri"/>
              </a:defRPr>
            </a:lvl1pPr>
            <a:lvl2pPr marL="914400" marR="0" lvl="1" indent="-381000" algn="l" rtl="0">
              <a:lnSpc>
                <a:spcPct val="100000"/>
              </a:lnSpc>
              <a:spcBef>
                <a:spcPts val="0"/>
              </a:spcBef>
              <a:spcAft>
                <a:spcPts val="0"/>
              </a:spcAft>
              <a:buClr>
                <a:schemeClr val="accent1"/>
              </a:buClr>
              <a:buSzPts val="2400"/>
              <a:buFont typeface="Arial"/>
              <a:buChar char="•"/>
              <a:defRPr sz="2400" b="0" i="0" u="none" strike="noStrike" cap="none">
                <a:solidFill>
                  <a:srgbClr val="6582B2"/>
                </a:solidFill>
                <a:latin typeface="Calibri"/>
                <a:ea typeface="Calibri"/>
                <a:cs typeface="Calibri"/>
                <a:sym typeface="Calibri"/>
              </a:defRPr>
            </a:lvl2pPr>
            <a:lvl3pPr marL="1371600" marR="0" lvl="2" indent="-355600" algn="l" rtl="0">
              <a:lnSpc>
                <a:spcPct val="100000"/>
              </a:lnSpc>
              <a:spcBef>
                <a:spcPts val="0"/>
              </a:spcBef>
              <a:spcAft>
                <a:spcPts val="0"/>
              </a:spcAft>
              <a:buClr>
                <a:schemeClr val="accent1"/>
              </a:buClr>
              <a:buSzPts val="2000"/>
              <a:buFont typeface="Courier New"/>
              <a:buChar char="o"/>
              <a:defRPr sz="2000" b="0" i="0" u="none" strike="noStrike" cap="none">
                <a:solidFill>
                  <a:srgbClr val="6582B2"/>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accent1"/>
              </a:buClr>
              <a:buSzPts val="2000"/>
              <a:buFont typeface="Arial"/>
              <a:buChar char="›"/>
              <a:defRPr sz="2000" b="0" i="0" u="none" strike="noStrike" cap="none">
                <a:solidFill>
                  <a:srgbClr val="6582B2"/>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accent1"/>
              </a:buClr>
              <a:buSzPts val="2000"/>
              <a:buFont typeface="Arial"/>
              <a:buChar char="»"/>
              <a:defRPr sz="2000" b="0" i="0" u="none" strike="noStrike" cap="none">
                <a:solidFill>
                  <a:srgbClr val="6582B2"/>
                </a:solidFill>
                <a:latin typeface="Calibri"/>
                <a:ea typeface="Calibri"/>
                <a:cs typeface="Calibri"/>
                <a:sym typeface="Calibri"/>
              </a:defRPr>
            </a:lvl5pPr>
            <a:lvl6pPr marL="2743200" marR="0" lvl="5"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6pPr>
            <a:lvl7pPr marL="3200400" marR="0" lvl="6"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7pPr>
            <a:lvl8pPr marL="3657600" marR="0" lvl="7"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8pPr>
            <a:lvl9pPr marL="4114800" marR="0" lvl="8" indent="-342900" algn="l" rtl="0">
              <a:lnSpc>
                <a:spcPct val="100000"/>
              </a:lnSpc>
              <a:spcBef>
                <a:spcPts val="0"/>
              </a:spcBef>
              <a:spcAft>
                <a:spcPts val="0"/>
              </a:spcAft>
              <a:buClr>
                <a:schemeClr val="accent1"/>
              </a:buClr>
              <a:buSzPts val="1800"/>
              <a:buFont typeface="Arial"/>
              <a:buChar char="•"/>
              <a:defRPr sz="1800" b="0" i="0" u="none" strike="noStrike" cap="none">
                <a:solidFill>
                  <a:schemeClr val="dk2"/>
                </a:solidFill>
                <a:latin typeface="Calibri"/>
                <a:ea typeface="Calibri"/>
                <a:cs typeface="Calibri"/>
                <a:sym typeface="Calibri"/>
              </a:defRPr>
            </a:lvl9pPr>
          </a:lstStyle>
          <a:p>
            <a:pPr marL="38100" indent="0" defTabSz="685800" eaLnBrk="1" fontAlgn="auto" hangingPunct="1">
              <a:spcBef>
                <a:spcPts val="600"/>
              </a:spcBef>
              <a:buClr>
                <a:srgbClr val="4983F2"/>
              </a:buClr>
              <a:buNone/>
              <a:defRPr/>
            </a:pPr>
            <a:endParaRPr lang="en-US" sz="2100" kern="0" dirty="0"/>
          </a:p>
          <a:p>
            <a:pPr marL="342900" indent="-304800" defTabSz="685800" eaLnBrk="1" fontAlgn="auto" hangingPunct="1">
              <a:spcBef>
                <a:spcPts val="600"/>
              </a:spcBef>
              <a:buClr>
                <a:srgbClr val="4983F2"/>
              </a:buClr>
              <a:defRPr/>
            </a:pPr>
            <a:endParaRPr lang="en-US" sz="2400" kern="0" dirty="0"/>
          </a:p>
        </p:txBody>
      </p:sp>
      <p:pic>
        <p:nvPicPr>
          <p:cNvPr id="3074" name="Picture 2" descr="https://www2a.cdc.gov/nip/isd/ycts/mod1/courses/hib/images/10105g1.jpg">
            <a:extLst>
              <a:ext uri="{FF2B5EF4-FFF2-40B4-BE49-F238E27FC236}">
                <a16:creationId xmlns:a16="http://schemas.microsoft.com/office/drawing/2014/main" id="{A85827D1-FBEF-40EB-B6A8-895D9FA8E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617" y="1429423"/>
            <a:ext cx="1840712" cy="1816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A52512A8-4AF9-45DF-BD0D-2EA39592B7F3}"/>
              </a:ext>
            </a:extLst>
          </p:cNvPr>
          <p:cNvGraphicFramePr>
            <a:graphicFrameLocks noGrp="1"/>
          </p:cNvGraphicFramePr>
          <p:nvPr>
            <p:extLst>
              <p:ext uri="{D42A27DB-BD31-4B8C-83A1-F6EECF244321}">
                <p14:modId xmlns:p14="http://schemas.microsoft.com/office/powerpoint/2010/main" val="3820828034"/>
              </p:ext>
            </p:extLst>
          </p:nvPr>
        </p:nvGraphicFramePr>
        <p:xfrm>
          <a:off x="6933617" y="3241531"/>
          <a:ext cx="1840712" cy="853440"/>
        </p:xfrm>
        <a:graphic>
          <a:graphicData uri="http://schemas.openxmlformats.org/drawingml/2006/table">
            <a:tbl>
              <a:tblPr/>
              <a:tblGrid>
                <a:gridCol w="1840712">
                  <a:extLst>
                    <a:ext uri="{9D8B030D-6E8A-4147-A177-3AD203B41FA5}">
                      <a16:colId xmlns:a16="http://schemas.microsoft.com/office/drawing/2014/main" val="2531851823"/>
                    </a:ext>
                  </a:extLst>
                </a:gridCol>
              </a:tblGrid>
              <a:tr h="36004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b="0" dirty="0">
                          <a:solidFill>
                            <a:srgbClr val="000000"/>
                          </a:solidFill>
                          <a:effectLst/>
                          <a:latin typeface="Calibri" panose="020F0502020204030204" pitchFamily="34" charset="0"/>
                          <a:cs typeface="Calibri" panose="020F0502020204030204" pitchFamily="34" charset="0"/>
                        </a:rPr>
                        <a:t>A culture plate growing</a:t>
                      </a:r>
                      <a:br>
                        <a:rPr lang="en-US" sz="1000" b="0" dirty="0">
                          <a:solidFill>
                            <a:srgbClr val="000000"/>
                          </a:solidFill>
                          <a:effectLst/>
                          <a:latin typeface="Calibri" panose="020F0502020204030204" pitchFamily="34" charset="0"/>
                          <a:cs typeface="Calibri" panose="020F0502020204030204" pitchFamily="34" charset="0"/>
                        </a:rPr>
                      </a:br>
                      <a:r>
                        <a:rPr lang="en-US" sz="1000" b="0" i="1" dirty="0">
                          <a:solidFill>
                            <a:srgbClr val="000000"/>
                          </a:solidFill>
                          <a:effectLst/>
                          <a:latin typeface="Calibri" panose="020F0502020204030204" pitchFamily="34" charset="0"/>
                          <a:cs typeface="Calibri" panose="020F0502020204030204" pitchFamily="34" charset="0"/>
                        </a:rPr>
                        <a:t>H. influenzae</a:t>
                      </a:r>
                      <a:r>
                        <a:rPr lang="en-US" sz="1000" b="0" dirty="0">
                          <a:solidFill>
                            <a:srgbClr val="000000"/>
                          </a:solidFill>
                          <a:effectLst/>
                          <a:latin typeface="Calibri" panose="020F0502020204030204" pitchFamily="34" charset="0"/>
                          <a:cs typeface="Calibri" panose="020F0502020204030204" pitchFamily="34" charset="0"/>
                        </a:rPr>
                        <a:t> bacteria.</a:t>
                      </a:r>
                      <a:endParaRPr lang="en-US" sz="1000" dirty="0">
                        <a:solidFill>
                          <a:srgbClr val="000000"/>
                        </a:solidFill>
                        <a:latin typeface="Calibri" panose="020F0502020204030204" pitchFamily="34" charset="0"/>
                        <a:cs typeface="Calibri" panose="020F0502020204030204" pitchFamily="34" charset="0"/>
                      </a:endParaRPr>
                    </a:p>
                    <a:p>
                      <a:pPr algn="ctr"/>
                      <a:endParaRPr lang="en-US" sz="800" dirty="0">
                        <a:solidFill>
                          <a:srgbClr val="666666"/>
                        </a:solidFill>
                        <a:effectLst/>
                        <a:latin typeface="Arial" panose="020B0604020202020204" pitchFamily="34" charset="0"/>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265437415"/>
                  </a:ext>
                </a:extLst>
              </a:tr>
              <a:tr h="205740">
                <a:tc>
                  <a:txBody>
                    <a:bodyPr/>
                    <a:lstStyle/>
                    <a:p>
                      <a:endParaRPr lang="en-US" sz="1400"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21505847"/>
                  </a:ext>
                </a:extLst>
              </a:tr>
              <a:tr h="205740">
                <a:tc>
                  <a:txBody>
                    <a:bodyPr/>
                    <a:lstStyle/>
                    <a:p>
                      <a:pPr algn="l"/>
                      <a:endParaRPr lang="en-US" sz="1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41068213"/>
                  </a:ext>
                </a:extLst>
              </a:tr>
            </a:tbl>
          </a:graphicData>
        </a:graphic>
      </p:graphicFrame>
    </p:spTree>
    <p:extLst>
      <p:ext uri="{BB962C8B-B14F-4D97-AF65-F5344CB8AC3E}">
        <p14:creationId xmlns:p14="http://schemas.microsoft.com/office/powerpoint/2010/main" val="31759342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p:txBody>
          <a:bodyPr/>
          <a:lstStyle/>
          <a:p>
            <a:r>
              <a:rPr lang="en-US" dirty="0"/>
              <a:t>VACCINE-PREVENTABLE DISEASES</a:t>
            </a:r>
          </a:p>
        </p:txBody>
      </p:sp>
      <p:sp>
        <p:nvSpPr>
          <p:cNvPr id="4" name="Text Placeholder 3">
            <a:extLst>
              <a:ext uri="{FF2B5EF4-FFF2-40B4-BE49-F238E27FC236}">
                <a16:creationId xmlns:a16="http://schemas.microsoft.com/office/drawing/2014/main" id="{6818A382-63E8-4E73-82B5-20775BF38A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49249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295B-B7D4-4AC5-B5E8-327D04A00FDB}"/>
              </a:ext>
            </a:extLst>
          </p:cNvPr>
          <p:cNvSpPr>
            <a:spLocks noGrp="1"/>
          </p:cNvSpPr>
          <p:nvPr>
            <p:ph type="title"/>
          </p:nvPr>
        </p:nvSpPr>
        <p:spPr/>
        <p:txBody>
          <a:bodyPr/>
          <a:lstStyle/>
          <a:p>
            <a:r>
              <a:rPr lang="en-US" dirty="0"/>
              <a:t>About This Publication</a:t>
            </a:r>
          </a:p>
        </p:txBody>
      </p:sp>
      <p:sp>
        <p:nvSpPr>
          <p:cNvPr id="3" name="Text Placeholder 2">
            <a:extLst>
              <a:ext uri="{FF2B5EF4-FFF2-40B4-BE49-F238E27FC236}">
                <a16:creationId xmlns:a16="http://schemas.microsoft.com/office/drawing/2014/main" id="{E0BC5988-5FB2-4A5A-A49C-435ACB27B400}"/>
              </a:ext>
            </a:extLst>
          </p:cNvPr>
          <p:cNvSpPr>
            <a:spLocks noGrp="1"/>
          </p:cNvSpPr>
          <p:nvPr>
            <p:ph type="body" sz="quarter" idx="10"/>
          </p:nvPr>
        </p:nvSpPr>
        <p:spPr/>
        <p:txBody>
          <a:bodyPr/>
          <a:lstStyle/>
          <a:p>
            <a:pPr marL="0" indent="0">
              <a:buNone/>
            </a:pPr>
            <a:r>
              <a:rPr lang="en-US" sz="1800" dirty="0"/>
              <a:t>This publication was designed to help prelicensure nursing faculty incorporate appropriate elements of the IRUN Curriculum Framework into their existing curricula. This content is also available in an accessible PDF file on the IRUN web page. </a:t>
            </a:r>
          </a:p>
          <a:p>
            <a:pPr marL="0" indent="0">
              <a:buNone/>
            </a:pPr>
            <a:endParaRPr lang="en-US" sz="1800" dirty="0"/>
          </a:p>
          <a:p>
            <a:pPr marL="0" indent="0">
              <a:buNone/>
            </a:pPr>
            <a:r>
              <a:rPr lang="en-US" sz="1800" dirty="0"/>
              <a:t>Please submit questions or comments about this publication via the IRUN web page.</a:t>
            </a:r>
          </a:p>
          <a:p>
            <a:pPr marL="0" indent="0">
              <a:buNone/>
            </a:pPr>
            <a:endParaRPr lang="en-US" sz="1800" dirty="0"/>
          </a:p>
          <a:p>
            <a:pPr marL="0" indent="0">
              <a:buNone/>
            </a:pPr>
            <a:r>
              <a:rPr lang="en-US" sz="1800" dirty="0"/>
              <a:t>This publication was funded by the Centers for Disease Control and Prevention (CDC) through Cooperative Agreement Number 5NU36OE000008-03-00 with the Association for Prevention Teaching and Research (APTR) and Cooperative Agreement Number 6NU36OE000009-02-01 with the American Association of Colleges of Nursing (AACN). Its contents are solely the responsibility of the authors and do not necessarily represent the official views of APTR, AACN, CDC, or the Department of Health and Human Services.</a:t>
            </a:r>
          </a:p>
          <a:p>
            <a:endParaRPr lang="en-US" dirty="0"/>
          </a:p>
        </p:txBody>
      </p:sp>
    </p:spTree>
    <p:extLst>
      <p:ext uri="{BB962C8B-B14F-4D97-AF65-F5344CB8AC3E}">
        <p14:creationId xmlns:p14="http://schemas.microsoft.com/office/powerpoint/2010/main" val="386959550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526F30-C4DF-4611-AE19-B5B875122324}"/>
              </a:ext>
            </a:extLst>
          </p:cNvPr>
          <p:cNvSpPr>
            <a:spLocks noGrp="1"/>
          </p:cNvSpPr>
          <p:nvPr>
            <p:ph type="title"/>
          </p:nvPr>
        </p:nvSpPr>
        <p:spPr/>
        <p:txBody>
          <a:bodyPr/>
          <a:lstStyle/>
          <a:p>
            <a:r>
              <a:rPr lang="en-US" i="1" dirty="0"/>
              <a:t>Haemophilus influenzae </a:t>
            </a:r>
            <a:r>
              <a:rPr lang="en-US" dirty="0"/>
              <a:t>type b Epidemiology</a:t>
            </a:r>
          </a:p>
        </p:txBody>
      </p:sp>
      <p:sp>
        <p:nvSpPr>
          <p:cNvPr id="6" name="Text Placeholder 5">
            <a:extLst>
              <a:ext uri="{FF2B5EF4-FFF2-40B4-BE49-F238E27FC236}">
                <a16:creationId xmlns:a16="http://schemas.microsoft.com/office/drawing/2014/main" id="{13031FDD-B980-46EA-8BD8-AE90556CFE5E}"/>
              </a:ext>
            </a:extLst>
          </p:cNvPr>
          <p:cNvSpPr>
            <a:spLocks noGrp="1"/>
          </p:cNvSpPr>
          <p:nvPr>
            <p:ph type="body" idx="4294967295"/>
          </p:nvPr>
        </p:nvSpPr>
        <p:spPr>
          <a:xfrm>
            <a:off x="0" y="4730749"/>
            <a:ext cx="9144000" cy="412751"/>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Centers for Disease Control and Prevention. Epidemiology and Prevention of Vaccine-Preventable Diseases. Hamborsky J, Kroger A, Wolfe S, eds. 13th ed. Washington D.C. Public Health Foundation, 2015.</a:t>
            </a:r>
          </a:p>
        </p:txBody>
      </p:sp>
      <p:graphicFrame>
        <p:nvGraphicFramePr>
          <p:cNvPr id="10" name="Content Placeholder 4">
            <a:extLst>
              <a:ext uri="{FF2B5EF4-FFF2-40B4-BE49-F238E27FC236}">
                <a16:creationId xmlns:a16="http://schemas.microsoft.com/office/drawing/2014/main" id="{3D2889F4-E742-486B-9300-2DD54305A9A2}"/>
              </a:ext>
            </a:extLst>
          </p:cNvPr>
          <p:cNvGraphicFramePr>
            <a:graphicFrameLocks/>
          </p:cNvGraphicFramePr>
          <p:nvPr>
            <p:extLst>
              <p:ext uri="{D42A27DB-BD31-4B8C-83A1-F6EECF244321}">
                <p14:modId xmlns:p14="http://schemas.microsoft.com/office/powerpoint/2010/main" val="2720545931"/>
              </p:ext>
            </p:extLst>
          </p:nvPr>
        </p:nvGraphicFramePr>
        <p:xfrm>
          <a:off x="457200" y="1190426"/>
          <a:ext cx="8467997" cy="3316612"/>
        </p:xfrm>
        <a:graphic>
          <a:graphicData uri="http://schemas.openxmlformats.org/drawingml/2006/table">
            <a:tbl>
              <a:tblPr firstRow="1" bandRow="1">
                <a:tableStyleId>{5C22544A-7EE6-4342-B048-85BDC9FD1C3A}</a:tableStyleId>
              </a:tblPr>
              <a:tblGrid>
                <a:gridCol w="2707278">
                  <a:extLst>
                    <a:ext uri="{9D8B030D-6E8A-4147-A177-3AD203B41FA5}">
                      <a16:colId xmlns:a16="http://schemas.microsoft.com/office/drawing/2014/main" val="20000"/>
                    </a:ext>
                  </a:extLst>
                </a:gridCol>
                <a:gridCol w="5760719">
                  <a:extLst>
                    <a:ext uri="{9D8B030D-6E8A-4147-A177-3AD203B41FA5}">
                      <a16:colId xmlns:a16="http://schemas.microsoft.com/office/drawing/2014/main" val="20001"/>
                    </a:ext>
                  </a:extLst>
                </a:gridCol>
              </a:tblGrid>
              <a:tr h="706749">
                <a:tc>
                  <a:txBody>
                    <a:bodyPr/>
                    <a:lstStyle/>
                    <a:p>
                      <a:pPr marL="0" indent="0">
                        <a:buClr>
                          <a:schemeClr val="bg1"/>
                        </a:buClr>
                        <a:buSzPct val="70000"/>
                        <a:buFont typeface="Wingdings" pitchFamily="2" charset="2"/>
                        <a:buNone/>
                      </a:pPr>
                      <a:r>
                        <a:rPr lang="en-US" sz="2100" b="1" u="none" dirty="0">
                          <a:solidFill>
                            <a:schemeClr val="accent4">
                              <a:lumMod val="75000"/>
                            </a:schemeClr>
                          </a:solidFill>
                          <a:latin typeface="Calibri" panose="020F0502020204030204" pitchFamily="34" charset="0"/>
                        </a:rPr>
                        <a:t>Reservoir</a:t>
                      </a:r>
                    </a:p>
                  </a:txBody>
                  <a:tcPr marL="88819" marR="88819"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buClr>
                          <a:schemeClr val="bg1"/>
                        </a:buClr>
                        <a:buSzPct val="70000"/>
                        <a:buFont typeface="Wingdings" panose="05000000000000000000" pitchFamily="2" charset="2"/>
                        <a:buNone/>
                      </a:pPr>
                      <a:r>
                        <a:rPr lang="en-US" sz="2100" b="0" dirty="0">
                          <a:solidFill>
                            <a:schemeClr val="accent4">
                              <a:lumMod val="75000"/>
                            </a:schemeClr>
                          </a:solidFill>
                          <a:latin typeface="Calibri" panose="020F0502020204030204" pitchFamily="34" charset="0"/>
                        </a:rPr>
                        <a:t>Human (asymptomatic carriers)</a:t>
                      </a:r>
                    </a:p>
                  </a:txBody>
                  <a:tcPr marL="88819" marR="88819" marT="34290" marB="3429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54859">
                <a:tc>
                  <a:txBody>
                    <a:bodyPr/>
                    <a:lstStyle/>
                    <a:p>
                      <a:pPr marL="0" indent="0">
                        <a:buClr>
                          <a:schemeClr val="bg1"/>
                        </a:buClr>
                        <a:buSzPct val="70000"/>
                        <a:buFont typeface="Wingdings" pitchFamily="2" charset="2"/>
                        <a:buNone/>
                      </a:pPr>
                      <a:r>
                        <a:rPr lang="en-US" sz="2100" b="1" u="none" dirty="0">
                          <a:solidFill>
                            <a:schemeClr val="accent4">
                              <a:lumMod val="75000"/>
                            </a:schemeClr>
                          </a:solidFill>
                          <a:latin typeface="Calibri" panose="020F0502020204030204" pitchFamily="34" charset="0"/>
                        </a:rPr>
                        <a:t>Transmission</a:t>
                      </a:r>
                    </a:p>
                  </a:txBody>
                  <a:tcPr marL="88819" marR="88819"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Clr>
                          <a:schemeClr val="bg1"/>
                        </a:buClr>
                        <a:buSzPct val="70000"/>
                        <a:buFont typeface="Wingdings" panose="05000000000000000000" pitchFamily="2" charset="2"/>
                        <a:buNone/>
                      </a:pPr>
                      <a:r>
                        <a:rPr lang="en-US" sz="2100" b="0" dirty="0">
                          <a:solidFill>
                            <a:schemeClr val="accent4">
                              <a:lumMod val="75000"/>
                            </a:schemeClr>
                          </a:solidFill>
                          <a:latin typeface="Calibri" panose="020F0502020204030204" pitchFamily="34" charset="0"/>
                        </a:rPr>
                        <a:t>Respiratory droplets presumed</a:t>
                      </a:r>
                    </a:p>
                  </a:txBody>
                  <a:tcPr marL="88819" marR="88819"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06749">
                <a:tc>
                  <a:txBody>
                    <a:bodyPr/>
                    <a:lstStyle/>
                    <a:p>
                      <a:pPr marL="0" indent="0">
                        <a:buClr>
                          <a:schemeClr val="bg1"/>
                        </a:buClr>
                        <a:buSzPct val="70000"/>
                        <a:buFont typeface="Wingdings" pitchFamily="2" charset="2"/>
                        <a:buNone/>
                      </a:pPr>
                      <a:r>
                        <a:rPr lang="en-US" sz="2100" b="1" u="none" dirty="0">
                          <a:solidFill>
                            <a:schemeClr val="accent4">
                              <a:lumMod val="75000"/>
                            </a:schemeClr>
                          </a:solidFill>
                          <a:latin typeface="Calibri" panose="020F0502020204030204" pitchFamily="34" charset="0"/>
                        </a:rPr>
                        <a:t>Temporal pattern</a:t>
                      </a:r>
                    </a:p>
                  </a:txBody>
                  <a:tcPr marL="88819" marR="8881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Clr>
                          <a:schemeClr val="bg1"/>
                        </a:buClr>
                        <a:buSzPct val="70000"/>
                        <a:buFont typeface="Wingdings" panose="05000000000000000000" pitchFamily="2" charset="2"/>
                        <a:buNone/>
                      </a:pPr>
                      <a:r>
                        <a:rPr lang="en-US" sz="2100" b="0" dirty="0" err="1">
                          <a:solidFill>
                            <a:schemeClr val="accent4">
                              <a:lumMod val="75000"/>
                            </a:schemeClr>
                          </a:solidFill>
                          <a:latin typeface="Calibri" panose="020F0502020204030204" pitchFamily="34" charset="0"/>
                        </a:rPr>
                        <a:t>Prevaccine</a:t>
                      </a:r>
                      <a:r>
                        <a:rPr lang="en-US" sz="2100" b="0" dirty="0">
                          <a:solidFill>
                            <a:schemeClr val="accent4">
                              <a:lumMod val="75000"/>
                            </a:schemeClr>
                          </a:solidFill>
                          <a:latin typeface="Calibri" panose="020F0502020204030204" pitchFamily="34" charset="0"/>
                        </a:rPr>
                        <a:t>: Peaked in September</a:t>
                      </a:r>
                      <a:r>
                        <a:rPr lang="en-US" sz="2100" b="0" baseline="0" dirty="0">
                          <a:solidFill>
                            <a:schemeClr val="accent4">
                              <a:lumMod val="75000"/>
                            </a:schemeClr>
                          </a:solidFill>
                          <a:latin typeface="Calibri" panose="020F0502020204030204" pitchFamily="34" charset="0"/>
                        </a:rPr>
                        <a:t>–De</a:t>
                      </a:r>
                      <a:r>
                        <a:rPr lang="en-US" sz="2100" b="0" dirty="0">
                          <a:solidFill>
                            <a:schemeClr val="accent4">
                              <a:lumMod val="75000"/>
                            </a:schemeClr>
                          </a:solidFill>
                          <a:latin typeface="Calibri" panose="020F0502020204030204" pitchFamily="34" charset="0"/>
                        </a:rPr>
                        <a:t>cember and March</a:t>
                      </a:r>
                      <a:r>
                        <a:rPr lang="en-US" sz="2100" b="0" baseline="0" dirty="0">
                          <a:solidFill>
                            <a:schemeClr val="accent4">
                              <a:lumMod val="75000"/>
                            </a:schemeClr>
                          </a:solidFill>
                          <a:latin typeface="Calibri" panose="020F0502020204030204" pitchFamily="34" charset="0"/>
                        </a:rPr>
                        <a:t>–M</a:t>
                      </a:r>
                      <a:r>
                        <a:rPr lang="en-US" sz="2100" b="0" dirty="0">
                          <a:solidFill>
                            <a:schemeClr val="accent4">
                              <a:lumMod val="75000"/>
                            </a:schemeClr>
                          </a:solidFill>
                          <a:latin typeface="Calibri" panose="020F0502020204030204" pitchFamily="34" charset="0"/>
                        </a:rPr>
                        <a:t>ay</a:t>
                      </a:r>
                    </a:p>
                  </a:txBody>
                  <a:tcPr marL="88819" marR="8881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46344">
                <a:tc>
                  <a:txBody>
                    <a:bodyPr/>
                    <a:lstStyle/>
                    <a:p>
                      <a:pPr marL="0" indent="0">
                        <a:buClr>
                          <a:schemeClr val="bg1"/>
                        </a:buClr>
                        <a:buSzPct val="70000"/>
                        <a:buFont typeface="Wingdings" pitchFamily="2" charset="2"/>
                        <a:buNone/>
                      </a:pPr>
                      <a:r>
                        <a:rPr lang="en-US" sz="2100" b="1" u="none" dirty="0">
                          <a:solidFill>
                            <a:schemeClr val="accent4">
                              <a:lumMod val="75000"/>
                            </a:schemeClr>
                          </a:solidFill>
                          <a:latin typeface="Calibri" panose="020F0502020204030204" pitchFamily="34" charset="0"/>
                        </a:rPr>
                        <a:t>Communicability</a:t>
                      </a:r>
                    </a:p>
                  </a:txBody>
                  <a:tcPr marL="88819" marR="8881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Clr>
                          <a:schemeClr val="bg1"/>
                        </a:buClr>
                        <a:buSzPct val="70000"/>
                        <a:buFont typeface="Wingdings" panose="05000000000000000000" pitchFamily="2" charset="2"/>
                        <a:buNone/>
                      </a:pPr>
                      <a:r>
                        <a:rPr lang="en-US" sz="2100" b="0" dirty="0">
                          <a:solidFill>
                            <a:schemeClr val="accent4">
                              <a:lumMod val="75000"/>
                            </a:schemeClr>
                          </a:solidFill>
                          <a:latin typeface="Calibri" panose="020F0502020204030204" pitchFamily="34" charset="0"/>
                        </a:rPr>
                        <a:t>Generally limited but higher in some circumstances (e.g., household, child care)</a:t>
                      </a:r>
                    </a:p>
                  </a:txBody>
                  <a:tcPr marL="88819" marR="88819"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73961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46C2581-C8C4-422A-B3E3-6BD928F66DC5}"/>
              </a:ext>
            </a:extLst>
          </p:cNvPr>
          <p:cNvSpPr>
            <a:spLocks noGrp="1"/>
          </p:cNvSpPr>
          <p:nvPr>
            <p:ph type="title"/>
          </p:nvPr>
        </p:nvSpPr>
        <p:spPr/>
        <p:txBody>
          <a:bodyPr/>
          <a:lstStyle/>
          <a:p>
            <a:r>
              <a:rPr lang="fr-FR" i="1" dirty="0"/>
              <a:t>Haemophilus influenzae </a:t>
            </a:r>
            <a:r>
              <a:rPr lang="fr-FR" dirty="0"/>
              <a:t>type b </a:t>
            </a:r>
            <a:r>
              <a:rPr lang="fr-FR" dirty="0" err="1"/>
              <a:t>Clinical</a:t>
            </a:r>
            <a:r>
              <a:rPr lang="fr-FR" dirty="0"/>
              <a:t> Manifestations</a:t>
            </a:r>
            <a:endParaRPr lang="en-US" dirty="0"/>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pPr marL="0" indent="0">
              <a:buNone/>
            </a:pPr>
            <a:r>
              <a:rPr lang="en-US" b="1" dirty="0"/>
              <a:t>Meningitis </a:t>
            </a:r>
          </a:p>
          <a:p>
            <a:pPr lvl="1">
              <a:spcBef>
                <a:spcPts val="0"/>
              </a:spcBef>
            </a:pPr>
            <a:r>
              <a:rPr lang="en-US" sz="1800" dirty="0"/>
              <a:t>Most common clinical manifestation of invasive Hib disease</a:t>
            </a:r>
          </a:p>
          <a:p>
            <a:pPr lvl="1">
              <a:spcBef>
                <a:spcPts val="0"/>
              </a:spcBef>
            </a:pPr>
            <a:r>
              <a:rPr lang="en-US" sz="1800" dirty="0"/>
              <a:t>Almost a third of survivors are left with hearing impairment or other neurologic problems.</a:t>
            </a:r>
          </a:p>
          <a:p>
            <a:pPr lvl="1">
              <a:spcBef>
                <a:spcPts val="0"/>
              </a:spcBef>
            </a:pPr>
            <a:r>
              <a:rPr lang="en-US" sz="1800" dirty="0"/>
              <a:t>Case-fatality rate is 3% to 6% even with appropriate antimicrobial therapy.</a:t>
            </a:r>
          </a:p>
          <a:p>
            <a:endParaRPr lang="en-US" dirty="0"/>
          </a:p>
          <a:p>
            <a:pPr marL="0" indent="0">
              <a:buNone/>
            </a:pPr>
            <a:r>
              <a:rPr lang="en-US" b="1" dirty="0"/>
              <a:t>Other invasive diseases caused by Hib </a:t>
            </a:r>
          </a:p>
          <a:p>
            <a:pPr lvl="1">
              <a:spcBef>
                <a:spcPts val="0"/>
              </a:spcBef>
            </a:pPr>
            <a:r>
              <a:rPr lang="en-US" sz="1800" dirty="0"/>
              <a:t>Epiglottitis</a:t>
            </a:r>
          </a:p>
          <a:p>
            <a:pPr lvl="1">
              <a:spcBef>
                <a:spcPts val="0"/>
              </a:spcBef>
            </a:pPr>
            <a:r>
              <a:rPr lang="en-US" sz="1800" dirty="0"/>
              <a:t>Pneumonia</a:t>
            </a:r>
          </a:p>
          <a:p>
            <a:pPr lvl="1">
              <a:spcBef>
                <a:spcPts val="0"/>
              </a:spcBef>
            </a:pPr>
            <a:r>
              <a:rPr lang="en-US" sz="1800" dirty="0"/>
              <a:t>Septic arthritis</a:t>
            </a:r>
          </a:p>
          <a:p>
            <a:pPr lvl="1">
              <a:spcBef>
                <a:spcPts val="0"/>
              </a:spcBef>
            </a:pPr>
            <a:r>
              <a:rPr lang="en-US" sz="1800" dirty="0"/>
              <a:t>Cellulitis	</a:t>
            </a:r>
          </a:p>
        </p:txBody>
      </p:sp>
      <p:sp>
        <p:nvSpPr>
          <p:cNvPr id="6" name="Text Placeholder 5">
            <a:extLst>
              <a:ext uri="{FF2B5EF4-FFF2-40B4-BE49-F238E27FC236}">
                <a16:creationId xmlns:a16="http://schemas.microsoft.com/office/drawing/2014/main" id="{E068DE9F-A01C-4D1A-8059-E0918B9A18AF}"/>
              </a:ext>
            </a:extLst>
          </p:cNvPr>
          <p:cNvSpPr>
            <a:spLocks noGrp="1"/>
          </p:cNvSpPr>
          <p:nvPr>
            <p:ph type="body" idx="4294967295"/>
          </p:nvPr>
        </p:nvSpPr>
        <p:spPr>
          <a:xfrm>
            <a:off x="0" y="4721225"/>
            <a:ext cx="91440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Centers for Disease Control and Prevention. Epidemiology and Prevention of Vaccine-Preventable Diseases. Hamborsky J, Kroger A, Wolfe S, eds. 13th ed. Washington D.C. Public Health Foundation, 2015.</a:t>
            </a:r>
          </a:p>
        </p:txBody>
      </p:sp>
      <p:sp>
        <p:nvSpPr>
          <p:cNvPr id="9" name="Title 1">
            <a:extLst>
              <a:ext uri="{FF2B5EF4-FFF2-40B4-BE49-F238E27FC236}">
                <a16:creationId xmlns:a16="http://schemas.microsoft.com/office/drawing/2014/main" id="{99BB02E5-33C3-4776-A220-D4A32BF2B0E8}"/>
              </a:ext>
            </a:extLst>
          </p:cNvPr>
          <p:cNvSpPr txBox="1">
            <a:spLocks/>
          </p:cNvSpPr>
          <p:nvPr/>
        </p:nvSpPr>
        <p:spPr>
          <a:xfrm>
            <a:off x="571500" y="320040"/>
            <a:ext cx="8229600" cy="891540"/>
          </a:xfrm>
          <a:prstGeom prst="rect">
            <a:avLst/>
          </a:prstGeom>
        </p:spPr>
        <p:txBody>
          <a:bodyPr vert="horz" lIns="68580" tIns="34290" rIns="68580" bIns="34290" rtlCol="0" anchor="t" anchorCtr="0">
            <a:normAutofit fontScale="97500"/>
          </a:bodyPr>
          <a:lst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defTabSz="685800">
              <a:defRPr/>
            </a:pPr>
            <a:endParaRPr lang="en-US" sz="2850" dirty="0">
              <a:solidFill>
                <a:srgbClr val="405984"/>
              </a:solidFill>
              <a:latin typeface="Calibri" panose="020F0502020204030204"/>
            </a:endParaRPr>
          </a:p>
        </p:txBody>
      </p:sp>
    </p:spTree>
    <p:extLst>
      <p:ext uri="{BB962C8B-B14F-4D97-AF65-F5344CB8AC3E}">
        <p14:creationId xmlns:p14="http://schemas.microsoft.com/office/powerpoint/2010/main" val="7818727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C39AFD-3578-4C39-822A-3A82732417B4}"/>
              </a:ext>
            </a:extLst>
          </p:cNvPr>
          <p:cNvPicPr>
            <a:picLocks noChangeAspect="1"/>
          </p:cNvPicPr>
          <p:nvPr/>
        </p:nvPicPr>
        <p:blipFill>
          <a:blip r:embed="rId3"/>
          <a:stretch>
            <a:fillRect/>
          </a:stretch>
        </p:blipFill>
        <p:spPr>
          <a:xfrm>
            <a:off x="1926958" y="482814"/>
            <a:ext cx="5290084" cy="3576606"/>
          </a:xfrm>
          <a:prstGeom prst="rect">
            <a:avLst/>
          </a:prstGeom>
        </p:spPr>
      </p:pic>
      <p:sp>
        <p:nvSpPr>
          <p:cNvPr id="6" name="Text Placeholder 5">
            <a:extLst>
              <a:ext uri="{FF2B5EF4-FFF2-40B4-BE49-F238E27FC236}">
                <a16:creationId xmlns:a16="http://schemas.microsoft.com/office/drawing/2014/main" id="{2F7925A7-0A9C-4ACE-8B11-A9441BDD0272}"/>
              </a:ext>
            </a:extLst>
          </p:cNvPr>
          <p:cNvSpPr>
            <a:spLocks noGrp="1"/>
          </p:cNvSpPr>
          <p:nvPr>
            <p:ph type="body" idx="4294967295"/>
          </p:nvPr>
        </p:nvSpPr>
        <p:spPr>
          <a:xfrm>
            <a:off x="0" y="4818855"/>
            <a:ext cx="8229600" cy="251619"/>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Image source: https://vaccineinformation.org/hib/photos.asp</a:t>
            </a:r>
          </a:p>
        </p:txBody>
      </p:sp>
      <p:sp>
        <p:nvSpPr>
          <p:cNvPr id="8" name="Text Placeholder 3">
            <a:extLst>
              <a:ext uri="{FF2B5EF4-FFF2-40B4-BE49-F238E27FC236}">
                <a16:creationId xmlns:a16="http://schemas.microsoft.com/office/drawing/2014/main" id="{CE49A912-08CC-454A-8F18-906DC3A0FFCD}"/>
              </a:ext>
            </a:extLst>
          </p:cNvPr>
          <p:cNvSpPr txBox="1">
            <a:spLocks/>
          </p:cNvSpPr>
          <p:nvPr/>
        </p:nvSpPr>
        <p:spPr bwMode="auto">
          <a:xfrm>
            <a:off x="1485900" y="383082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marL="243834" indent="-243834" algn="l" rtl="0" eaLnBrk="1" fontAlgn="base" hangingPunct="1">
              <a:lnSpc>
                <a:spcPts val="1100"/>
              </a:lnSpc>
              <a:spcBef>
                <a:spcPts val="800"/>
              </a:spcBef>
              <a:spcAft>
                <a:spcPct val="0"/>
              </a:spcAft>
              <a:buClr>
                <a:schemeClr val="accent1"/>
              </a:buClr>
              <a:buSzPct val="100000"/>
              <a:buFont typeface="Wingdings" panose="05000000000000000000" pitchFamily="2" charset="2"/>
              <a:buNone/>
              <a:defRPr sz="1100" b="1" kern="1200" baseline="0">
                <a:solidFill>
                  <a:schemeClr val="tx2"/>
                </a:solidFill>
                <a:latin typeface="+mn-lt"/>
                <a:ea typeface="+mn-ea"/>
                <a:cs typeface="+mn-cs"/>
              </a:defRPr>
            </a:lvl1pPr>
            <a:lvl2pPr marL="487668" indent="-243834" algn="ctr"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ctr"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ctr"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ctr"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182876" indent="-182876" algn="ctr" defTabSz="685800">
              <a:lnSpc>
                <a:spcPts val="825"/>
              </a:lnSpc>
              <a:spcBef>
                <a:spcPts val="600"/>
              </a:spcBef>
              <a:buClr>
                <a:srgbClr val="4983F2"/>
              </a:buClr>
              <a:defRPr/>
            </a:pPr>
            <a:r>
              <a:rPr lang="en-US" sz="1400" dirty="0">
                <a:solidFill>
                  <a:schemeClr val="accent4">
                    <a:lumMod val="75000"/>
                  </a:schemeClr>
                </a:solidFill>
                <a:latin typeface="Calibri" panose="020F0502020204030204"/>
              </a:rPr>
              <a:t>Facial cellulitis or infection of the soft tissues of the face caused by Hib</a:t>
            </a:r>
            <a:endParaRPr lang="en-US" sz="1400" dirty="0">
              <a:solidFill>
                <a:schemeClr val="accent4">
                  <a:lumMod val="75000"/>
                </a:schemeClr>
              </a:solidFill>
              <a:latin typeface="Calibri" panose="020F0502020204030204" pitchFamily="34" charset="0"/>
            </a:endParaRPr>
          </a:p>
        </p:txBody>
      </p:sp>
    </p:spTree>
    <p:extLst>
      <p:ext uri="{BB962C8B-B14F-4D97-AF65-F5344CB8AC3E}">
        <p14:creationId xmlns:p14="http://schemas.microsoft.com/office/powerpoint/2010/main" val="24698380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pPr lvl="0"/>
            <a:r>
              <a:rPr lang="en-US" dirty="0"/>
              <a:t>TYPE OF VACCINE</a:t>
            </a:r>
          </a:p>
        </p:txBody>
      </p:sp>
      <p:sp>
        <p:nvSpPr>
          <p:cNvPr id="4" name="Text Placeholder 3">
            <a:extLst>
              <a:ext uri="{FF2B5EF4-FFF2-40B4-BE49-F238E27FC236}">
                <a16:creationId xmlns:a16="http://schemas.microsoft.com/office/drawing/2014/main" id="{1CB53AFE-ED42-416A-9AE0-3367180855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507210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1" name="Shape 291"/>
          <p:cNvSpPr txBox="1">
            <a:spLocks noGrp="1"/>
          </p:cNvSpPr>
          <p:nvPr>
            <p:ph type="body" idx="4294967295"/>
          </p:nvPr>
        </p:nvSpPr>
        <p:spPr>
          <a:xfrm>
            <a:off x="0" y="4730750"/>
            <a:ext cx="91440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Centers for Disease Control and Prevention. Epidemiology and Prevention of Vaccine-Preventable Diseases. Hamborsky J, Kroger A, Wolfe S, eds. 13th ed. Washington D.C. Public Health Foundation, 2015.</a:t>
            </a:r>
          </a:p>
        </p:txBody>
      </p:sp>
      <p:sp>
        <p:nvSpPr>
          <p:cNvPr id="24" name="Text Placeholder 4">
            <a:extLst>
              <a:ext uri="{FF2B5EF4-FFF2-40B4-BE49-F238E27FC236}">
                <a16:creationId xmlns:a16="http://schemas.microsoft.com/office/drawing/2014/main" id="{121E67C9-ADF3-4817-888C-E719DDFAEEE0}"/>
              </a:ext>
            </a:extLst>
          </p:cNvPr>
          <p:cNvSpPr txBox="1">
            <a:spLocks/>
          </p:cNvSpPr>
          <p:nvPr/>
        </p:nvSpPr>
        <p:spPr bwMode="auto">
          <a:xfrm>
            <a:off x="457200" y="1290637"/>
            <a:ext cx="8229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5DAA"/>
              </a:buClr>
              <a:buFont typeface="Wingdings" panose="05000000000000000000" pitchFamily="2" charset="2"/>
              <a:buChar char="§"/>
              <a:defRPr sz="2000" kern="1200">
                <a:solidFill>
                  <a:schemeClr val="accent4">
                    <a:lumMod val="7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err="1"/>
              <a:t>Haemophilus</a:t>
            </a:r>
            <a:r>
              <a:rPr lang="en-US" b="1" i="1" dirty="0"/>
              <a:t> influenzae </a:t>
            </a:r>
            <a:r>
              <a:rPr lang="en-US" b="1" dirty="0"/>
              <a:t>type b (Hib) vaccines are inactivated vaccines.</a:t>
            </a:r>
          </a:p>
          <a:p>
            <a:endParaRPr lang="en-US" sz="1200" dirty="0"/>
          </a:p>
          <a:p>
            <a:pPr marL="0" indent="0">
              <a:buNone/>
            </a:pPr>
            <a:r>
              <a:rPr lang="en-US" b="1" dirty="0"/>
              <a:t>Inactivated vaccines:</a:t>
            </a:r>
          </a:p>
          <a:p>
            <a:pPr lvl="1"/>
            <a:r>
              <a:rPr lang="en-US" dirty="0"/>
              <a:t>Cannot replicate</a:t>
            </a:r>
          </a:p>
          <a:p>
            <a:pPr lvl="1"/>
            <a:r>
              <a:rPr lang="en-US" dirty="0"/>
              <a:t>Require multiple doses before a protective antibody level is reached</a:t>
            </a:r>
          </a:p>
          <a:p>
            <a:pPr lvl="1"/>
            <a:r>
              <a:rPr lang="en-US" dirty="0"/>
              <a:t>May require booster doses</a:t>
            </a:r>
          </a:p>
          <a:p>
            <a:pPr lvl="1"/>
            <a:r>
              <a:rPr lang="en-US" dirty="0"/>
              <a:t>Two main groups:</a:t>
            </a:r>
          </a:p>
          <a:p>
            <a:pPr lvl="2"/>
            <a:r>
              <a:rPr lang="en-US" dirty="0"/>
              <a:t>Whole</a:t>
            </a:r>
          </a:p>
          <a:p>
            <a:pPr lvl="2"/>
            <a:r>
              <a:rPr lang="en-US" dirty="0"/>
              <a:t>Fractional</a:t>
            </a:r>
          </a:p>
          <a:p>
            <a:pPr marL="0" indent="0">
              <a:buFont typeface="Wingdings" panose="05000000000000000000" pitchFamily="2" charset="2"/>
              <a:buNone/>
            </a:pPr>
            <a:endParaRPr lang="en-US" sz="1800" dirty="0"/>
          </a:p>
        </p:txBody>
      </p:sp>
      <p:sp>
        <p:nvSpPr>
          <p:cNvPr id="27" name="Title 26">
            <a:extLst>
              <a:ext uri="{FF2B5EF4-FFF2-40B4-BE49-F238E27FC236}">
                <a16:creationId xmlns:a16="http://schemas.microsoft.com/office/drawing/2014/main" id="{6D607ADD-3207-4055-BFBD-4459128F60BF}"/>
              </a:ext>
            </a:extLst>
          </p:cNvPr>
          <p:cNvSpPr>
            <a:spLocks noGrp="1"/>
          </p:cNvSpPr>
          <p:nvPr>
            <p:ph type="title"/>
          </p:nvPr>
        </p:nvSpPr>
        <p:spPr/>
        <p:txBody>
          <a:bodyPr/>
          <a:lstStyle/>
          <a:p>
            <a:r>
              <a:rPr lang="en-US" dirty="0"/>
              <a:t>Type of Vaccine</a:t>
            </a:r>
          </a:p>
        </p:txBody>
      </p:sp>
    </p:spTree>
    <p:extLst>
      <p:ext uri="{BB962C8B-B14F-4D97-AF65-F5344CB8AC3E}">
        <p14:creationId xmlns:p14="http://schemas.microsoft.com/office/powerpoint/2010/main" val="3908733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Shape 290"/>
          <p:cNvSpPr txBox="1">
            <a:spLocks noGrp="1"/>
          </p:cNvSpPr>
          <p:nvPr>
            <p:ph type="title"/>
          </p:nvPr>
        </p:nvSpPr>
        <p:spPr/>
        <p:txBody>
          <a:bodyPr/>
          <a:lstStyle/>
          <a:p>
            <a:endParaRPr lang="en-US" dirty="0">
              <a:sym typeface="Arial"/>
            </a:endParaRPr>
          </a:p>
          <a:p>
            <a:endParaRPr lang="en-US" dirty="0"/>
          </a:p>
          <a:p>
            <a:endParaRPr lang="en-US" dirty="0"/>
          </a:p>
        </p:txBody>
      </p:sp>
      <p:sp>
        <p:nvSpPr>
          <p:cNvPr id="4" name="Shape 134"/>
          <p:cNvSpPr txBox="1">
            <a:spLocks noGrp="1"/>
          </p:cNvSpPr>
          <p:nvPr>
            <p:ph type="body" sz="quarter" idx="10"/>
          </p:nvPr>
        </p:nvSpPr>
        <p:spPr>
          <a:xfrm>
            <a:off x="457200" y="1149550"/>
            <a:ext cx="8229600" cy="3341688"/>
          </a:xfrm>
        </p:spPr>
        <p:txBody>
          <a:bodyPr/>
          <a:lstStyle/>
          <a:p>
            <a:pPr marL="0" indent="0">
              <a:buNone/>
            </a:pPr>
            <a:r>
              <a:rPr lang="en-US" b="1" dirty="0"/>
              <a:t>Inactivated, polysaccharide conjugate vaccine</a:t>
            </a:r>
          </a:p>
          <a:p>
            <a:pPr lvl="1"/>
            <a:endParaRPr lang="en-US" dirty="0"/>
          </a:p>
          <a:p>
            <a:pPr marL="0" indent="0">
              <a:buNone/>
            </a:pPr>
            <a:r>
              <a:rPr lang="en-US" b="1" dirty="0"/>
              <a:t>Products include single-component and combination vaccines </a:t>
            </a:r>
          </a:p>
          <a:p>
            <a:pPr lvl="1"/>
            <a:r>
              <a:rPr lang="en-US" dirty="0"/>
              <a:t>Number of doses needed varies by product</a:t>
            </a:r>
          </a:p>
          <a:p>
            <a:endParaRPr lang="en-US" dirty="0"/>
          </a:p>
          <a:p>
            <a:pPr marL="0" indent="0">
              <a:buNone/>
            </a:pPr>
            <a:r>
              <a:rPr lang="en-US" b="1" dirty="0"/>
              <a:t>Hib-containing products </a:t>
            </a:r>
          </a:p>
          <a:p>
            <a:pPr lvl="1"/>
            <a:r>
              <a:rPr lang="en-US" dirty="0"/>
              <a:t>Single component: </a:t>
            </a:r>
            <a:r>
              <a:rPr lang="en-US" dirty="0" err="1"/>
              <a:t>ActHIB</a:t>
            </a:r>
            <a:r>
              <a:rPr lang="en-US" dirty="0"/>
              <a:t>®, </a:t>
            </a:r>
            <a:r>
              <a:rPr lang="en-US" dirty="0" err="1"/>
              <a:t>Hiberix</a:t>
            </a:r>
            <a:r>
              <a:rPr lang="en-US" dirty="0"/>
              <a:t>®, and </a:t>
            </a:r>
            <a:r>
              <a:rPr lang="en-US" dirty="0" err="1"/>
              <a:t>PedvaxHIB</a:t>
            </a:r>
            <a:r>
              <a:rPr lang="en-US" dirty="0"/>
              <a:t>® </a:t>
            </a:r>
          </a:p>
          <a:p>
            <a:pPr lvl="1"/>
            <a:r>
              <a:rPr lang="en-US" dirty="0"/>
              <a:t>Combination: </a:t>
            </a:r>
            <a:r>
              <a:rPr lang="en-US" dirty="0" err="1"/>
              <a:t>Pentacel</a:t>
            </a:r>
            <a:r>
              <a:rPr lang="en-US" dirty="0"/>
              <a:t>® and </a:t>
            </a:r>
            <a:r>
              <a:rPr lang="en-US" dirty="0" err="1"/>
              <a:t>Vaxelis</a:t>
            </a:r>
            <a:r>
              <a:rPr lang="en-US" dirty="0"/>
              <a:t>® </a:t>
            </a:r>
          </a:p>
          <a:p>
            <a:pPr lvl="1"/>
            <a:endParaRPr lang="en-US" dirty="0"/>
          </a:p>
        </p:txBody>
      </p:sp>
      <p:sp>
        <p:nvSpPr>
          <p:cNvPr id="291" name="Shape 291"/>
          <p:cNvSpPr txBox="1">
            <a:spLocks noGrp="1"/>
          </p:cNvSpPr>
          <p:nvPr>
            <p:ph type="body" idx="4294967295"/>
          </p:nvPr>
        </p:nvSpPr>
        <p:spPr>
          <a:xfrm>
            <a:off x="0" y="4838700"/>
            <a:ext cx="8229600" cy="40640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https://www.cdc.gov/vaccines/vpd/hib/hcp/about-vaccine.html</a:t>
            </a:r>
          </a:p>
        </p:txBody>
      </p:sp>
      <p:sp>
        <p:nvSpPr>
          <p:cNvPr id="5" name="Shape 135"/>
          <p:cNvSpPr txBox="1">
            <a:spLocks/>
          </p:cNvSpPr>
          <p:nvPr/>
        </p:nvSpPr>
        <p:spPr>
          <a:xfrm>
            <a:off x="457200" y="617459"/>
            <a:ext cx="8229600" cy="89154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800" b="1" i="0" u="none" strike="noStrike" cap="none">
                <a:solidFill>
                  <a:srgbClr val="405984"/>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2pPr>
            <a:lvl3pPr marR="0" lvl="2"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3pPr>
            <a:lvl4pPr marR="0" lvl="3"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4pPr>
            <a:lvl5pPr marR="0" lvl="4"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5pPr>
            <a:lvl6pPr marR="0" lvl="5"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6pPr>
            <a:lvl7pPr marR="0" lvl="6"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7pPr>
            <a:lvl8pPr marR="0" lvl="7"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8pPr>
            <a:lvl9pPr marR="0" lvl="8" algn="ctr" rtl="0">
              <a:lnSpc>
                <a:spcPct val="100000"/>
              </a:lnSpc>
              <a:spcBef>
                <a:spcPts val="0"/>
              </a:spcBef>
              <a:spcAft>
                <a:spcPts val="0"/>
              </a:spcAft>
              <a:buClr>
                <a:srgbClr val="000000"/>
              </a:buClr>
              <a:buSzPts val="1400"/>
              <a:buFont typeface="Arial"/>
              <a:buNone/>
              <a:defRPr sz="5867" b="0" i="0" u="none" strike="noStrike" cap="none">
                <a:solidFill>
                  <a:schemeClr val="dk1"/>
                </a:solidFill>
                <a:latin typeface="Open Sans"/>
                <a:ea typeface="Open Sans"/>
                <a:cs typeface="Open Sans"/>
                <a:sym typeface="Open Sans"/>
              </a:defRPr>
            </a:lvl9pPr>
          </a:lstStyle>
          <a:p>
            <a:pPr>
              <a:lnSpc>
                <a:spcPts val="3000"/>
              </a:lnSpc>
              <a:spcBef>
                <a:spcPct val="0"/>
              </a:spcBef>
              <a:spcAft>
                <a:spcPct val="0"/>
              </a:spcAft>
            </a:pPr>
            <a:r>
              <a:rPr lang="en-US" sz="2800" i="1" dirty="0" err="1">
                <a:solidFill>
                  <a:srgbClr val="005DAA"/>
                </a:solidFill>
                <a:latin typeface="Calibri" pitchFamily="34" charset="0"/>
                <a:ea typeface="+mj-ea"/>
                <a:cs typeface="+mj-cs"/>
              </a:rPr>
              <a:t>Haemophilus</a:t>
            </a:r>
            <a:r>
              <a:rPr lang="en-US" sz="2800" i="1" dirty="0">
                <a:solidFill>
                  <a:srgbClr val="005DAA"/>
                </a:solidFill>
                <a:latin typeface="Calibri" pitchFamily="34" charset="0"/>
                <a:ea typeface="+mj-ea"/>
                <a:cs typeface="+mj-cs"/>
              </a:rPr>
              <a:t> influenzae </a:t>
            </a:r>
            <a:r>
              <a:rPr lang="en-US" sz="2800" dirty="0">
                <a:solidFill>
                  <a:srgbClr val="005DAA"/>
                </a:solidFill>
                <a:latin typeface="Calibri" pitchFamily="34" charset="0"/>
                <a:ea typeface="+mj-ea"/>
                <a:cs typeface="+mj-cs"/>
              </a:rPr>
              <a:t>type b Vaccine </a:t>
            </a:r>
          </a:p>
        </p:txBody>
      </p:sp>
    </p:spTree>
    <p:extLst>
      <p:ext uri="{BB962C8B-B14F-4D97-AF65-F5344CB8AC3E}">
        <p14:creationId xmlns:p14="http://schemas.microsoft.com/office/powerpoint/2010/main" val="412156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3C6CE-379F-4A82-AD1D-90F4D4DF720A}"/>
              </a:ext>
            </a:extLst>
          </p:cNvPr>
          <p:cNvSpPr>
            <a:spLocks noGrp="1"/>
          </p:cNvSpPr>
          <p:nvPr>
            <p:ph type="title"/>
          </p:nvPr>
        </p:nvSpPr>
        <p:spPr/>
        <p:txBody>
          <a:bodyPr/>
          <a:lstStyle/>
          <a:p>
            <a:r>
              <a:rPr lang="en-US" dirty="0"/>
              <a:t>Immunogenicity and Vaccine Effectiveness</a:t>
            </a:r>
          </a:p>
        </p:txBody>
      </p:sp>
      <p:sp>
        <p:nvSpPr>
          <p:cNvPr id="2" name="Text Placeholder 1">
            <a:extLst>
              <a:ext uri="{FF2B5EF4-FFF2-40B4-BE49-F238E27FC236}">
                <a16:creationId xmlns:a16="http://schemas.microsoft.com/office/drawing/2014/main" id="{1B8F2649-5815-4A9D-A36D-0689999AF04B}"/>
              </a:ext>
            </a:extLst>
          </p:cNvPr>
          <p:cNvSpPr>
            <a:spLocks noGrp="1"/>
          </p:cNvSpPr>
          <p:nvPr>
            <p:ph type="body" sz="quarter" idx="10"/>
          </p:nvPr>
        </p:nvSpPr>
        <p:spPr/>
        <p:txBody>
          <a:bodyPr/>
          <a:lstStyle/>
          <a:p>
            <a:pPr marL="0" indent="0">
              <a:buNone/>
            </a:pPr>
            <a:r>
              <a:rPr lang="en-US" b="1" dirty="0"/>
              <a:t>Hib vaccine is highly effective in producing immunity to Hib bacteria.</a:t>
            </a:r>
          </a:p>
          <a:p>
            <a:pPr lvl="1"/>
            <a:r>
              <a:rPr lang="en-US" dirty="0"/>
              <a:t>More than 95% of infants develop protective antibody levels after receiving a primary series of 2 or 3 doses.</a:t>
            </a:r>
          </a:p>
          <a:p>
            <a:pPr lvl="1"/>
            <a:r>
              <a:rPr lang="en-US" dirty="0"/>
              <a:t>Invasive Hib disease in a completely vaccinated infant is not common. </a:t>
            </a:r>
          </a:p>
          <a:p>
            <a:endParaRPr lang="en-US" dirty="0"/>
          </a:p>
          <a:p>
            <a:pPr marL="0" indent="0">
              <a:buNone/>
            </a:pPr>
            <a:r>
              <a:rPr lang="en-US" b="1" dirty="0"/>
              <a:t>It is immunogenic in people with increased risk for invasive disease.</a:t>
            </a:r>
          </a:p>
          <a:p>
            <a:endParaRPr lang="en-US" dirty="0"/>
          </a:p>
          <a:p>
            <a:pPr marL="0" indent="0">
              <a:buNone/>
            </a:pPr>
            <a:r>
              <a:rPr lang="en-US" b="1" dirty="0"/>
              <a:t>Although Hib vaccines provide long-lasting immunity, the exact duration of immunity is not known.</a:t>
            </a:r>
          </a:p>
          <a:p>
            <a:endParaRPr lang="en-US" dirty="0"/>
          </a:p>
        </p:txBody>
      </p:sp>
      <p:sp>
        <p:nvSpPr>
          <p:cNvPr id="4" name="Text Placeholder 3">
            <a:extLst>
              <a:ext uri="{FF2B5EF4-FFF2-40B4-BE49-F238E27FC236}">
                <a16:creationId xmlns:a16="http://schemas.microsoft.com/office/drawing/2014/main" id="{004151F2-D165-43F6-9B6E-6A5B6E737972}"/>
              </a:ext>
            </a:extLst>
          </p:cNvPr>
          <p:cNvSpPr>
            <a:spLocks noGrp="1"/>
          </p:cNvSpPr>
          <p:nvPr>
            <p:ph type="body" idx="4294967295"/>
          </p:nvPr>
        </p:nvSpPr>
        <p:spPr>
          <a:xfrm>
            <a:off x="0" y="4820046"/>
            <a:ext cx="82296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B9B9B9"/>
                </a:solidFill>
                <a:latin typeface="Calibri"/>
                <a:cs typeface="Calibri"/>
              </a:rPr>
              <a:t>Information from https://www.cdc.gov/vaccines/vpd/hib/hcp/about-vaccine.html </a:t>
            </a:r>
          </a:p>
        </p:txBody>
      </p:sp>
    </p:spTree>
    <p:extLst>
      <p:ext uri="{BB962C8B-B14F-4D97-AF65-F5344CB8AC3E}">
        <p14:creationId xmlns:p14="http://schemas.microsoft.com/office/powerpoint/2010/main" val="12686116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p:txBody>
          <a:bodyPr/>
          <a:lstStyle/>
          <a:p>
            <a:r>
              <a:rPr lang="en-US" dirty="0"/>
              <a:t>IMMUNIZATION SCHEDULES</a:t>
            </a:r>
          </a:p>
        </p:txBody>
      </p:sp>
      <p:sp>
        <p:nvSpPr>
          <p:cNvPr id="4" name="Text Placeholder 3">
            <a:extLst>
              <a:ext uri="{FF2B5EF4-FFF2-40B4-BE49-F238E27FC236}">
                <a16:creationId xmlns:a16="http://schemas.microsoft.com/office/drawing/2014/main" id="{60F70C4D-5D08-454C-B33B-7BA6BC8748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23770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Advisory Committee on Immunization Practices (ACIP) </a:t>
            </a:r>
          </a:p>
        </p:txBody>
      </p:sp>
      <p:sp>
        <p:nvSpPr>
          <p:cNvPr id="3" name="Content Placeholder 2"/>
          <p:cNvSpPr>
            <a:spLocks noGrp="1"/>
          </p:cNvSpPr>
          <p:nvPr>
            <p:ph type="body" sz="quarter" idx="10"/>
          </p:nvPr>
        </p:nvSpPr>
        <p:spPr/>
        <p:txBody>
          <a:bodyPr/>
          <a:lstStyle/>
          <a:p>
            <a:r>
              <a:rPr lang="en-US" dirty="0"/>
              <a:t>A group of medical and public health experts who develop recommendations on the use of vaccines in the civilian population of the United States</a:t>
            </a:r>
          </a:p>
          <a:p>
            <a:pPr marL="457200" lvl="1" indent="0">
              <a:buNone/>
            </a:pPr>
            <a:endParaRPr lang="en-US" dirty="0"/>
          </a:p>
          <a:p>
            <a:r>
              <a:rPr lang="en-US" dirty="0"/>
              <a:t>Provides guidance on use of vaccines and other biologic products to U.S. Department of Health and Human Services, CDC, and the U.S. Public Health Service</a:t>
            </a:r>
          </a:p>
          <a:p>
            <a:endParaRPr lang="en-US" dirty="0"/>
          </a:p>
          <a:p>
            <a:r>
              <a:rPr lang="en-US" dirty="0"/>
              <a:t>ACIP recommendations are standard of care in the U.S.</a:t>
            </a:r>
          </a:p>
          <a:p>
            <a:pPr lvl="1"/>
            <a:endParaRPr lang="en-US" dirty="0"/>
          </a:p>
        </p:txBody>
      </p:sp>
      <p:sp>
        <p:nvSpPr>
          <p:cNvPr id="2" name="Text Placeholder 1">
            <a:extLst>
              <a:ext uri="{FF2B5EF4-FFF2-40B4-BE49-F238E27FC236}">
                <a16:creationId xmlns:a16="http://schemas.microsoft.com/office/drawing/2014/main" id="{F9D62B28-23E8-4B82-A7DF-932F298AAEF7}"/>
              </a:ext>
            </a:extLst>
          </p:cNvPr>
          <p:cNvSpPr>
            <a:spLocks noGrp="1"/>
          </p:cNvSpPr>
          <p:nvPr>
            <p:ph type="body" idx="4294967295"/>
          </p:nvPr>
        </p:nvSpPr>
        <p:spPr>
          <a:xfrm>
            <a:off x="0" y="4832350"/>
            <a:ext cx="89154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Advisory Committee on Immunization Practices https://www.cdc.gov/vaccines/acip/committee/index.html</a:t>
            </a:r>
          </a:p>
        </p:txBody>
      </p:sp>
    </p:spTree>
    <p:extLst>
      <p:ext uri="{BB962C8B-B14F-4D97-AF65-F5344CB8AC3E}">
        <p14:creationId xmlns:p14="http://schemas.microsoft.com/office/powerpoint/2010/main" val="409493470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827F467F-2C4B-4284-A398-EFF0C4C818D7}"/>
              </a:ext>
            </a:extLst>
          </p:cNvPr>
          <p:cNvSpPr txBox="1">
            <a:spLocks/>
          </p:cNvSpPr>
          <p:nvPr/>
        </p:nvSpPr>
        <p:spPr>
          <a:xfrm>
            <a:off x="457200" y="1245705"/>
            <a:ext cx="3326235" cy="3228194"/>
          </a:xfrm>
          <a:prstGeom prst="rect">
            <a:avLst/>
          </a:prstGeom>
          <a:solidFill>
            <a:srgbClr val="FFFFFF"/>
          </a:solidFill>
        </p:spPr>
        <p:txBody>
          <a:bodyPr vert="horz" lIns="68580" tIns="34290" rIns="68580" bIns="34290" rtlCol="0" anchor="t" anchorCtr="0">
            <a:noAutofit/>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defTabSz="685800">
              <a:defRPr/>
            </a:pPr>
            <a:r>
              <a:rPr lang="en-US" sz="1800" b="0" dirty="0">
                <a:solidFill>
                  <a:schemeClr val="accent4">
                    <a:lumMod val="75000"/>
                  </a:schemeClr>
                </a:solidFill>
                <a:latin typeface="Calibri" panose="020F0502020204030204"/>
              </a:rPr>
              <a:t>ACIP recommends Hib vaccine beginning at 2 months of age. </a:t>
            </a:r>
          </a:p>
          <a:p>
            <a:pPr defTabSz="685800">
              <a:defRPr/>
            </a:pPr>
            <a:endParaRPr lang="en-US" sz="1800" b="0" dirty="0">
              <a:solidFill>
                <a:schemeClr val="accent4">
                  <a:lumMod val="75000"/>
                </a:schemeClr>
              </a:solidFill>
              <a:latin typeface="Calibri" panose="020F0502020204030204"/>
            </a:endParaRPr>
          </a:p>
          <a:p>
            <a:pPr defTabSz="685800">
              <a:defRPr/>
            </a:pPr>
            <a:r>
              <a:rPr lang="en-US" sz="1800" b="0" dirty="0">
                <a:solidFill>
                  <a:schemeClr val="accent4">
                    <a:lumMod val="75000"/>
                  </a:schemeClr>
                </a:solidFill>
                <a:latin typeface="Calibri" panose="020F0502020204030204"/>
              </a:rPr>
              <a:t>Routine pediatric recommendations are found in the</a:t>
            </a:r>
            <a:r>
              <a:rPr lang="en-US" sz="1800" b="0" dirty="0">
                <a:solidFill>
                  <a:schemeClr val="accent4">
                    <a:lumMod val="75000"/>
                  </a:schemeClr>
                </a:solidFill>
                <a:latin typeface="Calibri" panose="020F0502020204030204"/>
                <a:hlinkClick r:id="rId3">
                  <a:extLst>
                    <a:ext uri="{A12FA001-AC4F-418D-AE19-62706E023703}">
                      <ahyp:hlinkClr xmlns:ahyp="http://schemas.microsoft.com/office/drawing/2018/hyperlinkcolor" val="tx"/>
                    </a:ext>
                  </a:extLst>
                </a:hlinkClick>
              </a:rPr>
              <a:t> </a:t>
            </a:r>
            <a:r>
              <a:rPr lang="en-US" sz="1800" b="0" dirty="0">
                <a:solidFill>
                  <a:schemeClr val="accent5"/>
                </a:solidFill>
                <a:latin typeface="Calibri" panose="020F0502020204030204"/>
                <a:hlinkClick r:id="rId3">
                  <a:extLst>
                    <a:ext uri="{A12FA001-AC4F-418D-AE19-62706E023703}">
                      <ahyp:hlinkClr xmlns:ahyp="http://schemas.microsoft.com/office/drawing/2018/hyperlinkcolor" val="tx"/>
                    </a:ext>
                  </a:extLst>
                </a:hlinkClick>
              </a:rPr>
              <a:t>Recommended Child and Adolescent Immunization Schedule for ages 18 years or younger</a:t>
            </a:r>
            <a:r>
              <a:rPr lang="en-US" sz="1800" b="0" dirty="0">
                <a:solidFill>
                  <a:schemeClr val="accent5"/>
                </a:solidFill>
                <a:latin typeface="Calibri" panose="020F0502020204030204"/>
              </a:rPr>
              <a:t>.</a:t>
            </a:r>
          </a:p>
          <a:p>
            <a:pPr defTabSz="685800">
              <a:defRPr/>
            </a:pPr>
            <a:endParaRPr lang="en-US" sz="2000" b="0" dirty="0">
              <a:solidFill>
                <a:srgbClr val="405984"/>
              </a:solidFill>
              <a:latin typeface="Calibri" panose="020F0502020204030204"/>
            </a:endParaRPr>
          </a:p>
          <a:p>
            <a:pPr defTabSz="685800">
              <a:defRPr/>
            </a:pPr>
            <a:endParaRPr lang="en-US" sz="2250" b="0" dirty="0">
              <a:solidFill>
                <a:srgbClr val="405984"/>
              </a:solidFill>
              <a:latin typeface="Calibri" panose="020F0502020204030204"/>
            </a:endParaRPr>
          </a:p>
          <a:p>
            <a:pPr defTabSz="685800">
              <a:defRPr/>
            </a:pPr>
            <a:endParaRPr lang="en-US" sz="2250" dirty="0">
              <a:solidFill>
                <a:srgbClr val="405984"/>
              </a:solidFill>
              <a:latin typeface="Calibri" panose="020F0502020204030204"/>
            </a:endParaRPr>
          </a:p>
          <a:p>
            <a:pPr defTabSz="685800">
              <a:defRPr/>
            </a:pPr>
            <a:endParaRPr lang="en-US" sz="2250" dirty="0">
              <a:solidFill>
                <a:srgbClr val="405984"/>
              </a:solidFill>
              <a:latin typeface="Calibri" panose="020F0502020204030204"/>
            </a:endParaRPr>
          </a:p>
          <a:p>
            <a:pPr defTabSz="685800">
              <a:defRPr/>
            </a:pPr>
            <a:endParaRPr lang="en-US" sz="2250" dirty="0">
              <a:solidFill>
                <a:srgbClr val="405984"/>
              </a:solidFill>
              <a:latin typeface="Calibri" panose="020F0502020204030204"/>
            </a:endParaRPr>
          </a:p>
          <a:p>
            <a:pPr defTabSz="685800">
              <a:defRPr/>
            </a:pPr>
            <a:endParaRPr lang="en-US" sz="2250" dirty="0">
              <a:solidFill>
                <a:srgbClr val="405984"/>
              </a:solidFill>
              <a:latin typeface="Calibri" panose="020F0502020204030204"/>
            </a:endParaRPr>
          </a:p>
        </p:txBody>
      </p:sp>
      <p:sp>
        <p:nvSpPr>
          <p:cNvPr id="7" name="Title 6">
            <a:extLst>
              <a:ext uri="{FF2B5EF4-FFF2-40B4-BE49-F238E27FC236}">
                <a16:creationId xmlns:a16="http://schemas.microsoft.com/office/drawing/2014/main" id="{58D80A09-925B-472A-9941-0FB48B3C4053}"/>
              </a:ext>
            </a:extLst>
          </p:cNvPr>
          <p:cNvSpPr>
            <a:spLocks noGrp="1"/>
          </p:cNvSpPr>
          <p:nvPr>
            <p:ph type="title"/>
          </p:nvPr>
        </p:nvSpPr>
        <p:spPr/>
        <p:txBody>
          <a:bodyPr/>
          <a:lstStyle/>
          <a:p>
            <a:r>
              <a:rPr lang="en-US" dirty="0"/>
              <a:t>ACIP Hib Vaccine Recommendations: Pediatric</a:t>
            </a:r>
          </a:p>
        </p:txBody>
      </p:sp>
      <p:sp>
        <p:nvSpPr>
          <p:cNvPr id="10" name="Text Placeholder 9">
            <a:extLst>
              <a:ext uri="{FF2B5EF4-FFF2-40B4-BE49-F238E27FC236}">
                <a16:creationId xmlns:a16="http://schemas.microsoft.com/office/drawing/2014/main" id="{1C22BE68-454A-4614-8A53-E6D09116B346}"/>
              </a:ext>
            </a:extLst>
          </p:cNvPr>
          <p:cNvSpPr>
            <a:spLocks noGrp="1"/>
          </p:cNvSpPr>
          <p:nvPr>
            <p:ph type="body" sz="quarter" idx="10"/>
          </p:nvPr>
        </p:nvSpPr>
        <p:spPr>
          <a:xfrm>
            <a:off x="0" y="4486544"/>
            <a:ext cx="9144000" cy="654986"/>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Centers for Disease Control and Prevention. Epidemiology and Prevention of Vaccine-Preventable Diseases. Hamborsky J, Kroger A, Wolfe S, eds. 13th ed. Washington D.C. Public Health Foundation, 2015; https://www.cdc.gov/vaccines/schedules/downloads/child/0-18yrs-child-combined-schedule.pdf.  </a:t>
            </a:r>
          </a:p>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Image source: www.cdc.gov/vaccines/schedules/hcp/imz/child-adolescent.html</a:t>
            </a:r>
          </a:p>
        </p:txBody>
      </p:sp>
      <p:pic>
        <p:nvPicPr>
          <p:cNvPr id="2" name="Picture 1">
            <a:extLst>
              <a:ext uri="{FF2B5EF4-FFF2-40B4-BE49-F238E27FC236}">
                <a16:creationId xmlns:a16="http://schemas.microsoft.com/office/drawing/2014/main" id="{924525CE-15C2-43E6-B328-D17F34AB627D}"/>
              </a:ext>
            </a:extLst>
          </p:cNvPr>
          <p:cNvPicPr>
            <a:picLocks noChangeAspect="1"/>
          </p:cNvPicPr>
          <p:nvPr/>
        </p:nvPicPr>
        <p:blipFill rotWithShape="1">
          <a:blip r:embed="rId4"/>
          <a:srcRect t="-1" b="22838"/>
          <a:stretch/>
        </p:blipFill>
        <p:spPr>
          <a:xfrm>
            <a:off x="4397984" y="1348776"/>
            <a:ext cx="4557389" cy="2457836"/>
          </a:xfrm>
          <a:prstGeom prst="rect">
            <a:avLst/>
          </a:prstGeom>
        </p:spPr>
      </p:pic>
      <p:pic>
        <p:nvPicPr>
          <p:cNvPr id="4" name="Picture 3">
            <a:extLst>
              <a:ext uri="{FF2B5EF4-FFF2-40B4-BE49-F238E27FC236}">
                <a16:creationId xmlns:a16="http://schemas.microsoft.com/office/drawing/2014/main" id="{6FC05F01-211B-4548-A3D4-4605356B3B77}"/>
              </a:ext>
            </a:extLst>
          </p:cNvPr>
          <p:cNvPicPr>
            <a:picLocks noChangeAspect="1"/>
          </p:cNvPicPr>
          <p:nvPr/>
        </p:nvPicPr>
        <p:blipFill rotWithShape="1">
          <a:blip r:embed="rId4"/>
          <a:srcRect t="93366"/>
          <a:stretch/>
        </p:blipFill>
        <p:spPr>
          <a:xfrm>
            <a:off x="4388667" y="3732148"/>
            <a:ext cx="4696918" cy="217772"/>
          </a:xfrm>
          <a:prstGeom prst="rect">
            <a:avLst/>
          </a:prstGeom>
        </p:spPr>
      </p:pic>
      <p:sp>
        <p:nvSpPr>
          <p:cNvPr id="8" name="Rectangle 7">
            <a:extLst>
              <a:ext uri="{FF2B5EF4-FFF2-40B4-BE49-F238E27FC236}">
                <a16:creationId xmlns:a16="http://schemas.microsoft.com/office/drawing/2014/main" id="{0D177203-5EA3-433C-9EAC-FA2A43EA54A0}"/>
              </a:ext>
            </a:extLst>
          </p:cNvPr>
          <p:cNvSpPr/>
          <p:nvPr/>
        </p:nvSpPr>
        <p:spPr>
          <a:xfrm>
            <a:off x="4397984" y="2028708"/>
            <a:ext cx="4508949" cy="18288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Tree>
    <p:extLst>
      <p:ext uri="{BB962C8B-B14F-4D97-AF65-F5344CB8AC3E}">
        <p14:creationId xmlns:p14="http://schemas.microsoft.com/office/powerpoint/2010/main" val="85825764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a:extLst>
              <a:ext uri="{FF2B5EF4-FFF2-40B4-BE49-F238E27FC236}">
                <a16:creationId xmlns:a16="http://schemas.microsoft.com/office/drawing/2014/main" id="{7622CF57-A8BD-42BE-BFD4-71CB7A2026E1}"/>
              </a:ext>
            </a:extLst>
          </p:cNvPr>
          <p:cNvSpPr>
            <a:spLocks noGrp="1"/>
          </p:cNvSpPr>
          <p:nvPr>
            <p:ph type="title"/>
          </p:nvPr>
        </p:nvSpPr>
        <p:spPr/>
        <p:txBody>
          <a:bodyPr/>
          <a:lstStyle/>
          <a:p>
            <a:r>
              <a:rPr lang="en-US" dirty="0">
                <a:solidFill>
                  <a:schemeClr val="accent3"/>
                </a:solidFill>
              </a:rPr>
              <a:t>How to Use This Presentation</a:t>
            </a:r>
          </a:p>
        </p:txBody>
      </p:sp>
      <p:sp>
        <p:nvSpPr>
          <p:cNvPr id="3" name="Subtitle 2">
            <a:extLst>
              <a:ext uri="{FF2B5EF4-FFF2-40B4-BE49-F238E27FC236}">
                <a16:creationId xmlns:a16="http://schemas.microsoft.com/office/drawing/2014/main" id="{F7A6BA9E-B46A-467E-AA55-2780E2DB8939}"/>
              </a:ext>
            </a:extLst>
          </p:cNvPr>
          <p:cNvSpPr>
            <a:spLocks noGrp="1"/>
          </p:cNvSpPr>
          <p:nvPr>
            <p:ph type="body" sz="quarter" idx="10"/>
          </p:nvPr>
        </p:nvSpPr>
        <p:spPr/>
        <p:txBody>
          <a:bodyPr/>
          <a:lstStyle/>
          <a:p>
            <a:pPr>
              <a:buClr>
                <a:schemeClr val="accent6">
                  <a:lumMod val="75000"/>
                  <a:lumOff val="25000"/>
                </a:schemeClr>
              </a:buClr>
            </a:pPr>
            <a:r>
              <a:rPr lang="en-US" dirty="0">
                <a:cs typeface="Calibri" panose="020F0502020204030204" pitchFamily="34" charset="0"/>
              </a:rPr>
              <a:t>Users are free to make changes to the presentation to fit their needs, including adding, modifying, or removing content, graphics, and/or speaker’s notes.</a:t>
            </a:r>
          </a:p>
          <a:p>
            <a:pPr>
              <a:buClr>
                <a:schemeClr val="accent6">
                  <a:lumMod val="75000"/>
                  <a:lumOff val="25000"/>
                </a:schemeClr>
              </a:buClr>
            </a:pPr>
            <a:r>
              <a:rPr lang="en-US" dirty="0">
                <a:cs typeface="Calibri" panose="020F0502020204030204" pitchFamily="34" charset="0"/>
              </a:rPr>
              <a:t>Each presenter should review the presentation to ensure familiarity before delivering the content. Glossary word definitions should be incorporated into the following slides as needed.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30111896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4C9A-D735-4738-8EB2-DBE2F7881985}"/>
              </a:ext>
            </a:extLst>
          </p:cNvPr>
          <p:cNvSpPr>
            <a:spLocks noGrp="1"/>
          </p:cNvSpPr>
          <p:nvPr>
            <p:ph type="title"/>
          </p:nvPr>
        </p:nvSpPr>
        <p:spPr/>
        <p:txBody>
          <a:bodyPr/>
          <a:lstStyle/>
          <a:p>
            <a:r>
              <a:rPr lang="en-US" dirty="0"/>
              <a:t>Vaccination Schedule by Product* </a:t>
            </a:r>
          </a:p>
        </p:txBody>
      </p:sp>
      <p:sp>
        <p:nvSpPr>
          <p:cNvPr id="3" name="Text Placeholder 2">
            <a:extLst>
              <a:ext uri="{FF2B5EF4-FFF2-40B4-BE49-F238E27FC236}">
                <a16:creationId xmlns:a16="http://schemas.microsoft.com/office/drawing/2014/main" id="{95C2F146-9B0F-463C-AD1A-90E021192795}"/>
              </a:ext>
            </a:extLst>
          </p:cNvPr>
          <p:cNvSpPr>
            <a:spLocks noGrp="1"/>
          </p:cNvSpPr>
          <p:nvPr>
            <p:ph type="body" sz="quarter" idx="10"/>
          </p:nvPr>
        </p:nvSpPr>
        <p:spPr>
          <a:xfrm>
            <a:off x="266538" y="3650779"/>
            <a:ext cx="8877462" cy="3341688"/>
          </a:xfrm>
        </p:spPr>
        <p:txBody>
          <a:bodyPr/>
          <a:lstStyle/>
          <a:p>
            <a:pPr marL="0" indent="0">
              <a:spcBef>
                <a:spcPts val="0"/>
              </a:spcBef>
              <a:buNone/>
            </a:pPr>
            <a:r>
              <a:rPr lang="en-US" sz="1200" dirty="0"/>
              <a:t>*Within a number range (e.g., 12–15), a dash (–) should be read as “through.”</a:t>
            </a:r>
          </a:p>
          <a:p>
            <a:pPr marL="0" indent="0">
              <a:spcBef>
                <a:spcPts val="0"/>
              </a:spcBef>
              <a:buNone/>
            </a:pPr>
            <a:r>
              <a:rPr lang="en-US" sz="1200" dirty="0"/>
              <a:t>**The recommended age for the 4th dose of </a:t>
            </a:r>
            <a:r>
              <a:rPr lang="en-US" sz="1200" dirty="0" err="1"/>
              <a:t>Pentacel</a:t>
            </a:r>
            <a:r>
              <a:rPr lang="en-US" sz="1200" dirty="0"/>
              <a:t>® is 15–18 months, but it can be given as early as 12 months, provided at least 6 months have elapsed since the 3rd dose.</a:t>
            </a:r>
          </a:p>
          <a:p>
            <a:endParaRPr lang="en-US" dirty="0"/>
          </a:p>
        </p:txBody>
      </p:sp>
      <p:sp>
        <p:nvSpPr>
          <p:cNvPr id="4" name="Text Placeholder 3">
            <a:extLst>
              <a:ext uri="{FF2B5EF4-FFF2-40B4-BE49-F238E27FC236}">
                <a16:creationId xmlns:a16="http://schemas.microsoft.com/office/drawing/2014/main" id="{E1C6DAD3-6C8A-4833-8334-5875032CCA39}"/>
              </a:ext>
            </a:extLst>
          </p:cNvPr>
          <p:cNvSpPr>
            <a:spLocks noGrp="1"/>
          </p:cNvSpPr>
          <p:nvPr>
            <p:ph type="body" idx="4294967295"/>
          </p:nvPr>
        </p:nvSpPr>
        <p:spPr>
          <a:xfrm>
            <a:off x="0" y="4632325"/>
            <a:ext cx="91440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rPr>
              <a:t>Information from Centers for Disease Control and Prevention. Epidemiology and Prevention of Vaccine-Preventable Diseases. Hamborsky J, Kroger A, Wolfe S, eds. 13th ed. Washington D.C. Public Health Foundation, 2015.</a:t>
            </a:r>
          </a:p>
        </p:txBody>
      </p:sp>
      <p:graphicFrame>
        <p:nvGraphicFramePr>
          <p:cNvPr id="6" name="Table 5">
            <a:extLst>
              <a:ext uri="{FF2B5EF4-FFF2-40B4-BE49-F238E27FC236}">
                <a16:creationId xmlns:a16="http://schemas.microsoft.com/office/drawing/2014/main" id="{F2BF887F-02BE-480B-9CCF-FE9058160018}"/>
              </a:ext>
            </a:extLst>
          </p:cNvPr>
          <p:cNvGraphicFramePr>
            <a:graphicFrameLocks noGrp="1"/>
          </p:cNvGraphicFramePr>
          <p:nvPr>
            <p:extLst>
              <p:ext uri="{D42A27DB-BD31-4B8C-83A1-F6EECF244321}">
                <p14:modId xmlns:p14="http://schemas.microsoft.com/office/powerpoint/2010/main" val="4173171425"/>
              </p:ext>
            </p:extLst>
          </p:nvPr>
        </p:nvGraphicFramePr>
        <p:xfrm>
          <a:off x="266538" y="1151419"/>
          <a:ext cx="8610923" cy="2499360"/>
        </p:xfrm>
        <a:graphic>
          <a:graphicData uri="http://schemas.openxmlformats.org/drawingml/2006/table">
            <a:tbl>
              <a:tblPr firstRow="1" bandRow="1">
                <a:tableStyleId>{3B4B98B0-60AC-42C2-AFA5-B58CD77FA1E5}</a:tableStyleId>
              </a:tblPr>
              <a:tblGrid>
                <a:gridCol w="1447477">
                  <a:extLst>
                    <a:ext uri="{9D8B030D-6E8A-4147-A177-3AD203B41FA5}">
                      <a16:colId xmlns:a16="http://schemas.microsoft.com/office/drawing/2014/main" val="3195551278"/>
                    </a:ext>
                  </a:extLst>
                </a:gridCol>
                <a:gridCol w="1727200">
                  <a:extLst>
                    <a:ext uri="{9D8B030D-6E8A-4147-A177-3AD203B41FA5}">
                      <a16:colId xmlns:a16="http://schemas.microsoft.com/office/drawing/2014/main" val="2623654060"/>
                    </a:ext>
                  </a:extLst>
                </a:gridCol>
                <a:gridCol w="1244600">
                  <a:extLst>
                    <a:ext uri="{9D8B030D-6E8A-4147-A177-3AD203B41FA5}">
                      <a16:colId xmlns:a16="http://schemas.microsoft.com/office/drawing/2014/main" val="2462234966"/>
                    </a:ext>
                  </a:extLst>
                </a:gridCol>
                <a:gridCol w="1181100">
                  <a:extLst>
                    <a:ext uri="{9D8B030D-6E8A-4147-A177-3AD203B41FA5}">
                      <a16:colId xmlns:a16="http://schemas.microsoft.com/office/drawing/2014/main" val="753418650"/>
                    </a:ext>
                  </a:extLst>
                </a:gridCol>
                <a:gridCol w="1282700">
                  <a:extLst>
                    <a:ext uri="{9D8B030D-6E8A-4147-A177-3AD203B41FA5}">
                      <a16:colId xmlns:a16="http://schemas.microsoft.com/office/drawing/2014/main" val="3516275268"/>
                    </a:ext>
                  </a:extLst>
                </a:gridCol>
                <a:gridCol w="1727846">
                  <a:extLst>
                    <a:ext uri="{9D8B030D-6E8A-4147-A177-3AD203B41FA5}">
                      <a16:colId xmlns:a16="http://schemas.microsoft.com/office/drawing/2014/main" val="920142303"/>
                    </a:ext>
                  </a:extLst>
                </a:gridCol>
              </a:tblGrid>
              <a:tr h="360591">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Vaccine Product </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ACIP Abbreviation </a:t>
                      </a:r>
                    </a:p>
                  </a:txBody>
                  <a:tcPr/>
                </a:tc>
                <a:tc>
                  <a:txBody>
                    <a:bodyPr/>
                    <a:lstStyle/>
                    <a:p>
                      <a:pPr algn="ctr"/>
                      <a:r>
                        <a:rPr lang="en-US" sz="1600" dirty="0">
                          <a:solidFill>
                            <a:schemeClr val="accent4">
                              <a:lumMod val="75000"/>
                            </a:schemeClr>
                          </a:solidFill>
                          <a:latin typeface="Calibri" panose="020F0502020204030204" pitchFamily="34" charset="0"/>
                          <a:cs typeface="Calibri" panose="020F0502020204030204" pitchFamily="34" charset="0"/>
                        </a:rPr>
                        <a:t>2 months of age </a:t>
                      </a:r>
                    </a:p>
                  </a:txBody>
                  <a:tcPr/>
                </a:tc>
                <a:tc>
                  <a:txBody>
                    <a:bodyPr/>
                    <a:lstStyle/>
                    <a:p>
                      <a:pPr algn="ctr"/>
                      <a:r>
                        <a:rPr lang="en-US" sz="1600" dirty="0">
                          <a:solidFill>
                            <a:schemeClr val="accent4">
                              <a:lumMod val="75000"/>
                            </a:schemeClr>
                          </a:solidFill>
                          <a:latin typeface="Calibri" panose="020F0502020204030204" pitchFamily="34" charset="0"/>
                          <a:cs typeface="Calibri" panose="020F0502020204030204" pitchFamily="34" charset="0"/>
                        </a:rPr>
                        <a:t>4 months of age</a:t>
                      </a:r>
                    </a:p>
                  </a:txBody>
                  <a:tcPr/>
                </a:tc>
                <a:tc>
                  <a:txBody>
                    <a:bodyPr/>
                    <a:lstStyle/>
                    <a:p>
                      <a:pPr algn="ctr"/>
                      <a:r>
                        <a:rPr lang="en-US" sz="1600" dirty="0">
                          <a:solidFill>
                            <a:schemeClr val="accent4">
                              <a:lumMod val="75000"/>
                            </a:schemeClr>
                          </a:solidFill>
                          <a:latin typeface="Calibri" panose="020F0502020204030204" pitchFamily="34" charset="0"/>
                          <a:cs typeface="Calibri" panose="020F0502020204030204" pitchFamily="34" charset="0"/>
                        </a:rPr>
                        <a:t>6 months of age</a:t>
                      </a:r>
                    </a:p>
                  </a:txBody>
                  <a:tcPr/>
                </a:tc>
                <a:tc>
                  <a:txBody>
                    <a:bodyPr/>
                    <a:lstStyle/>
                    <a:p>
                      <a:pPr algn="ctr"/>
                      <a:r>
                        <a:rPr lang="en-US" sz="1600" dirty="0">
                          <a:solidFill>
                            <a:schemeClr val="accent4">
                              <a:lumMod val="75000"/>
                            </a:schemeClr>
                          </a:solidFill>
                          <a:latin typeface="Calibri" panose="020F0502020204030204" pitchFamily="34" charset="0"/>
                          <a:cs typeface="Calibri" panose="020F0502020204030204" pitchFamily="34" charset="0"/>
                        </a:rPr>
                        <a:t>12</a:t>
                      </a:r>
                      <a:r>
                        <a:rPr kumimoji="0" lang="en-US" sz="1600" u="none" strike="noStrike" kern="1200" cap="none" spc="0" normalizeH="0" baseline="0" noProof="0" dirty="0">
                          <a:ln>
                            <a:noFill/>
                          </a:ln>
                          <a:solidFill>
                            <a:schemeClr val="accent4">
                              <a:lumMod val="75000"/>
                            </a:schemeClr>
                          </a:solidFill>
                          <a:effectLst/>
                          <a:uLnTx/>
                          <a:uFillTx/>
                          <a:latin typeface="Calibri" panose="020F0502020204030204" pitchFamily="34" charset="0"/>
                          <a:cs typeface="Calibri" panose="020F0502020204030204" pitchFamily="34" charset="0"/>
                        </a:rPr>
                        <a:t>–</a:t>
                      </a:r>
                      <a:r>
                        <a:rPr lang="en-US" sz="1600" dirty="0">
                          <a:solidFill>
                            <a:schemeClr val="accent4">
                              <a:lumMod val="75000"/>
                            </a:schemeClr>
                          </a:solidFill>
                          <a:latin typeface="Calibri" panose="020F0502020204030204" pitchFamily="34" charset="0"/>
                          <a:cs typeface="Calibri" panose="020F0502020204030204" pitchFamily="34" charset="0"/>
                        </a:rPr>
                        <a:t>15 months of age </a:t>
                      </a:r>
                    </a:p>
                  </a:txBody>
                  <a:tcPr/>
                </a:tc>
                <a:extLst>
                  <a:ext uri="{0D108BD9-81ED-4DB2-BD59-A6C34878D82A}">
                    <a16:rowId xmlns:a16="http://schemas.microsoft.com/office/drawing/2014/main" val="3637126929"/>
                  </a:ext>
                </a:extLst>
              </a:tr>
              <a:tr h="264168">
                <a:tc>
                  <a:txBody>
                    <a:bodyPr/>
                    <a:lstStyle/>
                    <a:p>
                      <a:r>
                        <a:rPr lang="en-US" sz="1600" dirty="0" err="1">
                          <a:solidFill>
                            <a:schemeClr val="accent4">
                              <a:lumMod val="75000"/>
                            </a:schemeClr>
                          </a:solidFill>
                          <a:latin typeface="Calibri" panose="020F0502020204030204" pitchFamily="34" charset="0"/>
                          <a:cs typeface="Calibri" panose="020F0502020204030204" pitchFamily="34" charset="0"/>
                        </a:rPr>
                        <a:t>ActHIB</a:t>
                      </a:r>
                      <a:r>
                        <a:rPr lang="en-US" sz="1600" baseline="0" dirty="0">
                          <a:solidFill>
                            <a:schemeClr val="accent4">
                              <a:lumMod val="75000"/>
                            </a:schemeClr>
                          </a:solidFill>
                          <a:latin typeface="Calibri" panose="020F0502020204030204" pitchFamily="34" charset="0"/>
                          <a:cs typeface="Calibri" panose="020F0502020204030204" pitchFamily="34" charset="0"/>
                        </a:rPr>
                        <a:t>® </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Hib (PRP-T)</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extLst>
                  <a:ext uri="{0D108BD9-81ED-4DB2-BD59-A6C34878D82A}">
                    <a16:rowId xmlns:a16="http://schemas.microsoft.com/office/drawing/2014/main" val="607547439"/>
                  </a:ext>
                </a:extLst>
              </a:tr>
              <a:tr h="0">
                <a:tc>
                  <a:txBody>
                    <a:bodyPr/>
                    <a:lstStyle/>
                    <a:p>
                      <a:r>
                        <a:rPr lang="en-US" sz="1600" dirty="0" err="1">
                          <a:solidFill>
                            <a:schemeClr val="accent4">
                              <a:lumMod val="75000"/>
                            </a:schemeClr>
                          </a:solidFill>
                          <a:latin typeface="Calibri" panose="020F0502020204030204" pitchFamily="34" charset="0"/>
                          <a:cs typeface="Calibri" panose="020F0502020204030204" pitchFamily="34" charset="0"/>
                        </a:rPr>
                        <a:t>Hiberix</a:t>
                      </a:r>
                      <a:r>
                        <a:rPr lang="en-US" sz="1600" dirty="0">
                          <a:solidFill>
                            <a:schemeClr val="accent4">
                              <a:lumMod val="75000"/>
                            </a:schemeClr>
                          </a:solidFill>
                          <a:latin typeface="Calibri" panose="020F0502020204030204" pitchFamily="34" charset="0"/>
                          <a:cs typeface="Calibri" panose="020F0502020204030204" pitchFamily="34" charset="0"/>
                        </a:rPr>
                        <a:t>®</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Hib (PRP-T)</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extLst>
                  <a:ext uri="{0D108BD9-81ED-4DB2-BD59-A6C34878D82A}">
                    <a16:rowId xmlns:a16="http://schemas.microsoft.com/office/drawing/2014/main" val="2349892302"/>
                  </a:ext>
                </a:extLst>
              </a:tr>
              <a:tr h="0">
                <a:tc>
                  <a:txBody>
                    <a:bodyPr/>
                    <a:lstStyle/>
                    <a:p>
                      <a:r>
                        <a:rPr lang="en-US" sz="1600" dirty="0" err="1">
                          <a:solidFill>
                            <a:schemeClr val="accent4">
                              <a:lumMod val="75000"/>
                            </a:schemeClr>
                          </a:solidFill>
                          <a:latin typeface="Calibri" panose="020F0502020204030204" pitchFamily="34" charset="0"/>
                          <a:cs typeface="Calibri" panose="020F0502020204030204" pitchFamily="34" charset="0"/>
                        </a:rPr>
                        <a:t>PedvaxHIB</a:t>
                      </a:r>
                      <a:r>
                        <a:rPr lang="en-US" sz="1600" dirty="0">
                          <a:solidFill>
                            <a:schemeClr val="accent4">
                              <a:lumMod val="75000"/>
                            </a:schemeClr>
                          </a:solidFill>
                          <a:latin typeface="Calibri" panose="020F0502020204030204" pitchFamily="34" charset="0"/>
                          <a:cs typeface="Calibri" panose="020F0502020204030204" pitchFamily="34" charset="0"/>
                        </a:rPr>
                        <a:t>®</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Hib (PRP-OMP)</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endParaRPr lang="en-US" sz="1600" b="0" dirty="0">
                        <a:solidFill>
                          <a:schemeClr val="accent4">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     </a:t>
                      </a:r>
                    </a:p>
                  </a:txBody>
                  <a:tcPr/>
                </a:tc>
                <a:extLst>
                  <a:ext uri="{0D108BD9-81ED-4DB2-BD59-A6C34878D82A}">
                    <a16:rowId xmlns:a16="http://schemas.microsoft.com/office/drawing/2014/main" val="626507397"/>
                  </a:ext>
                </a:extLst>
              </a:tr>
              <a:tr h="0">
                <a:tc>
                  <a:txBody>
                    <a:bodyPr/>
                    <a:lstStyle/>
                    <a:p>
                      <a:r>
                        <a:rPr lang="en-US" sz="1600" dirty="0" err="1">
                          <a:solidFill>
                            <a:schemeClr val="accent4">
                              <a:lumMod val="75000"/>
                            </a:schemeClr>
                          </a:solidFill>
                          <a:latin typeface="Calibri" panose="020F0502020204030204" pitchFamily="34" charset="0"/>
                          <a:cs typeface="Calibri" panose="020F0502020204030204" pitchFamily="34" charset="0"/>
                        </a:rPr>
                        <a:t>Pentacel</a:t>
                      </a:r>
                      <a:r>
                        <a:rPr lang="en-US" sz="1600" dirty="0">
                          <a:solidFill>
                            <a:schemeClr val="accent4">
                              <a:lumMod val="75000"/>
                            </a:schemeClr>
                          </a:solidFill>
                          <a:latin typeface="Calibri" panose="020F0502020204030204" pitchFamily="34" charset="0"/>
                          <a:cs typeface="Calibri" panose="020F0502020204030204" pitchFamily="34" charset="0"/>
                        </a:rPr>
                        <a:t>® </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DTaP-IPV/Hib</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r>
                        <a:rPr lang="en-US" sz="1600" b="0" baseline="30000" dirty="0">
                          <a:solidFill>
                            <a:schemeClr val="accent4">
                              <a:lumMod val="75000"/>
                            </a:schemeClr>
                          </a:solidFill>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472376833"/>
                  </a:ext>
                </a:extLst>
              </a:tr>
              <a:tr h="341385">
                <a:tc>
                  <a:txBody>
                    <a:bodyPr/>
                    <a:lstStyle/>
                    <a:p>
                      <a:r>
                        <a:rPr lang="en-US" sz="1600" dirty="0" err="1">
                          <a:solidFill>
                            <a:schemeClr val="accent4">
                              <a:lumMod val="75000"/>
                            </a:schemeClr>
                          </a:solidFill>
                          <a:latin typeface="Calibri" panose="020F0502020204030204" pitchFamily="34" charset="0"/>
                          <a:cs typeface="Calibri" panose="020F0502020204030204" pitchFamily="34" charset="0"/>
                        </a:rPr>
                        <a:t>Vaxelis</a:t>
                      </a:r>
                      <a:r>
                        <a:rPr lang="en-US" sz="1600" dirty="0">
                          <a:solidFill>
                            <a:schemeClr val="accent4">
                              <a:lumMod val="75000"/>
                            </a:schemeClr>
                          </a:solidFill>
                          <a:latin typeface="Calibri" panose="020F0502020204030204" pitchFamily="34" charset="0"/>
                          <a:cs typeface="Calibri" panose="020F0502020204030204" pitchFamily="34" charset="0"/>
                        </a:rPr>
                        <a:t>®</a:t>
                      </a:r>
                    </a:p>
                  </a:txBody>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DTaP-IPV-Hib-</a:t>
                      </a:r>
                      <a:r>
                        <a:rPr lang="en-US" sz="1600" dirty="0" err="1">
                          <a:solidFill>
                            <a:schemeClr val="accent4">
                              <a:lumMod val="75000"/>
                            </a:schemeClr>
                          </a:solidFill>
                          <a:latin typeface="Calibri" panose="020F0502020204030204" pitchFamily="34" charset="0"/>
                          <a:cs typeface="Calibri" panose="020F0502020204030204" pitchFamily="34" charset="0"/>
                        </a:rPr>
                        <a:t>HepB</a:t>
                      </a:r>
                      <a:endParaRPr lang="en-US" sz="1600" dirty="0">
                        <a:solidFill>
                          <a:schemeClr val="accent4">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4">
                              <a:lumMod val="75000"/>
                            </a:schemeClr>
                          </a:solidFill>
                          <a:latin typeface="Calibri" panose="020F0502020204030204" pitchFamily="34" charset="0"/>
                          <a:cs typeface="Calibri" panose="020F0502020204030204" pitchFamily="34" charset="0"/>
                        </a:rPr>
                        <a:t>X</a:t>
                      </a:r>
                    </a:p>
                    <a:p>
                      <a:pPr algn="ctr"/>
                      <a:endParaRPr lang="en-US" sz="1600" b="0" dirty="0">
                        <a:solidFill>
                          <a:schemeClr val="accent4">
                            <a:lumMod val="75000"/>
                          </a:schemeClr>
                        </a:solidFill>
                        <a:latin typeface="Calibri" panose="020F0502020204030204" pitchFamily="34" charset="0"/>
                        <a:cs typeface="Calibri" panose="020F0502020204030204" pitchFamily="34" charset="0"/>
                      </a:endParaRPr>
                    </a:p>
                  </a:txBody>
                  <a:tcPr/>
                </a:tc>
                <a:tc>
                  <a:txBody>
                    <a:bodyPr/>
                    <a:lstStyle/>
                    <a:p>
                      <a:pPr algn="ctr"/>
                      <a:r>
                        <a:rPr lang="en-US" sz="1600" b="0" dirty="0">
                          <a:solidFill>
                            <a:schemeClr val="accent4">
                              <a:lumMod val="75000"/>
                            </a:schemeClr>
                          </a:solidFill>
                          <a:latin typeface="Calibri" panose="020F0502020204030204" pitchFamily="34" charset="0"/>
                          <a:cs typeface="Calibri" panose="020F0502020204030204" pitchFamily="34" charset="0"/>
                        </a:rPr>
                        <a:t>X</a:t>
                      </a:r>
                    </a:p>
                  </a:txBody>
                  <a:tcPr/>
                </a:tc>
                <a:tc>
                  <a:txBody>
                    <a:bodyPr/>
                    <a:lstStyle/>
                    <a:p>
                      <a:pPr algn="ctr"/>
                      <a:endParaRPr lang="en-US" sz="1600" b="0" baseline="30000" dirty="0">
                        <a:solidFill>
                          <a:schemeClr val="accent4">
                            <a:lumMod val="75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46098308"/>
                  </a:ext>
                </a:extLst>
              </a:tr>
            </a:tbl>
          </a:graphicData>
        </a:graphic>
      </p:graphicFrame>
    </p:spTree>
    <p:extLst>
      <p:ext uri="{BB962C8B-B14F-4D97-AF65-F5344CB8AC3E}">
        <p14:creationId xmlns:p14="http://schemas.microsoft.com/office/powerpoint/2010/main" val="1272273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C4DE4B3B-D03F-4650-A66C-4DE489795162}"/>
              </a:ext>
            </a:extLst>
          </p:cNvPr>
          <p:cNvSpPr>
            <a:spLocks noGrp="1"/>
          </p:cNvSpPr>
          <p:nvPr>
            <p:ph type="title"/>
          </p:nvPr>
        </p:nvSpPr>
        <p:spPr>
          <a:xfrm>
            <a:off x="457200" y="205979"/>
            <a:ext cx="8229600" cy="857250"/>
          </a:xfrm>
        </p:spPr>
        <p:txBody>
          <a:bodyPr/>
          <a:lstStyle/>
          <a:p>
            <a:r>
              <a:rPr lang="en-US" dirty="0"/>
              <a:t>Unvaccinated Healthy Children 7 months of Age and </a:t>
            </a:r>
            <a:r>
              <a:rPr lang="en-US" dirty="0">
                <a:solidFill>
                  <a:srgbClr val="005DAA"/>
                </a:solidFill>
              </a:rPr>
              <a:t>Older</a:t>
            </a:r>
            <a:r>
              <a:rPr lang="en-US" dirty="0"/>
              <a:t> </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idx="1"/>
          </p:nvPr>
        </p:nvSpPr>
        <p:spPr/>
        <p:txBody>
          <a:bodyPr/>
          <a:lstStyle/>
          <a:p>
            <a:r>
              <a:rPr lang="en-US" dirty="0"/>
              <a:t>			</a:t>
            </a:r>
          </a:p>
        </p:txBody>
      </p:sp>
      <p:sp>
        <p:nvSpPr>
          <p:cNvPr id="10" name="Text Placeholder 14">
            <a:extLst>
              <a:ext uri="{FF2B5EF4-FFF2-40B4-BE49-F238E27FC236}">
                <a16:creationId xmlns:a16="http://schemas.microsoft.com/office/drawing/2014/main" id="{6E61A0A8-3DBC-4668-8A04-F25A7217AD06}"/>
              </a:ext>
            </a:extLst>
          </p:cNvPr>
          <p:cNvSpPr txBox="1">
            <a:spLocks/>
          </p:cNvSpPr>
          <p:nvPr/>
        </p:nvSpPr>
        <p:spPr bwMode="auto">
          <a:xfrm>
            <a:off x="297903" y="4653876"/>
            <a:ext cx="8919363" cy="41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marL="0" indent="0" algn="l" rtl="0" eaLnBrk="1" fontAlgn="base" hangingPunct="1">
              <a:spcBef>
                <a:spcPts val="200"/>
              </a:spcBef>
              <a:spcAft>
                <a:spcPct val="0"/>
              </a:spcAft>
              <a:buClr>
                <a:schemeClr val="accent1"/>
              </a:buClr>
              <a:buSzPct val="100000"/>
              <a:buFont typeface="Wingdings" panose="05000000000000000000" pitchFamily="2" charset="2"/>
              <a:buNone/>
              <a:defRPr sz="1200" b="1"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lvl="0">
              <a:buClr>
                <a:srgbClr val="4983F2"/>
              </a:buClr>
              <a:defRPr/>
            </a:pPr>
            <a:r>
              <a:rPr lang="en-US" sz="1000" b="0" dirty="0">
                <a:solidFill>
                  <a:srgbClr val="A5A5A5"/>
                </a:solidFill>
                <a:latin typeface="Calibri" panose="020F0502020204030204"/>
              </a:rPr>
              <a:t>Information from Centers for Disease Control and Prevention. </a:t>
            </a:r>
            <a:r>
              <a:rPr lang="en-US" sz="1000" b="0" i="1" dirty="0">
                <a:solidFill>
                  <a:srgbClr val="A5A5A5"/>
                </a:solidFill>
                <a:latin typeface="Calibri" panose="020F0502020204030204"/>
              </a:rPr>
              <a:t>Epidemiology and Prevention of Vaccine-Preventable Diseases</a:t>
            </a:r>
            <a:r>
              <a:rPr lang="en-US" sz="1000" b="0" dirty="0">
                <a:solidFill>
                  <a:srgbClr val="A5A5A5"/>
                </a:solidFill>
                <a:latin typeface="Calibri" panose="020F0502020204030204"/>
              </a:rPr>
              <a:t>. Hamborsky J, Kroger A, Wolfe S, eds. 13th ed. Washington D.C. Public Health Foundation, 2015; Catch-Up Guidance for Healthy Children 4 Months through 4 Years of Age </a:t>
            </a:r>
            <a:r>
              <a:rPr lang="en-US" sz="1000" b="0" dirty="0">
                <a:solidFill>
                  <a:srgbClr val="A5A5A5"/>
                </a:solidFill>
                <a:latin typeface="Calibri" panose="020F0502020204030204"/>
                <a:hlinkClick r:id="rId3">
                  <a:extLst>
                    <a:ext uri="{A12FA001-AC4F-418D-AE19-62706E023703}">
                      <ahyp:hlinkClr xmlns:ahyp="http://schemas.microsoft.com/office/drawing/2018/hyperlinkcolor" val="tx"/>
                    </a:ext>
                  </a:extLst>
                </a:hlinkClick>
              </a:rPr>
              <a:t>www.cdc.gov/vaccines/schedules/downloads/child/job-aids/hib-actHib.pdf</a:t>
            </a:r>
            <a:r>
              <a:rPr lang="en-US" sz="1000" b="0" dirty="0">
                <a:solidFill>
                  <a:srgbClr val="A5A5A5"/>
                </a:solidFill>
                <a:latin typeface="Calibri" panose="020F0502020204030204"/>
              </a:rPr>
              <a:t> </a:t>
            </a:r>
          </a:p>
        </p:txBody>
      </p:sp>
      <p:sp>
        <p:nvSpPr>
          <p:cNvPr id="14" name="Content Placeholder 5">
            <a:extLst>
              <a:ext uri="{FF2B5EF4-FFF2-40B4-BE49-F238E27FC236}">
                <a16:creationId xmlns:a16="http://schemas.microsoft.com/office/drawing/2014/main" id="{3A136485-64A1-444A-92B9-16B2CCA11928}"/>
              </a:ext>
            </a:extLst>
          </p:cNvPr>
          <p:cNvSpPr txBox="1">
            <a:spLocks/>
          </p:cNvSpPr>
          <p:nvPr/>
        </p:nvSpPr>
        <p:spPr bwMode="auto">
          <a:xfrm>
            <a:off x="4015017" y="1179127"/>
            <a:ext cx="4963883" cy="307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800" b="1" kern="1200" baseline="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400" b="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itchFamily="34" charset="0"/>
              <a:buChar char="•"/>
              <a:defRPr sz="2400" b="0" kern="1200">
                <a:solidFill>
                  <a:schemeClr val="tx2"/>
                </a:solidFill>
                <a:latin typeface="+mn-lt"/>
                <a:ea typeface="+mn-ea"/>
                <a:cs typeface="+mn-cs"/>
              </a:defRPr>
            </a:lvl3pPr>
            <a:lvl4pPr marL="975336"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baseline="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Calibri" panose="020F050202020403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a:spcBef>
                <a:spcPts val="0"/>
              </a:spcBef>
              <a:buClr>
                <a:schemeClr val="accent5">
                  <a:lumMod val="75000"/>
                </a:schemeClr>
              </a:buClr>
              <a:defRPr/>
            </a:pPr>
            <a:r>
              <a:rPr lang="en-US" sz="2100" b="0" dirty="0">
                <a:solidFill>
                  <a:schemeClr val="accent4">
                    <a:lumMod val="75000"/>
                  </a:schemeClr>
                </a:solidFill>
                <a:latin typeface="Calibri" panose="020F0502020204030204"/>
              </a:rPr>
              <a:t>Children starting the Hib series late may not need the entire 3</a:t>
            </a:r>
            <a:r>
              <a:rPr lang="en-US" sz="2100" b="0" dirty="0">
                <a:solidFill>
                  <a:schemeClr val="accent4">
                    <a:lumMod val="75000"/>
                  </a:schemeClr>
                </a:solidFill>
                <a:latin typeface="Calibri"/>
                <a:cs typeface="Calibri"/>
                <a:sym typeface="Calibri"/>
              </a:rPr>
              <a:t>-</a:t>
            </a:r>
            <a:r>
              <a:rPr lang="en-US" sz="2100" b="0" dirty="0">
                <a:solidFill>
                  <a:schemeClr val="accent4">
                    <a:lumMod val="75000"/>
                  </a:schemeClr>
                </a:solidFill>
                <a:latin typeface="Calibri" panose="020F0502020204030204"/>
              </a:rPr>
              <a:t> or 4-dose series. </a:t>
            </a:r>
          </a:p>
          <a:p>
            <a:pPr marL="0" defTabSz="685800">
              <a:spcBef>
                <a:spcPts val="0"/>
              </a:spcBef>
              <a:buClr>
                <a:schemeClr val="accent5">
                  <a:lumMod val="75000"/>
                </a:schemeClr>
              </a:buClr>
              <a:defRPr/>
            </a:pPr>
            <a:endParaRPr lang="en-US" sz="750" b="0" dirty="0">
              <a:solidFill>
                <a:schemeClr val="accent4">
                  <a:lumMod val="75000"/>
                </a:schemeClr>
              </a:solidFill>
              <a:latin typeface="Calibri" panose="020F0502020204030204"/>
            </a:endParaRPr>
          </a:p>
          <a:p>
            <a:pPr marL="0" defTabSz="685800">
              <a:spcBef>
                <a:spcPts val="0"/>
              </a:spcBef>
              <a:buClr>
                <a:schemeClr val="accent5">
                  <a:lumMod val="75000"/>
                </a:schemeClr>
              </a:buClr>
              <a:defRPr/>
            </a:pPr>
            <a:r>
              <a:rPr lang="en-US" sz="2100" b="0" dirty="0">
                <a:solidFill>
                  <a:schemeClr val="accent4">
                    <a:lumMod val="75000"/>
                  </a:schemeClr>
                </a:solidFill>
                <a:latin typeface="Calibri" panose="020F0502020204030204"/>
              </a:rPr>
              <a:t>Number of doses child requires depends on current age and health status</a:t>
            </a:r>
          </a:p>
          <a:p>
            <a:pPr marL="0" defTabSz="685800">
              <a:spcBef>
                <a:spcPts val="0"/>
              </a:spcBef>
              <a:buClr>
                <a:schemeClr val="accent5">
                  <a:lumMod val="75000"/>
                </a:schemeClr>
              </a:buClr>
              <a:defRPr/>
            </a:pPr>
            <a:endParaRPr lang="en-US" sz="750" b="0" dirty="0">
              <a:solidFill>
                <a:schemeClr val="accent4">
                  <a:lumMod val="75000"/>
                </a:schemeClr>
              </a:solidFill>
              <a:latin typeface="Calibri" panose="020F0502020204030204"/>
            </a:endParaRPr>
          </a:p>
          <a:p>
            <a:pPr marL="0" defTabSz="685800">
              <a:spcBef>
                <a:spcPts val="0"/>
              </a:spcBef>
              <a:buClr>
                <a:schemeClr val="accent5">
                  <a:lumMod val="75000"/>
                </a:schemeClr>
              </a:buClr>
              <a:defRPr/>
            </a:pPr>
            <a:r>
              <a:rPr lang="en-US" sz="2100" b="0" dirty="0">
                <a:solidFill>
                  <a:schemeClr val="accent4">
                    <a:lumMod val="75000"/>
                  </a:schemeClr>
                </a:solidFill>
                <a:latin typeface="Calibri" panose="020F0502020204030204"/>
              </a:rPr>
              <a:t>CDC resources: </a:t>
            </a:r>
          </a:p>
          <a:p>
            <a:pPr lvl="1" defTabSz="685800">
              <a:buClr>
                <a:schemeClr val="accent4">
                  <a:lumMod val="75000"/>
                </a:schemeClr>
              </a:buClr>
              <a:defRPr/>
            </a:pPr>
            <a:r>
              <a:rPr lang="en-US" sz="1800" dirty="0">
                <a:solidFill>
                  <a:srgbClr val="6582B2"/>
                </a:solidFill>
                <a:latin typeface="Calibri" panose="020F0502020204030204"/>
                <a:hlinkClick r:id="rId4"/>
              </a:rPr>
              <a:t>Catch-up schedule</a:t>
            </a:r>
            <a:endParaRPr lang="en-US" sz="1800" dirty="0">
              <a:solidFill>
                <a:srgbClr val="6582B2"/>
              </a:solidFill>
              <a:latin typeface="Calibri" panose="020F0502020204030204"/>
            </a:endParaRPr>
          </a:p>
          <a:p>
            <a:pPr lvl="1" defTabSz="685800">
              <a:buClr>
                <a:schemeClr val="accent4">
                  <a:lumMod val="75000"/>
                </a:schemeClr>
              </a:buClr>
              <a:defRPr/>
            </a:pPr>
            <a:r>
              <a:rPr lang="en-US" sz="1800" dirty="0">
                <a:solidFill>
                  <a:srgbClr val="6582B2"/>
                </a:solidFill>
                <a:latin typeface="Calibri" panose="020F0502020204030204"/>
                <a:hlinkClick r:id="rId5"/>
              </a:rPr>
              <a:t>Catch-up guidance for healthy children </a:t>
            </a:r>
            <a:endParaRPr lang="en-US" sz="1800" dirty="0">
              <a:solidFill>
                <a:srgbClr val="6582B2"/>
              </a:solidFill>
              <a:latin typeface="Calibri" panose="020F0502020204030204"/>
            </a:endParaRPr>
          </a:p>
        </p:txBody>
      </p:sp>
      <p:pic>
        <p:nvPicPr>
          <p:cNvPr id="15" name="Picture 14">
            <a:extLst>
              <a:ext uri="{FF2B5EF4-FFF2-40B4-BE49-F238E27FC236}">
                <a16:creationId xmlns:a16="http://schemas.microsoft.com/office/drawing/2014/main" id="{A7CBEB0F-7737-427C-9B47-934E5D41DF7E}"/>
              </a:ext>
            </a:extLst>
          </p:cNvPr>
          <p:cNvPicPr>
            <a:picLocks noChangeAspect="1"/>
          </p:cNvPicPr>
          <p:nvPr/>
        </p:nvPicPr>
        <p:blipFill>
          <a:blip r:embed="rId6"/>
          <a:stretch>
            <a:fillRect/>
          </a:stretch>
        </p:blipFill>
        <p:spPr>
          <a:xfrm>
            <a:off x="395296" y="1063229"/>
            <a:ext cx="2441421" cy="3222158"/>
          </a:xfrm>
          <a:prstGeom prst="rect">
            <a:avLst/>
          </a:prstGeom>
          <a:ln>
            <a:solidFill>
              <a:srgbClr val="4983F2"/>
            </a:solidFill>
          </a:ln>
        </p:spPr>
      </p:pic>
      <p:pic>
        <p:nvPicPr>
          <p:cNvPr id="2" name="Picture 1">
            <a:extLst>
              <a:ext uri="{FF2B5EF4-FFF2-40B4-BE49-F238E27FC236}">
                <a16:creationId xmlns:a16="http://schemas.microsoft.com/office/drawing/2014/main" id="{D79C7543-052B-4AFC-878A-D6A18A20EE6A}"/>
              </a:ext>
            </a:extLst>
          </p:cNvPr>
          <p:cNvPicPr>
            <a:picLocks noChangeAspect="1"/>
          </p:cNvPicPr>
          <p:nvPr/>
        </p:nvPicPr>
        <p:blipFill>
          <a:blip r:embed="rId7"/>
          <a:stretch>
            <a:fillRect/>
          </a:stretch>
        </p:blipFill>
        <p:spPr>
          <a:xfrm>
            <a:off x="832770" y="1373704"/>
            <a:ext cx="2493528" cy="3143250"/>
          </a:xfrm>
          <a:prstGeom prst="rect">
            <a:avLst/>
          </a:prstGeom>
          <a:ln>
            <a:solidFill>
              <a:schemeClr val="accent1"/>
            </a:solidFill>
          </a:ln>
        </p:spPr>
      </p:pic>
    </p:spTree>
    <p:extLst>
      <p:ext uri="{BB962C8B-B14F-4D97-AF65-F5344CB8AC3E}">
        <p14:creationId xmlns:p14="http://schemas.microsoft.com/office/powerpoint/2010/main" val="33332589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7">
            <a:extLst>
              <a:ext uri="{FF2B5EF4-FFF2-40B4-BE49-F238E27FC236}">
                <a16:creationId xmlns:a16="http://schemas.microsoft.com/office/drawing/2014/main" id="{793E5493-26DE-408F-9D18-C1ADDD483D79}"/>
              </a:ext>
            </a:extLst>
          </p:cNvPr>
          <p:cNvSpPr txBox="1">
            <a:spLocks/>
          </p:cNvSpPr>
          <p:nvPr/>
        </p:nvSpPr>
        <p:spPr>
          <a:xfrm>
            <a:off x="6350465" y="1749683"/>
            <a:ext cx="2635571" cy="1979756"/>
          </a:xfrm>
          <a:prstGeom prst="rect">
            <a:avLst/>
          </a:prstGeom>
          <a:solidFill>
            <a:srgbClr val="FFFFFF"/>
          </a:solidFill>
        </p:spPr>
        <p:txBody>
          <a:bodyPr vert="horz" lIns="68580" tIns="34290" rIns="68580" bIns="34290" rtlCol="0" anchor="t" anchorCtr="0">
            <a:noAutofit/>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a:lstStyle>
          <a:p>
            <a:pPr lvl="0">
              <a:defRPr/>
            </a:pPr>
            <a:r>
              <a:rPr lang="en-US" sz="2250" b="0" dirty="0">
                <a:solidFill>
                  <a:schemeClr val="accent4">
                    <a:lumMod val="75000"/>
                  </a:schemeClr>
                </a:solidFill>
                <a:latin typeface="Calibri" panose="020F0502020204030204"/>
              </a:rPr>
              <a:t>ACIP recommends Hib vaccine for adults at increased risk who were not vaccinated in childhood.</a:t>
            </a:r>
            <a:endParaRPr lang="en-US" sz="2250" b="0" strike="sngStrike" dirty="0">
              <a:solidFill>
                <a:schemeClr val="accent4">
                  <a:lumMod val="75000"/>
                </a:schemeClr>
              </a:solidFill>
              <a:latin typeface="Calibri" panose="020F0502020204030204"/>
            </a:endParaRPr>
          </a:p>
        </p:txBody>
      </p:sp>
      <p:pic>
        <p:nvPicPr>
          <p:cNvPr id="3" name="Picture 2">
            <a:extLst>
              <a:ext uri="{FF2B5EF4-FFF2-40B4-BE49-F238E27FC236}">
                <a16:creationId xmlns:a16="http://schemas.microsoft.com/office/drawing/2014/main" id="{DDBD9F1E-6547-47C2-836B-001CE355424B}"/>
              </a:ext>
            </a:extLst>
          </p:cNvPr>
          <p:cNvPicPr>
            <a:picLocks noChangeAspect="1"/>
          </p:cNvPicPr>
          <p:nvPr/>
        </p:nvPicPr>
        <p:blipFill rotWithShape="1">
          <a:blip r:embed="rId3"/>
          <a:srcRect t="8408"/>
          <a:stretch/>
        </p:blipFill>
        <p:spPr>
          <a:xfrm>
            <a:off x="257176" y="793919"/>
            <a:ext cx="5738012" cy="4071055"/>
          </a:xfrm>
          <a:prstGeom prst="rect">
            <a:avLst/>
          </a:prstGeom>
        </p:spPr>
      </p:pic>
      <p:sp>
        <p:nvSpPr>
          <p:cNvPr id="7" name="Rectangle 6">
            <a:extLst>
              <a:ext uri="{FF2B5EF4-FFF2-40B4-BE49-F238E27FC236}">
                <a16:creationId xmlns:a16="http://schemas.microsoft.com/office/drawing/2014/main" id="{8228BE10-CC36-4C2F-A67A-FEE9BDC9985F}"/>
              </a:ext>
            </a:extLst>
          </p:cNvPr>
          <p:cNvSpPr/>
          <p:nvPr/>
        </p:nvSpPr>
        <p:spPr>
          <a:xfrm>
            <a:off x="332677" y="4165429"/>
            <a:ext cx="5578934" cy="18415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ndParaRPr>
          </a:p>
        </p:txBody>
      </p:sp>
      <p:sp>
        <p:nvSpPr>
          <p:cNvPr id="9" name="Title 8">
            <a:extLst>
              <a:ext uri="{FF2B5EF4-FFF2-40B4-BE49-F238E27FC236}">
                <a16:creationId xmlns:a16="http://schemas.microsoft.com/office/drawing/2014/main" id="{A8EE30F4-BC2E-4A83-8301-3FFD37B6C1B6}"/>
              </a:ext>
            </a:extLst>
          </p:cNvPr>
          <p:cNvSpPr>
            <a:spLocks noGrp="1"/>
          </p:cNvSpPr>
          <p:nvPr>
            <p:ph type="title"/>
          </p:nvPr>
        </p:nvSpPr>
        <p:spPr>
          <a:xfrm>
            <a:off x="257176" y="118440"/>
            <a:ext cx="7800334" cy="675478"/>
          </a:xfrm>
        </p:spPr>
        <p:txBody>
          <a:bodyPr/>
          <a:lstStyle/>
          <a:p>
            <a:r>
              <a:rPr lang="en-US" dirty="0"/>
              <a:t>ACIP Hib Vaccine Recommendations: Adult</a:t>
            </a:r>
          </a:p>
        </p:txBody>
      </p:sp>
      <p:sp>
        <p:nvSpPr>
          <p:cNvPr id="4" name="Text Placeholder 3">
            <a:extLst>
              <a:ext uri="{FF2B5EF4-FFF2-40B4-BE49-F238E27FC236}">
                <a16:creationId xmlns:a16="http://schemas.microsoft.com/office/drawing/2014/main" id="{D4691A2D-A73D-47DC-85D2-FE546BE7F02B}"/>
              </a:ext>
            </a:extLst>
          </p:cNvPr>
          <p:cNvSpPr>
            <a:spLocks noGrp="1"/>
          </p:cNvSpPr>
          <p:nvPr>
            <p:ph type="body" sz="quarter" idx="10"/>
          </p:nvPr>
        </p:nvSpPr>
        <p:spPr>
          <a:xfrm>
            <a:off x="257176" y="4864974"/>
            <a:ext cx="9144000" cy="278526"/>
          </a:xfrm>
        </p:spPr>
        <p:txBody>
          <a:bodyPr/>
          <a:lstStyle/>
          <a:p>
            <a:pPr marL="0" indent="0">
              <a:buNone/>
            </a:pPr>
            <a:r>
              <a:rPr lang="en-US" sz="1000" dirty="0">
                <a:solidFill>
                  <a:srgbClr val="B9B9B9"/>
                </a:solidFill>
              </a:rPr>
              <a:t>Information from www.cdc.gov/vaccines/schedules/hcp/imz/adult.html</a:t>
            </a:r>
          </a:p>
        </p:txBody>
      </p:sp>
    </p:spTree>
    <p:extLst>
      <p:ext uri="{BB962C8B-B14F-4D97-AF65-F5344CB8AC3E}">
        <p14:creationId xmlns:p14="http://schemas.microsoft.com/office/powerpoint/2010/main" val="387179573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5B0E12-25E1-4C66-AECB-42C2AC1B4DAD}"/>
              </a:ext>
            </a:extLst>
          </p:cNvPr>
          <p:cNvSpPr>
            <a:spLocks noGrp="1"/>
          </p:cNvSpPr>
          <p:nvPr>
            <p:ph type="body" idx="1"/>
          </p:nvPr>
        </p:nvSpPr>
        <p:spPr>
          <a:xfrm>
            <a:off x="457200" y="1181014"/>
            <a:ext cx="1617785" cy="3450518"/>
          </a:xfrm>
        </p:spPr>
        <p:txBody>
          <a:bodyPr/>
          <a:lstStyle/>
          <a:p>
            <a:pPr marL="38100" indent="0">
              <a:buNone/>
            </a:pPr>
            <a:r>
              <a:rPr lang="en-US" dirty="0"/>
              <a:t>			</a:t>
            </a:r>
          </a:p>
        </p:txBody>
      </p:sp>
      <p:sp>
        <p:nvSpPr>
          <p:cNvPr id="6" name="Text Placeholder 5">
            <a:extLst>
              <a:ext uri="{FF2B5EF4-FFF2-40B4-BE49-F238E27FC236}">
                <a16:creationId xmlns:a16="http://schemas.microsoft.com/office/drawing/2014/main" id="{ACB53758-E8EC-4075-903C-913CAC7F9B7D}"/>
              </a:ext>
            </a:extLst>
          </p:cNvPr>
          <p:cNvSpPr>
            <a:spLocks noGrp="1"/>
          </p:cNvSpPr>
          <p:nvPr>
            <p:ph type="body" idx="2"/>
          </p:nvPr>
        </p:nvSpPr>
        <p:spPr>
          <a:xfrm>
            <a:off x="0" y="4731743"/>
            <a:ext cx="8229600" cy="413147"/>
          </a:xfrm>
        </p:spPr>
        <p:txBody>
          <a:bodyPr/>
          <a:lstStyle/>
          <a:p>
            <a:pPr indent="0"/>
            <a:r>
              <a:rPr lang="en-US" dirty="0"/>
              <a:t>Information from Centers for Disease Control and Prevention. </a:t>
            </a:r>
            <a:r>
              <a:rPr lang="en-US" i="1" dirty="0"/>
              <a:t>Epidemiology and Prevention of Vaccine-Preventable Diseases</a:t>
            </a:r>
            <a:r>
              <a:rPr lang="en-US" dirty="0"/>
              <a:t>. Hamborsky J, Kroger A, Wolfe S, eds. 13th ed. Washington D.C. Public Health Foundation, 2015.</a:t>
            </a:r>
          </a:p>
        </p:txBody>
      </p:sp>
      <p:sp>
        <p:nvSpPr>
          <p:cNvPr id="8" name="Title 1">
            <a:extLst>
              <a:ext uri="{FF2B5EF4-FFF2-40B4-BE49-F238E27FC236}">
                <a16:creationId xmlns:a16="http://schemas.microsoft.com/office/drawing/2014/main" id="{30E25E56-5106-40FC-B253-F39FA64A0C9B}"/>
              </a:ext>
            </a:extLst>
          </p:cNvPr>
          <p:cNvSpPr>
            <a:spLocks noGrp="1"/>
          </p:cNvSpPr>
          <p:nvPr>
            <p:ph type="title"/>
          </p:nvPr>
        </p:nvSpPr>
        <p:spPr>
          <a:xfrm>
            <a:off x="457200" y="205979"/>
            <a:ext cx="8229600" cy="891778"/>
          </a:xfrm>
        </p:spPr>
        <p:txBody>
          <a:bodyPr>
            <a:noAutofit/>
          </a:bodyPr>
          <a:lstStyle/>
          <a:p>
            <a:r>
              <a:rPr lang="en-US" sz="2800" dirty="0">
                <a:solidFill>
                  <a:srgbClr val="005DAA"/>
                </a:solidFill>
              </a:rPr>
              <a:t>ACIP Hib Immunization Recommendations: </a:t>
            </a:r>
            <a:br>
              <a:rPr lang="en-US" sz="2800" dirty="0">
                <a:solidFill>
                  <a:srgbClr val="005DAA"/>
                </a:solidFill>
              </a:rPr>
            </a:br>
            <a:r>
              <a:rPr lang="en-US" sz="2800" dirty="0">
                <a:solidFill>
                  <a:srgbClr val="005DAA"/>
                </a:solidFill>
              </a:rPr>
              <a:t>Older Children</a:t>
            </a:r>
          </a:p>
        </p:txBody>
      </p:sp>
      <p:sp>
        <p:nvSpPr>
          <p:cNvPr id="9" name="Content Placeholder 2">
            <a:extLst>
              <a:ext uri="{FF2B5EF4-FFF2-40B4-BE49-F238E27FC236}">
                <a16:creationId xmlns:a16="http://schemas.microsoft.com/office/drawing/2014/main" id="{806D9D5C-DD7A-42BD-81F2-A0ACBBBAC326}"/>
              </a:ext>
            </a:extLst>
          </p:cNvPr>
          <p:cNvSpPr txBox="1">
            <a:spLocks/>
          </p:cNvSpPr>
          <p:nvPr/>
        </p:nvSpPr>
        <p:spPr bwMode="auto">
          <a:xfrm>
            <a:off x="457200" y="1290317"/>
            <a:ext cx="8229600" cy="346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3200" b="1"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a:spcBef>
                <a:spcPts val="450"/>
              </a:spcBef>
              <a:buClr>
                <a:srgbClr val="005DAA"/>
              </a:buClr>
              <a:defRPr/>
            </a:pPr>
            <a:r>
              <a:rPr lang="en-US" sz="2000" dirty="0">
                <a:solidFill>
                  <a:schemeClr val="accent4">
                    <a:lumMod val="75000"/>
                  </a:schemeClr>
                </a:solidFill>
                <a:latin typeface="Calibri" panose="020F0502020204030204"/>
              </a:rPr>
              <a:t>Not recommended for healthy persons older than 59 months of age</a:t>
            </a:r>
          </a:p>
          <a:p>
            <a:pPr>
              <a:spcBef>
                <a:spcPts val="450"/>
              </a:spcBef>
              <a:buClr>
                <a:srgbClr val="005DAA"/>
              </a:buClr>
              <a:defRPr/>
            </a:pPr>
            <a:endParaRPr lang="en-US" sz="1200" b="0" dirty="0">
              <a:solidFill>
                <a:schemeClr val="accent4">
                  <a:lumMod val="75000"/>
                </a:schemeClr>
              </a:solidFill>
              <a:latin typeface="Calibri" panose="020F0502020204030204"/>
            </a:endParaRPr>
          </a:p>
          <a:p>
            <a:pPr>
              <a:spcBef>
                <a:spcPts val="450"/>
              </a:spcBef>
              <a:buClr>
                <a:srgbClr val="005DAA"/>
              </a:buClr>
              <a:defRPr/>
            </a:pPr>
            <a:r>
              <a:rPr lang="en-US" sz="2000" dirty="0">
                <a:solidFill>
                  <a:schemeClr val="accent4">
                    <a:lumMod val="75000"/>
                  </a:schemeClr>
                </a:solidFill>
                <a:latin typeface="Calibri" panose="020F0502020204030204"/>
              </a:rPr>
              <a:t>Vaccinate high-risk older children, adolescents, and adults if incompletely vaccinated or previously unvaccinated, including those with:</a:t>
            </a:r>
          </a:p>
          <a:p>
            <a:pPr marL="687388" lvl="1" indent="-225425">
              <a:spcBef>
                <a:spcPts val="450"/>
              </a:spcBef>
              <a:buClr>
                <a:schemeClr val="accent4">
                  <a:lumMod val="75000"/>
                </a:schemeClr>
              </a:buClr>
              <a:defRPr/>
            </a:pPr>
            <a:r>
              <a:rPr lang="en-US" sz="2000" b="0" dirty="0">
                <a:solidFill>
                  <a:schemeClr val="accent4">
                    <a:lumMod val="75000"/>
                  </a:schemeClr>
                </a:solidFill>
                <a:latin typeface="Calibri" panose="020F0502020204030204"/>
              </a:rPr>
              <a:t>Asplenia (anatomic and functional, including sickle cell disease)</a:t>
            </a:r>
          </a:p>
          <a:p>
            <a:pPr marL="687388" lvl="1" indent="-225425">
              <a:spcBef>
                <a:spcPts val="450"/>
              </a:spcBef>
              <a:buClr>
                <a:schemeClr val="accent4">
                  <a:lumMod val="75000"/>
                </a:schemeClr>
              </a:buClr>
              <a:defRPr/>
            </a:pPr>
            <a:r>
              <a:rPr lang="en-US" sz="2000" dirty="0">
                <a:solidFill>
                  <a:schemeClr val="accent4">
                    <a:lumMod val="75000"/>
                  </a:schemeClr>
                </a:solidFill>
                <a:latin typeface="Calibri" panose="020F0502020204030204"/>
              </a:rPr>
              <a:t>IgG subclass/complement deficiency</a:t>
            </a:r>
          </a:p>
          <a:p>
            <a:pPr marL="687388" lvl="1" indent="-225425">
              <a:spcBef>
                <a:spcPts val="450"/>
              </a:spcBef>
              <a:buClr>
                <a:schemeClr val="accent4">
                  <a:lumMod val="75000"/>
                </a:schemeClr>
              </a:buClr>
              <a:defRPr/>
            </a:pPr>
            <a:r>
              <a:rPr lang="en-US" sz="2000" dirty="0">
                <a:solidFill>
                  <a:schemeClr val="accent4">
                    <a:lumMod val="75000"/>
                  </a:schemeClr>
                </a:solidFill>
                <a:latin typeface="Calibri" panose="020F0502020204030204"/>
              </a:rPr>
              <a:t>Cancer requiring treatment with chemotherapy or radiation therapy</a:t>
            </a:r>
          </a:p>
          <a:p>
            <a:pPr marL="687388" lvl="1" indent="-225425">
              <a:spcBef>
                <a:spcPts val="450"/>
              </a:spcBef>
              <a:buClr>
                <a:schemeClr val="accent4">
                  <a:lumMod val="75000"/>
                </a:schemeClr>
              </a:buClr>
              <a:defRPr/>
            </a:pPr>
            <a:r>
              <a:rPr lang="en-US" sz="2000" dirty="0">
                <a:solidFill>
                  <a:schemeClr val="accent4">
                    <a:lumMod val="75000"/>
                  </a:schemeClr>
                </a:solidFill>
                <a:latin typeface="Calibri" panose="020F0502020204030204"/>
              </a:rPr>
              <a:t>HIV infection</a:t>
            </a:r>
          </a:p>
          <a:p>
            <a:pPr marL="687388" lvl="1" indent="-225425">
              <a:spcBef>
                <a:spcPts val="450"/>
              </a:spcBef>
              <a:buClr>
                <a:schemeClr val="accent4">
                  <a:lumMod val="75000"/>
                </a:schemeClr>
              </a:buClr>
              <a:defRPr/>
            </a:pPr>
            <a:r>
              <a:rPr lang="en-US" sz="2000" dirty="0">
                <a:solidFill>
                  <a:schemeClr val="accent4">
                    <a:lumMod val="75000"/>
                  </a:schemeClr>
                </a:solidFill>
                <a:latin typeface="Calibri" panose="020F0502020204030204"/>
              </a:rPr>
              <a:t>Bone marrow transplant recipients</a:t>
            </a:r>
          </a:p>
          <a:p>
            <a:pPr marL="0" indent="0" defTabSz="685800">
              <a:spcBef>
                <a:spcPts val="600"/>
              </a:spcBef>
              <a:buClr>
                <a:srgbClr val="4983F2"/>
              </a:buClr>
              <a:buNone/>
              <a:defRPr/>
            </a:pPr>
            <a:endParaRPr lang="en-US" sz="2400" dirty="0">
              <a:solidFill>
                <a:srgbClr val="3B495B"/>
              </a:solidFill>
              <a:latin typeface="Calibri" panose="020F0502020204030204"/>
            </a:endParaRPr>
          </a:p>
        </p:txBody>
      </p:sp>
    </p:spTree>
    <p:extLst>
      <p:ext uri="{BB962C8B-B14F-4D97-AF65-F5344CB8AC3E}">
        <p14:creationId xmlns:p14="http://schemas.microsoft.com/office/powerpoint/2010/main" val="70962125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01F8A-1B05-40C9-A997-0A4EEBD5F666}"/>
              </a:ext>
            </a:extLst>
          </p:cNvPr>
          <p:cNvSpPr>
            <a:spLocks noGrp="1"/>
          </p:cNvSpPr>
          <p:nvPr>
            <p:ph type="title"/>
          </p:nvPr>
        </p:nvSpPr>
        <p:spPr/>
        <p:txBody>
          <a:bodyPr/>
          <a:lstStyle/>
          <a:p>
            <a:r>
              <a:rPr lang="en-US" dirty="0"/>
              <a:t>ACIP Hib Immunization Recommendations: </a:t>
            </a:r>
            <a:br>
              <a:rPr lang="en-US" dirty="0"/>
            </a:br>
            <a:r>
              <a:rPr lang="en-US" dirty="0"/>
              <a:t>Adults</a:t>
            </a:r>
          </a:p>
        </p:txBody>
      </p:sp>
      <p:sp>
        <p:nvSpPr>
          <p:cNvPr id="2" name="Text Placeholder 1">
            <a:extLst>
              <a:ext uri="{FF2B5EF4-FFF2-40B4-BE49-F238E27FC236}">
                <a16:creationId xmlns:a16="http://schemas.microsoft.com/office/drawing/2014/main" id="{7403C39E-D678-4F4D-BAB2-E0A2898FEC36}"/>
              </a:ext>
            </a:extLst>
          </p:cNvPr>
          <p:cNvSpPr>
            <a:spLocks noGrp="1"/>
          </p:cNvSpPr>
          <p:nvPr>
            <p:ph type="body" sz="quarter" idx="10"/>
          </p:nvPr>
        </p:nvSpPr>
        <p:spPr/>
        <p:txBody>
          <a:bodyPr/>
          <a:lstStyle/>
          <a:p>
            <a:pPr>
              <a:spcBef>
                <a:spcPts val="450"/>
              </a:spcBef>
              <a:defRPr/>
            </a:pPr>
            <a:r>
              <a:rPr lang="en-US" b="1" kern="1200" dirty="0"/>
              <a:t>Vaccinate high-risk </a:t>
            </a:r>
            <a:r>
              <a:rPr lang="en-US" b="1" dirty="0"/>
              <a:t>adults </a:t>
            </a:r>
            <a:r>
              <a:rPr lang="en-US" b="1" kern="1200" dirty="0"/>
              <a:t>if incompletely vaccinated or previously unvaccinated, including those with:</a:t>
            </a:r>
          </a:p>
          <a:p>
            <a:pPr lvl="1">
              <a:spcBef>
                <a:spcPts val="450"/>
              </a:spcBef>
              <a:buClr>
                <a:schemeClr val="accent4">
                  <a:lumMod val="75000"/>
                </a:schemeClr>
              </a:buClr>
              <a:defRPr/>
            </a:pPr>
            <a:r>
              <a:rPr lang="en-US" sz="1800" dirty="0"/>
              <a:t>Asplenia (anatomic and functional, including sickle cell disease)</a:t>
            </a:r>
          </a:p>
          <a:p>
            <a:pPr lvl="1">
              <a:spcBef>
                <a:spcPts val="450"/>
              </a:spcBef>
              <a:buClr>
                <a:schemeClr val="accent4">
                  <a:lumMod val="75000"/>
                </a:schemeClr>
              </a:buClr>
              <a:defRPr/>
            </a:pPr>
            <a:r>
              <a:rPr lang="en-US" sz="1800" dirty="0"/>
              <a:t>Bone marrow transplant recipients</a:t>
            </a:r>
          </a:p>
          <a:p>
            <a:endParaRPr lang="en-US" dirty="0"/>
          </a:p>
        </p:txBody>
      </p:sp>
      <p:sp>
        <p:nvSpPr>
          <p:cNvPr id="7" name="Text Placeholder 5">
            <a:extLst>
              <a:ext uri="{FF2B5EF4-FFF2-40B4-BE49-F238E27FC236}">
                <a16:creationId xmlns:a16="http://schemas.microsoft.com/office/drawing/2014/main" id="{9305338D-CD6F-409D-A643-462B21DF8BC9}"/>
              </a:ext>
            </a:extLst>
          </p:cNvPr>
          <p:cNvSpPr txBox="1">
            <a:spLocks/>
          </p:cNvSpPr>
          <p:nvPr/>
        </p:nvSpPr>
        <p:spPr>
          <a:xfrm>
            <a:off x="0" y="4731743"/>
            <a:ext cx="9144000" cy="41314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eaLnBrk="1" fontAlgn="auto" hangingPunct="1">
              <a:spcBef>
                <a:spcPts val="0"/>
              </a:spcBef>
              <a:spcAft>
                <a:spcPts val="0"/>
              </a:spcAft>
              <a:buClr>
                <a:srgbClr val="4983F2"/>
              </a:buClr>
              <a:buSzPts val="1200"/>
              <a:buNone/>
            </a:pPr>
            <a:r>
              <a:rPr lang="en-US" sz="1000" kern="0" dirty="0">
                <a:solidFill>
                  <a:srgbClr val="A5A5A5"/>
                </a:solidFill>
                <a:latin typeface="Calibri"/>
                <a:cs typeface="Calibri"/>
                <a:sym typeface="Calibri"/>
              </a:rPr>
              <a:t>Information</a:t>
            </a:r>
            <a:r>
              <a:rPr lang="en-US" sz="1000" kern="0" dirty="0">
                <a:solidFill>
                  <a:srgbClr val="A5A5A5"/>
                </a:solidFill>
                <a:latin typeface="Calibri"/>
                <a:cs typeface="Calibri"/>
              </a:rPr>
              <a:t>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362557711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529D5B-38B9-4679-AE62-8F2E1FF9CCDB}"/>
              </a:ext>
            </a:extLst>
          </p:cNvPr>
          <p:cNvSpPr>
            <a:spLocks noGrp="1"/>
          </p:cNvSpPr>
          <p:nvPr>
            <p:ph type="title"/>
          </p:nvPr>
        </p:nvSpPr>
        <p:spPr/>
        <p:txBody>
          <a:bodyPr/>
          <a:lstStyle/>
          <a:p>
            <a:r>
              <a:rPr lang="en-US" dirty="0"/>
              <a:t>ACIP Hib Immunization Recommendations: </a:t>
            </a:r>
            <a:br>
              <a:rPr lang="en-US" dirty="0"/>
            </a:br>
            <a:r>
              <a:rPr lang="en-US" dirty="0"/>
              <a:t>Special Populations</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r>
              <a:rPr lang="en-US" b="1" dirty="0"/>
              <a:t>Children less than 24 months of age with invasive Hib disease</a:t>
            </a:r>
          </a:p>
          <a:p>
            <a:pPr lvl="1"/>
            <a:r>
              <a:rPr lang="en-US" dirty="0"/>
              <a:t>Administer complete series as recommended for child’s age.</a:t>
            </a:r>
          </a:p>
          <a:p>
            <a:pPr lvl="1"/>
            <a:r>
              <a:rPr lang="en-US" dirty="0"/>
              <a:t>Vaccinate during the convalescent phase of the illness.</a:t>
            </a:r>
          </a:p>
          <a:p>
            <a:pPr marL="0" indent="0">
              <a:buNone/>
            </a:pPr>
            <a:r>
              <a:rPr lang="en-US" dirty="0"/>
              <a:t>		</a:t>
            </a:r>
          </a:p>
        </p:txBody>
      </p:sp>
      <p:sp>
        <p:nvSpPr>
          <p:cNvPr id="6" name="Text Placeholder 5">
            <a:extLst>
              <a:ext uri="{FF2B5EF4-FFF2-40B4-BE49-F238E27FC236}">
                <a16:creationId xmlns:a16="http://schemas.microsoft.com/office/drawing/2014/main" id="{D479F668-F032-4546-8552-E0A50E5F7425}"/>
              </a:ext>
            </a:extLst>
          </p:cNvPr>
          <p:cNvSpPr>
            <a:spLocks noGrp="1"/>
          </p:cNvSpPr>
          <p:nvPr>
            <p:ph type="body" idx="4294967295"/>
          </p:nvPr>
        </p:nvSpPr>
        <p:spPr>
          <a:xfrm>
            <a:off x="0" y="4712890"/>
            <a:ext cx="9144000" cy="412750"/>
          </a:xfrm>
        </p:spPr>
        <p:txBody>
          <a:bodyPr/>
          <a:lstStyle/>
          <a:p>
            <a:pPr marL="457200" indent="0" eaLnBrk="1" fontAlgn="auto" hangingPunct="1">
              <a:spcBef>
                <a:spcPts val="0"/>
              </a:spcBef>
              <a:spcAft>
                <a:spcPts val="0"/>
              </a:spcAft>
              <a:buClr>
                <a:srgbClr val="4983F2"/>
              </a:buClr>
              <a:buSzPts val="1200"/>
              <a:buNone/>
            </a:pPr>
            <a:r>
              <a:rPr lang="en-US" sz="1000" kern="0" dirty="0">
                <a:solidFill>
                  <a:srgbClr val="B9B9B9"/>
                </a:solidFill>
                <a:latin typeface="Calibri"/>
                <a:cs typeface="Calibri"/>
              </a:rPr>
              <a:t>Information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79302952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529D5B-38B9-4679-AE62-8F2E1FF9CCDB}"/>
              </a:ext>
            </a:extLst>
          </p:cNvPr>
          <p:cNvSpPr>
            <a:spLocks noGrp="1"/>
          </p:cNvSpPr>
          <p:nvPr>
            <p:ph type="title"/>
          </p:nvPr>
        </p:nvSpPr>
        <p:spPr/>
        <p:txBody>
          <a:bodyPr/>
          <a:lstStyle/>
          <a:p>
            <a:r>
              <a:rPr lang="en-US" dirty="0"/>
              <a:t>ACIP Hib Immunization Recommendations: </a:t>
            </a:r>
            <a:br>
              <a:rPr lang="en-US" dirty="0"/>
            </a:br>
            <a:r>
              <a:rPr lang="en-US" dirty="0"/>
              <a:t>Special Populations</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r>
              <a:rPr lang="en-US" b="1" dirty="0"/>
              <a:t>American Indian/Alaska Natives</a:t>
            </a:r>
          </a:p>
          <a:p>
            <a:pPr lvl="1"/>
            <a:r>
              <a:rPr lang="en-US" dirty="0"/>
              <a:t>Hib disease peaks earlier in infancy.</a:t>
            </a:r>
          </a:p>
          <a:p>
            <a:pPr lvl="1"/>
            <a:r>
              <a:rPr lang="en-US" dirty="0" err="1"/>
              <a:t>PedVaxHIB</a:t>
            </a:r>
            <a:r>
              <a:rPr lang="en-US" dirty="0"/>
              <a:t>® vaccine produces protective antibody after first dose (early protection). </a:t>
            </a:r>
          </a:p>
          <a:p>
            <a:pPr lvl="1"/>
            <a:r>
              <a:rPr lang="en-US" dirty="0" err="1"/>
              <a:t>PedVaxHIB</a:t>
            </a:r>
            <a:r>
              <a:rPr lang="en-US" dirty="0"/>
              <a:t>® vaccine is specifically recommended for primary series doses.</a:t>
            </a:r>
          </a:p>
          <a:p>
            <a:pPr marL="0" indent="0">
              <a:buNone/>
            </a:pPr>
            <a:r>
              <a:rPr lang="en-US" dirty="0"/>
              <a:t>		</a:t>
            </a:r>
          </a:p>
        </p:txBody>
      </p:sp>
      <p:sp>
        <p:nvSpPr>
          <p:cNvPr id="6" name="Text Placeholder 5">
            <a:extLst>
              <a:ext uri="{FF2B5EF4-FFF2-40B4-BE49-F238E27FC236}">
                <a16:creationId xmlns:a16="http://schemas.microsoft.com/office/drawing/2014/main" id="{D479F668-F032-4546-8552-E0A50E5F7425}"/>
              </a:ext>
            </a:extLst>
          </p:cNvPr>
          <p:cNvSpPr>
            <a:spLocks noGrp="1"/>
          </p:cNvSpPr>
          <p:nvPr>
            <p:ph type="body" idx="4294967295"/>
          </p:nvPr>
        </p:nvSpPr>
        <p:spPr>
          <a:xfrm>
            <a:off x="457200" y="4658122"/>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28416456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D8658-AC83-42E0-A688-F41A9A202BF7}"/>
              </a:ext>
            </a:extLst>
          </p:cNvPr>
          <p:cNvSpPr>
            <a:spLocks noGrp="1"/>
          </p:cNvSpPr>
          <p:nvPr>
            <p:ph type="title"/>
          </p:nvPr>
        </p:nvSpPr>
        <p:spPr/>
        <p:txBody>
          <a:bodyPr/>
          <a:lstStyle/>
          <a:p>
            <a:r>
              <a:rPr lang="en-US" dirty="0"/>
              <a:t>Hib Vaccine Product Interchangeability</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r>
              <a:rPr lang="en-US" dirty="0"/>
              <a:t>All single-component Hib vaccine products are interchangeable for primary series and booster dose.</a:t>
            </a:r>
          </a:p>
          <a:p>
            <a:pPr lvl="1"/>
            <a:r>
              <a:rPr lang="en-US" dirty="0"/>
              <a:t>Follow a 4-dose series if more than one brand of vaccine is used or if the product is not known for doses at 2 months and 4 months of age. </a:t>
            </a:r>
          </a:p>
          <a:p>
            <a:endParaRPr lang="en-US" sz="1000" dirty="0"/>
          </a:p>
          <a:p>
            <a:r>
              <a:rPr lang="en-US" dirty="0"/>
              <a:t>Whenever feasible, use same combination vaccine product for subsequent doses.</a:t>
            </a:r>
          </a:p>
          <a:p>
            <a:endParaRPr lang="en-US" sz="1000" dirty="0"/>
          </a:p>
          <a:p>
            <a:r>
              <a:rPr lang="en-US" dirty="0"/>
              <a:t>If vaccine used for earlier doses is not known or not available, any brand may be used to complete the series.</a:t>
            </a:r>
          </a:p>
          <a:p>
            <a:endParaRPr lang="en-US" dirty="0"/>
          </a:p>
          <a:p>
            <a:endParaRPr lang="en-US" dirty="0"/>
          </a:p>
          <a:p>
            <a:endParaRPr lang="en-US" dirty="0"/>
          </a:p>
          <a:p>
            <a:r>
              <a:rPr lang="en-US" dirty="0"/>
              <a:t>			</a:t>
            </a:r>
          </a:p>
        </p:txBody>
      </p:sp>
      <p:sp>
        <p:nvSpPr>
          <p:cNvPr id="6" name="Text Placeholder 5">
            <a:extLst>
              <a:ext uri="{FF2B5EF4-FFF2-40B4-BE49-F238E27FC236}">
                <a16:creationId xmlns:a16="http://schemas.microsoft.com/office/drawing/2014/main" id="{43B46434-6257-4986-99EA-43A4363161DB}"/>
              </a:ext>
            </a:extLst>
          </p:cNvPr>
          <p:cNvSpPr>
            <a:spLocks noGrp="1"/>
          </p:cNvSpPr>
          <p:nvPr>
            <p:ph type="body" idx="4294967295"/>
          </p:nvPr>
        </p:nvSpPr>
        <p:spPr>
          <a:xfrm>
            <a:off x="457200" y="4401344"/>
            <a:ext cx="82296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 Briere E, Rubin L, Moro P, Cohn A, Clark T, </a:t>
            </a:r>
            <a:r>
              <a:rPr lang="en-US" sz="1000" dirty="0" err="1">
                <a:solidFill>
                  <a:srgbClr val="B9B9B9"/>
                </a:solidFill>
              </a:rPr>
              <a:t>Messionnier</a:t>
            </a:r>
            <a:r>
              <a:rPr lang="en-US" sz="1000" dirty="0">
                <a:solidFill>
                  <a:srgbClr val="B9B9B9"/>
                </a:solidFill>
              </a:rPr>
              <a:t>, N. (2014). Prevention and control of </a:t>
            </a:r>
            <a:r>
              <a:rPr lang="en-US" sz="1000" i="1" dirty="0" err="1">
                <a:solidFill>
                  <a:srgbClr val="B9B9B9"/>
                </a:solidFill>
              </a:rPr>
              <a:t>Haemophilus</a:t>
            </a:r>
            <a:r>
              <a:rPr lang="en-US" sz="1000" i="1" dirty="0">
                <a:solidFill>
                  <a:srgbClr val="B9B9B9"/>
                </a:solidFill>
              </a:rPr>
              <a:t> influenzae </a:t>
            </a:r>
            <a:r>
              <a:rPr lang="en-US" sz="1000" dirty="0">
                <a:solidFill>
                  <a:srgbClr val="B9B9B9"/>
                </a:solidFill>
              </a:rPr>
              <a:t>type b disease: recommendations of the Advisory Committee on Immunization Practices (ACIP). MMWR </a:t>
            </a:r>
            <a:r>
              <a:rPr lang="en-US" sz="1000" dirty="0" err="1">
                <a:solidFill>
                  <a:srgbClr val="B9B9B9"/>
                </a:solidFill>
              </a:rPr>
              <a:t>Recomm</a:t>
            </a:r>
            <a:r>
              <a:rPr lang="en-US" sz="1000" dirty="0">
                <a:solidFill>
                  <a:srgbClr val="B9B9B9"/>
                </a:solidFill>
              </a:rPr>
              <a:t> Rep., 63(RR-01):1–14. PMID: 24572654</a:t>
            </a:r>
          </a:p>
        </p:txBody>
      </p:sp>
    </p:spTree>
    <p:extLst>
      <p:ext uri="{BB962C8B-B14F-4D97-AF65-F5344CB8AC3E}">
        <p14:creationId xmlns:p14="http://schemas.microsoft.com/office/powerpoint/2010/main" val="328453887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p:txBody>
          <a:bodyPr/>
          <a:lstStyle/>
          <a:p>
            <a:r>
              <a:rPr lang="en-US" dirty="0"/>
              <a:t>COMMUNICATIONS</a:t>
            </a:r>
          </a:p>
        </p:txBody>
      </p:sp>
      <p:sp>
        <p:nvSpPr>
          <p:cNvPr id="4" name="Text Placeholder 3">
            <a:extLst>
              <a:ext uri="{FF2B5EF4-FFF2-40B4-BE49-F238E27FC236}">
                <a16:creationId xmlns:a16="http://schemas.microsoft.com/office/drawing/2014/main" id="{579C93AE-8868-4953-8DFB-25644A0A23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3544191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D8658-AC83-42E0-A688-F41A9A202BF7}"/>
              </a:ext>
            </a:extLst>
          </p:cNvPr>
          <p:cNvSpPr>
            <a:spLocks noGrp="1"/>
          </p:cNvSpPr>
          <p:nvPr>
            <p:ph type="title"/>
          </p:nvPr>
        </p:nvSpPr>
        <p:spPr/>
        <p:txBody>
          <a:bodyPr/>
          <a:lstStyle/>
          <a:p>
            <a:r>
              <a:rPr lang="en-US" dirty="0"/>
              <a:t>CDC Vaccine Information Statement (VIS)</a:t>
            </a:r>
          </a:p>
        </p:txBody>
      </p:sp>
      <p:sp>
        <p:nvSpPr>
          <p:cNvPr id="4" name="Text Placeholder 3">
            <a:extLst>
              <a:ext uri="{FF2B5EF4-FFF2-40B4-BE49-F238E27FC236}">
                <a16:creationId xmlns:a16="http://schemas.microsoft.com/office/drawing/2014/main" id="{C061CD0C-F2FA-495B-850B-DA5378868B6D}"/>
              </a:ext>
            </a:extLst>
          </p:cNvPr>
          <p:cNvSpPr>
            <a:spLocks noGrp="1"/>
          </p:cNvSpPr>
          <p:nvPr>
            <p:ph type="body" sz="quarter" idx="10"/>
          </p:nvPr>
        </p:nvSpPr>
        <p:spPr>
          <a:xfrm>
            <a:off x="457200" y="4789825"/>
            <a:ext cx="8229600" cy="212725"/>
          </a:xfrm>
        </p:spPr>
        <p:txBody>
          <a:bodyPr/>
          <a:lstStyle/>
          <a:p>
            <a:pPr marL="0" indent="0">
              <a:buNone/>
            </a:pPr>
            <a:r>
              <a:rPr lang="en-US" sz="1000" dirty="0">
                <a:solidFill>
                  <a:srgbClr val="B9B9B9"/>
                </a:solidFill>
              </a:rPr>
              <a:t>Information from Vaccine Information Statements </a:t>
            </a:r>
            <a:r>
              <a:rPr lang="en-US" sz="1000" dirty="0">
                <a:solidFill>
                  <a:srgbClr val="B9B9B9"/>
                </a:solidFill>
                <a:hlinkClick r:id="rId4">
                  <a:extLst>
                    <a:ext uri="{A12FA001-AC4F-418D-AE19-62706E023703}">
                      <ahyp:hlinkClr xmlns:ahyp="http://schemas.microsoft.com/office/drawing/2018/hyperlinkcolor" val="tx"/>
                    </a:ext>
                  </a:extLst>
                </a:hlinkClick>
              </a:rPr>
              <a:t>www.cdc.gov/vaccines/hcp/vis/</a:t>
            </a:r>
            <a:r>
              <a:rPr lang="en-US" sz="1000" dirty="0">
                <a:solidFill>
                  <a:srgbClr val="B9B9B9"/>
                </a:solidFill>
              </a:rPr>
              <a:t>; Foreign language versions </a:t>
            </a:r>
            <a:r>
              <a:rPr lang="en-US" sz="1000" dirty="0">
                <a:solidFill>
                  <a:srgbClr val="B9B9B9"/>
                </a:solidFill>
                <a:hlinkClick r:id="rId5">
                  <a:extLst>
                    <a:ext uri="{A12FA001-AC4F-418D-AE19-62706E023703}">
                      <ahyp:hlinkClr xmlns:ahyp="http://schemas.microsoft.com/office/drawing/2018/hyperlinkcolor" val="tx"/>
                    </a:ext>
                  </a:extLst>
                </a:hlinkClick>
              </a:rPr>
              <a:t>https://www.immunize.org/vis/</a:t>
            </a:r>
            <a:r>
              <a:rPr lang="en-US" sz="1000" dirty="0">
                <a:solidFill>
                  <a:srgbClr val="B9B9B9"/>
                </a:solidFill>
              </a:rPr>
              <a:t> </a:t>
            </a:r>
          </a:p>
        </p:txBody>
      </p:sp>
      <p:sp>
        <p:nvSpPr>
          <p:cNvPr id="9" name="Content Placeholder 2">
            <a:extLst>
              <a:ext uri="{FF2B5EF4-FFF2-40B4-BE49-F238E27FC236}">
                <a16:creationId xmlns:a16="http://schemas.microsoft.com/office/drawing/2014/main" id="{53667684-5F0C-47AF-805D-2E33ECF1582F}"/>
              </a:ext>
            </a:extLst>
          </p:cNvPr>
          <p:cNvSpPr txBox="1">
            <a:spLocks/>
          </p:cNvSpPr>
          <p:nvPr/>
        </p:nvSpPr>
        <p:spPr bwMode="auto">
          <a:xfrm>
            <a:off x="457200" y="1201981"/>
            <a:ext cx="5037881" cy="350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3200" b="1"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a:buClr>
                <a:schemeClr val="accent6">
                  <a:lumMod val="75000"/>
                  <a:lumOff val="25000"/>
                </a:schemeClr>
              </a:buClr>
              <a:defRPr/>
            </a:pPr>
            <a:r>
              <a:rPr lang="en-US" sz="2400" b="0" dirty="0">
                <a:solidFill>
                  <a:schemeClr val="accent4">
                    <a:lumMod val="75000"/>
                  </a:schemeClr>
                </a:solidFill>
                <a:latin typeface="Calibri" panose="020F0502020204030204" pitchFamily="34" charset="0"/>
                <a:cs typeface="Calibri" panose="020F0502020204030204" pitchFamily="34" charset="0"/>
              </a:rPr>
              <a:t>Federal law requires that a VIS be provided to a patient, parent, or legal representative before each dose of certain vaccines.</a:t>
            </a:r>
          </a:p>
          <a:p>
            <a:pPr>
              <a:buClr>
                <a:schemeClr val="accent6">
                  <a:lumMod val="75000"/>
                  <a:lumOff val="25000"/>
                </a:schemeClr>
              </a:buClr>
              <a:defRPr/>
            </a:pPr>
            <a:endParaRPr lang="en-US" sz="1200" b="0" dirty="0">
              <a:solidFill>
                <a:schemeClr val="accent4">
                  <a:lumMod val="75000"/>
                </a:schemeClr>
              </a:solidFill>
              <a:latin typeface="Calibri" panose="020F0502020204030204" pitchFamily="34" charset="0"/>
              <a:cs typeface="Calibri" panose="020F0502020204030204" pitchFamily="34" charset="0"/>
            </a:endParaRPr>
          </a:p>
          <a:p>
            <a:pPr>
              <a:buClr>
                <a:schemeClr val="accent6">
                  <a:lumMod val="75000"/>
                  <a:lumOff val="25000"/>
                </a:schemeClr>
              </a:buClr>
              <a:defRPr/>
            </a:pPr>
            <a:r>
              <a:rPr lang="en-US" sz="2400" b="0" dirty="0">
                <a:solidFill>
                  <a:schemeClr val="accent4">
                    <a:lumMod val="75000"/>
                  </a:schemeClr>
                </a:solidFill>
                <a:latin typeface="Calibri" panose="020F0502020204030204" pitchFamily="34" charset="0"/>
                <a:cs typeface="Calibri" panose="020F0502020204030204" pitchFamily="34" charset="0"/>
              </a:rPr>
              <a:t>VISs explain both the benefits and risks of the vaccine the patient is receiving.</a:t>
            </a:r>
          </a:p>
        </p:txBody>
      </p:sp>
      <p:graphicFrame>
        <p:nvGraphicFramePr>
          <p:cNvPr id="7" name="Object 6">
            <a:extLst>
              <a:ext uri="{FF2B5EF4-FFF2-40B4-BE49-F238E27FC236}">
                <a16:creationId xmlns:a16="http://schemas.microsoft.com/office/drawing/2014/main" id="{6080B79D-0779-B145-9571-2E5D5B717840}"/>
              </a:ext>
            </a:extLst>
          </p:cNvPr>
          <p:cNvGraphicFramePr>
            <a:graphicFrameLocks noChangeAspect="1"/>
          </p:cNvGraphicFramePr>
          <p:nvPr>
            <p:extLst>
              <p:ext uri="{D42A27DB-BD31-4B8C-83A1-F6EECF244321}">
                <p14:modId xmlns:p14="http://schemas.microsoft.com/office/powerpoint/2010/main" val="2850910919"/>
              </p:ext>
            </p:extLst>
          </p:nvPr>
        </p:nvGraphicFramePr>
        <p:xfrm>
          <a:off x="6304370" y="1201981"/>
          <a:ext cx="2382430" cy="3083049"/>
        </p:xfrm>
        <a:graphic>
          <a:graphicData uri="http://schemas.openxmlformats.org/presentationml/2006/ole">
            <mc:AlternateContent xmlns:mc="http://schemas.openxmlformats.org/markup-compatibility/2006">
              <mc:Choice xmlns:v="urn:schemas-microsoft-com:vml" Requires="v">
                <p:oleObj spid="_x0000_s1051" name="Acrobat Document" r:id="rId6" imgW="4663440" imgH="6035040" progId="Acrobat.Document.DC">
                  <p:embed/>
                </p:oleObj>
              </mc:Choice>
              <mc:Fallback>
                <p:oleObj name="Acrobat Document" r:id="rId6" imgW="4663440" imgH="6035040" progId="Acrobat.Document.DC">
                  <p:embed/>
                  <p:pic>
                    <p:nvPicPr>
                      <p:cNvPr id="7" name="Object 6">
                        <a:extLst>
                          <a:ext uri="{FF2B5EF4-FFF2-40B4-BE49-F238E27FC236}">
                            <a16:creationId xmlns:a16="http://schemas.microsoft.com/office/drawing/2014/main" id="{6080B79D-0779-B145-9571-2E5D5B717840}"/>
                          </a:ext>
                        </a:extLst>
                      </p:cNvPr>
                      <p:cNvPicPr/>
                      <p:nvPr/>
                    </p:nvPicPr>
                    <p:blipFill>
                      <a:blip r:embed="rId7"/>
                      <a:stretch>
                        <a:fillRect/>
                      </a:stretch>
                    </p:blipFill>
                    <p:spPr>
                      <a:xfrm>
                        <a:off x="6304370" y="1201981"/>
                        <a:ext cx="2382430" cy="3083049"/>
                      </a:xfrm>
                      <a:prstGeom prst="rect">
                        <a:avLst/>
                      </a:prstGeom>
                      <a:ln>
                        <a:solidFill>
                          <a:srgbClr val="6582B2"/>
                        </a:solidFill>
                      </a:ln>
                    </p:spPr>
                  </p:pic>
                </p:oleObj>
              </mc:Fallback>
            </mc:AlternateContent>
          </a:graphicData>
        </a:graphic>
      </p:graphicFrame>
      <p:sp>
        <p:nvSpPr>
          <p:cNvPr id="6" name="Rectangle 5">
            <a:extLst>
              <a:ext uri="{FF2B5EF4-FFF2-40B4-BE49-F238E27FC236}">
                <a16:creationId xmlns:a16="http://schemas.microsoft.com/office/drawing/2014/main" id="{9AB7F128-A81C-460D-950A-6E00DC39BDDC}"/>
              </a:ext>
            </a:extLst>
          </p:cNvPr>
          <p:cNvSpPr/>
          <p:nvPr/>
        </p:nvSpPr>
        <p:spPr>
          <a:xfrm>
            <a:off x="7265349" y="4394457"/>
            <a:ext cx="1154751" cy="230832"/>
          </a:xfrm>
          <a:prstGeom prst="rect">
            <a:avLst/>
          </a:prstGeom>
        </p:spPr>
        <p:txBody>
          <a:bodyPr wrap="square">
            <a:spAutoFit/>
          </a:bodyPr>
          <a:lstStyle/>
          <a:p>
            <a:r>
              <a:rPr lang="en-US" sz="900" dirty="0">
                <a:solidFill>
                  <a:schemeClr val="accent6">
                    <a:lumMod val="75000"/>
                    <a:lumOff val="25000"/>
                  </a:schemeClr>
                </a:solidFill>
                <a:hlinkClick r:id="rId8">
                  <a:extLst>
                    <a:ext uri="{A12FA001-AC4F-418D-AE19-62706E023703}">
                      <ahyp:hlinkClr xmlns:ahyp="http://schemas.microsoft.com/office/drawing/2018/hyperlinkcolor" val="tx"/>
                    </a:ext>
                  </a:extLst>
                </a:hlinkClick>
              </a:rPr>
              <a:t>Hib VIS</a:t>
            </a:r>
            <a:endParaRPr lang="en-US" sz="900" dirty="0">
              <a:solidFill>
                <a:schemeClr val="accent6">
                  <a:lumMod val="75000"/>
                  <a:lumOff val="25000"/>
                </a:schemeClr>
              </a:solidFill>
            </a:endParaRPr>
          </a:p>
        </p:txBody>
      </p:sp>
    </p:spTree>
    <p:extLst>
      <p:ext uri="{BB962C8B-B14F-4D97-AF65-F5344CB8AC3E}">
        <p14:creationId xmlns:p14="http://schemas.microsoft.com/office/powerpoint/2010/main" val="9752688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F16E-BAD3-48ED-8D3A-07432AF6B404}"/>
              </a:ext>
            </a:extLst>
          </p:cNvPr>
          <p:cNvSpPr>
            <a:spLocks noGrp="1"/>
          </p:cNvSpPr>
          <p:nvPr>
            <p:ph type="title"/>
          </p:nvPr>
        </p:nvSpPr>
        <p:spPr/>
        <p:txBody>
          <a:bodyPr/>
          <a:lstStyle/>
          <a:p>
            <a:r>
              <a:rPr lang="en-US" dirty="0">
                <a:solidFill>
                  <a:schemeClr val="accent3"/>
                </a:solidFill>
              </a:rPr>
              <a:t>Glossary Overview</a:t>
            </a:r>
            <a:endParaRPr lang="en-US" dirty="0"/>
          </a:p>
        </p:txBody>
      </p:sp>
      <p:sp>
        <p:nvSpPr>
          <p:cNvPr id="3" name="Text Placeholder 2">
            <a:extLst>
              <a:ext uri="{FF2B5EF4-FFF2-40B4-BE49-F238E27FC236}">
                <a16:creationId xmlns:a16="http://schemas.microsoft.com/office/drawing/2014/main" id="{A2B39E74-64A2-4012-869B-31495D073F2C}"/>
              </a:ext>
            </a:extLst>
          </p:cNvPr>
          <p:cNvSpPr>
            <a:spLocks noGrp="1"/>
          </p:cNvSpPr>
          <p:nvPr>
            <p:ph type="body" sz="quarter" idx="10"/>
          </p:nvPr>
        </p:nvSpPr>
        <p:spPr/>
        <p:txBody>
          <a:bodyPr/>
          <a:lstStyle/>
          <a:p>
            <a:r>
              <a:rPr lang="en-US" dirty="0"/>
              <a:t>The following four slides define terminology used throughout the slides and speaker’s notes of this presentation.</a:t>
            </a:r>
          </a:p>
          <a:p>
            <a:pPr lvl="1"/>
            <a:r>
              <a:rPr lang="en-US" dirty="0"/>
              <a:t>Insert these definitions into the following slides and/or speaker’s notes as needed for your audience.</a:t>
            </a:r>
          </a:p>
          <a:p>
            <a:pPr lvl="1"/>
            <a:r>
              <a:rPr lang="en-US" dirty="0"/>
              <a:t>Alternatively, this glossary can be provided to the audience for review ahead of the presentation.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solidFill>
                  <a:schemeClr val="accent3"/>
                </a:solidFill>
              </a:rPr>
              <a:t>DELETE THIS SLIDE BEFORE PRESENTATION</a:t>
            </a:r>
          </a:p>
          <a:p>
            <a:pPr marL="0" indent="0">
              <a:buNone/>
            </a:pPr>
            <a:endParaRPr lang="en-US" dirty="0"/>
          </a:p>
        </p:txBody>
      </p:sp>
    </p:spTree>
    <p:extLst>
      <p:ext uri="{BB962C8B-B14F-4D97-AF65-F5344CB8AC3E}">
        <p14:creationId xmlns:p14="http://schemas.microsoft.com/office/powerpoint/2010/main" val="6252738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D8658-AC83-42E0-A688-F41A9A202BF7}"/>
              </a:ext>
            </a:extLst>
          </p:cNvPr>
          <p:cNvSpPr>
            <a:spLocks noGrp="1"/>
          </p:cNvSpPr>
          <p:nvPr>
            <p:ph type="title"/>
          </p:nvPr>
        </p:nvSpPr>
        <p:spPr/>
        <p:txBody>
          <a:bodyPr/>
          <a:lstStyle/>
          <a:p>
            <a:r>
              <a:rPr lang="en-US" dirty="0"/>
              <a:t>CDC Vaccine Information Statement (VIS)</a:t>
            </a:r>
          </a:p>
        </p:txBody>
      </p:sp>
      <p:sp>
        <p:nvSpPr>
          <p:cNvPr id="4" name="Text Placeholder 3">
            <a:extLst>
              <a:ext uri="{FF2B5EF4-FFF2-40B4-BE49-F238E27FC236}">
                <a16:creationId xmlns:a16="http://schemas.microsoft.com/office/drawing/2014/main" id="{C061CD0C-F2FA-495B-850B-DA5378868B6D}"/>
              </a:ext>
            </a:extLst>
          </p:cNvPr>
          <p:cNvSpPr>
            <a:spLocks noGrp="1"/>
          </p:cNvSpPr>
          <p:nvPr>
            <p:ph type="body" sz="quarter" idx="10"/>
          </p:nvPr>
        </p:nvSpPr>
        <p:spPr>
          <a:xfrm>
            <a:off x="457200" y="4843661"/>
            <a:ext cx="8229600" cy="187720"/>
          </a:xfrm>
        </p:spPr>
        <p:txBody>
          <a:bodyPr/>
          <a:lstStyle/>
          <a:p>
            <a:pPr marL="0" indent="0">
              <a:buNone/>
            </a:pPr>
            <a:r>
              <a:rPr lang="en-US" sz="1000" dirty="0">
                <a:solidFill>
                  <a:srgbClr val="B9B9B9"/>
                </a:solidFill>
              </a:rPr>
              <a:t>Information from https://www.cdc.gov/vaccines/hcp/vis/about/facts-vis.html</a:t>
            </a:r>
          </a:p>
        </p:txBody>
      </p:sp>
      <p:sp>
        <p:nvSpPr>
          <p:cNvPr id="9" name="Content Placeholder 2">
            <a:extLst>
              <a:ext uri="{FF2B5EF4-FFF2-40B4-BE49-F238E27FC236}">
                <a16:creationId xmlns:a16="http://schemas.microsoft.com/office/drawing/2014/main" id="{53667684-5F0C-47AF-805D-2E33ECF1582F}"/>
              </a:ext>
            </a:extLst>
          </p:cNvPr>
          <p:cNvSpPr txBox="1">
            <a:spLocks/>
          </p:cNvSpPr>
          <p:nvPr/>
        </p:nvSpPr>
        <p:spPr bwMode="auto">
          <a:xfrm>
            <a:off x="457200" y="1219452"/>
            <a:ext cx="8229600" cy="362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2500" lnSpcReduction="20000"/>
          </a:bodyPr>
          <a:lst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3200" b="1"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2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24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a:lstStyle>
          <a:p>
            <a:pPr marL="0" indent="0">
              <a:spcAft>
                <a:spcPts val="600"/>
              </a:spcAft>
              <a:buNone/>
            </a:pPr>
            <a:r>
              <a:rPr lang="en-US" sz="1800" dirty="0">
                <a:solidFill>
                  <a:schemeClr val="accent4">
                    <a:lumMod val="75000"/>
                  </a:schemeClr>
                </a:solidFill>
                <a:latin typeface="Calibri" panose="020F0502020204030204" pitchFamily="34" charset="0"/>
                <a:cs typeface="Calibri" panose="020F0502020204030204" pitchFamily="34" charset="0"/>
              </a:rPr>
              <a:t>How to provide a VIS prior to vaccination:</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Printed and given to patients</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Viewed on a computer monitor or other video display</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Viewed on phone or other digital device</a:t>
            </a:r>
          </a:p>
          <a:p>
            <a:pPr lvl="2">
              <a:spcAft>
                <a:spcPts val="600"/>
              </a:spcAft>
              <a:buClr>
                <a:schemeClr val="accent6">
                  <a:lumMod val="75000"/>
                  <a:lumOff val="25000"/>
                </a:schemeClr>
              </a:buClr>
              <a:buFont typeface="Wingdings" panose="05000000000000000000" pitchFamily="2" charset="2"/>
              <a:buChar char="§"/>
            </a:pPr>
            <a:r>
              <a:rPr lang="en-US" sz="1800" dirty="0">
                <a:solidFill>
                  <a:schemeClr val="accent4">
                    <a:lumMod val="75000"/>
                  </a:schemeClr>
                </a:solidFill>
                <a:latin typeface="Calibri" panose="020F0502020204030204" pitchFamily="34" charset="0"/>
                <a:cs typeface="Calibri" panose="020F0502020204030204" pitchFamily="34" charset="0"/>
              </a:rPr>
              <a:t>Printed and given during a prior visit or told how to access it through the internet in advance</a:t>
            </a:r>
          </a:p>
          <a:p>
            <a:pPr marL="365751" lvl="2" indent="0">
              <a:spcAft>
                <a:spcPts val="600"/>
              </a:spcAft>
              <a:buClr>
                <a:srgbClr val="6582B2"/>
              </a:buClr>
              <a:buNone/>
            </a:pPr>
            <a:endParaRPr lang="en-US" sz="1800" dirty="0">
              <a:solidFill>
                <a:schemeClr val="accent4">
                  <a:lumMod val="75000"/>
                </a:schemeClr>
              </a:solidFill>
              <a:latin typeface="Calibri" panose="020F0502020204030204" pitchFamily="34" charset="0"/>
              <a:cs typeface="Calibri" panose="020F0502020204030204" pitchFamily="34" charset="0"/>
            </a:endParaRPr>
          </a:p>
          <a:p>
            <a:pPr marL="0" indent="0">
              <a:buNone/>
            </a:pPr>
            <a:r>
              <a:rPr lang="en-US" sz="1800" dirty="0">
                <a:solidFill>
                  <a:schemeClr val="accent4">
                    <a:lumMod val="75000"/>
                  </a:schemeClr>
                </a:solidFill>
                <a:latin typeface="Calibri" panose="020F0502020204030204" pitchFamily="34" charset="0"/>
                <a:cs typeface="Calibri" panose="020F0502020204030204" pitchFamily="34" charset="0"/>
              </a:rPr>
              <a:t>Always offer the patient an opportunity to ask questions about the vaccine you are giving them. </a:t>
            </a:r>
          </a:p>
          <a:p>
            <a:pPr marL="0" indent="0">
              <a:buNone/>
            </a:pPr>
            <a:endParaRPr lang="en-US" sz="1800" dirty="0">
              <a:solidFill>
                <a:schemeClr val="accent4">
                  <a:lumMod val="75000"/>
                </a:schemeClr>
              </a:solidFill>
              <a:latin typeface="Calibri" panose="020F0502020204030204" pitchFamily="34" charset="0"/>
              <a:cs typeface="Calibri" panose="020F0502020204030204" pitchFamily="34" charset="0"/>
            </a:endParaRPr>
          </a:p>
          <a:p>
            <a:pPr marL="0" indent="0">
              <a:buNone/>
            </a:pPr>
            <a:r>
              <a:rPr lang="en-US" sz="1800" dirty="0">
                <a:solidFill>
                  <a:schemeClr val="accent4">
                    <a:lumMod val="75000"/>
                  </a:schemeClr>
                </a:solidFill>
                <a:latin typeface="Calibri" panose="020F0502020204030204" pitchFamily="34" charset="0"/>
                <a:cs typeface="Calibri" panose="020F0502020204030204" pitchFamily="34" charset="0"/>
              </a:rPr>
              <a:t>The patient must be offered a copy of the VIS to take away following the vaccination. The patient may decline.</a:t>
            </a:r>
          </a:p>
        </p:txBody>
      </p:sp>
    </p:spTree>
    <p:extLst>
      <p:ext uri="{BB962C8B-B14F-4D97-AF65-F5344CB8AC3E}">
        <p14:creationId xmlns:p14="http://schemas.microsoft.com/office/powerpoint/2010/main" val="365080964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p:txBody>
          <a:bodyPr/>
          <a:lstStyle/>
          <a:p>
            <a:r>
              <a:rPr lang="en-US" dirty="0"/>
              <a:t>LEGAL/ETHICAL ISSUES</a:t>
            </a:r>
          </a:p>
        </p:txBody>
      </p:sp>
      <p:sp>
        <p:nvSpPr>
          <p:cNvPr id="4" name="Text Placeholder 3">
            <a:extLst>
              <a:ext uri="{FF2B5EF4-FFF2-40B4-BE49-F238E27FC236}">
                <a16:creationId xmlns:a16="http://schemas.microsoft.com/office/drawing/2014/main" id="{4940DB59-6A2D-4051-AB12-54BD548ED6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798678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67394-E200-8A4F-877B-573E4E663F15}"/>
              </a:ext>
            </a:extLst>
          </p:cNvPr>
          <p:cNvSpPr>
            <a:spLocks noGrp="1"/>
          </p:cNvSpPr>
          <p:nvPr>
            <p:ph type="title"/>
          </p:nvPr>
        </p:nvSpPr>
        <p:spPr/>
        <p:txBody>
          <a:bodyPr/>
          <a:lstStyle/>
          <a:p>
            <a:r>
              <a:rPr lang="en-US" dirty="0"/>
              <a:t>Legal and Ethical Considerations</a:t>
            </a:r>
          </a:p>
        </p:txBody>
      </p:sp>
      <p:sp>
        <p:nvSpPr>
          <p:cNvPr id="2" name="Text Placeholder 1">
            <a:extLst>
              <a:ext uri="{FF2B5EF4-FFF2-40B4-BE49-F238E27FC236}">
                <a16:creationId xmlns:a16="http://schemas.microsoft.com/office/drawing/2014/main" id="{C37484C5-D332-374A-91A2-A7025369A4D5}"/>
              </a:ext>
            </a:extLst>
          </p:cNvPr>
          <p:cNvSpPr>
            <a:spLocks noGrp="1"/>
          </p:cNvSpPr>
          <p:nvPr>
            <p:ph type="body" sz="quarter" idx="10"/>
          </p:nvPr>
        </p:nvSpPr>
        <p:spPr/>
        <p:txBody>
          <a:bodyPr/>
          <a:lstStyle/>
          <a:p>
            <a:pPr marL="0" indent="0">
              <a:buNone/>
            </a:pPr>
            <a:r>
              <a:rPr lang="en-US" b="1" dirty="0"/>
              <a:t>State vaccination requirements</a:t>
            </a:r>
          </a:p>
          <a:p>
            <a:pPr lvl="1"/>
            <a:r>
              <a:rPr lang="en-US" dirty="0"/>
              <a:t>State laws establish vaccination requirements for child care and school entry. </a:t>
            </a:r>
          </a:p>
          <a:p>
            <a:pPr lvl="1"/>
            <a:r>
              <a:rPr lang="en-US" dirty="0"/>
              <a:t>Some states may also require immunization of health care personnel and of patients of health care facilities.</a:t>
            </a:r>
          </a:p>
          <a:p>
            <a:endParaRPr lang="en-US" dirty="0"/>
          </a:p>
        </p:txBody>
      </p:sp>
      <p:sp>
        <p:nvSpPr>
          <p:cNvPr id="4" name="Text Placeholder 3">
            <a:extLst>
              <a:ext uri="{FF2B5EF4-FFF2-40B4-BE49-F238E27FC236}">
                <a16:creationId xmlns:a16="http://schemas.microsoft.com/office/drawing/2014/main" id="{1339DBC8-5A0F-C24D-BD11-59ADABE945AD}"/>
              </a:ext>
            </a:extLst>
          </p:cNvPr>
          <p:cNvSpPr>
            <a:spLocks noGrp="1"/>
          </p:cNvSpPr>
          <p:nvPr>
            <p:ph type="body" idx="4294967295"/>
          </p:nvPr>
        </p:nvSpPr>
        <p:spPr>
          <a:xfrm>
            <a:off x="457200" y="4822825"/>
            <a:ext cx="8229600" cy="412750"/>
          </a:xfrm>
        </p:spPr>
        <p:txBody>
          <a:bodyPr/>
          <a:lstStyle/>
          <a:p>
            <a:pPr marL="0" indent="0">
              <a:buNone/>
            </a:pPr>
            <a:r>
              <a:rPr lang="en-US" sz="1000" dirty="0">
                <a:solidFill>
                  <a:srgbClr val="B9B9B9"/>
                </a:solidFill>
              </a:rPr>
              <a:t>Information from https://www.cdc.gov/vaccines/imz-managers/laws/index.html </a:t>
            </a:r>
          </a:p>
        </p:txBody>
      </p:sp>
    </p:spTree>
    <p:extLst>
      <p:ext uri="{BB962C8B-B14F-4D97-AF65-F5344CB8AC3E}">
        <p14:creationId xmlns:p14="http://schemas.microsoft.com/office/powerpoint/2010/main" val="369084526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and Ethical Considerations</a:t>
            </a:r>
          </a:p>
        </p:txBody>
      </p:sp>
      <p:sp>
        <p:nvSpPr>
          <p:cNvPr id="2" name="Text Placeholder 1"/>
          <p:cNvSpPr>
            <a:spLocks noGrp="1"/>
          </p:cNvSpPr>
          <p:nvPr>
            <p:ph type="body" sz="quarter" idx="10"/>
          </p:nvPr>
        </p:nvSpPr>
        <p:spPr/>
        <p:txBody>
          <a:bodyPr/>
          <a:lstStyle/>
          <a:p>
            <a:pPr marL="0" indent="0">
              <a:buNone/>
            </a:pPr>
            <a:r>
              <a:rPr lang="en-US" b="1" dirty="0"/>
              <a:t>Vaccine exemptions</a:t>
            </a:r>
          </a:p>
          <a:p>
            <a:pPr lvl="1"/>
            <a:r>
              <a:rPr lang="en-US" dirty="0"/>
              <a:t>All states provide medical exemptions.</a:t>
            </a:r>
          </a:p>
          <a:p>
            <a:pPr lvl="1"/>
            <a:r>
              <a:rPr lang="en-US" dirty="0"/>
              <a:t>Some states offer religious and/or philosophical exemptions.</a:t>
            </a:r>
          </a:p>
          <a:p>
            <a:pPr lvl="1"/>
            <a:r>
              <a:rPr lang="en-US" dirty="0"/>
              <a:t>Some states require these exemptions be sworn or affirmed through signed, notarized affidavits.</a:t>
            </a:r>
          </a:p>
          <a:p>
            <a:pPr lvl="1"/>
            <a:r>
              <a:rPr lang="en-US" dirty="0"/>
              <a:t>Notwithstanding religious objections, children with vaccine exemptions may be excluded from child care facilities or school during an epidemic of any disease.</a:t>
            </a:r>
          </a:p>
          <a:p>
            <a:endParaRPr lang="en-US" dirty="0"/>
          </a:p>
        </p:txBody>
      </p:sp>
      <p:sp>
        <p:nvSpPr>
          <p:cNvPr id="4" name="Text Placeholder 3"/>
          <p:cNvSpPr>
            <a:spLocks noGrp="1"/>
          </p:cNvSpPr>
          <p:nvPr>
            <p:ph type="body" idx="4294967295"/>
          </p:nvPr>
        </p:nvSpPr>
        <p:spPr>
          <a:xfrm>
            <a:off x="457200" y="4813300"/>
            <a:ext cx="8229600" cy="330596"/>
          </a:xfrm>
        </p:spPr>
        <p:txBody>
          <a:bodyPr/>
          <a:lstStyle/>
          <a:p>
            <a:pPr marL="0" indent="0">
              <a:buNone/>
            </a:pPr>
            <a:r>
              <a:rPr lang="en-US" sz="1000" dirty="0">
                <a:solidFill>
                  <a:srgbClr val="B9B9B9"/>
                </a:solidFill>
              </a:rPr>
              <a:t>Information from https://www.cdc.gov/vaccines/imz-managers/laws/index.html </a:t>
            </a:r>
          </a:p>
        </p:txBody>
      </p:sp>
    </p:spTree>
    <p:extLst>
      <p:ext uri="{BB962C8B-B14F-4D97-AF65-F5344CB8AC3E}">
        <p14:creationId xmlns:p14="http://schemas.microsoft.com/office/powerpoint/2010/main" val="165929781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Legal and Ethical Considerations</a:t>
            </a:r>
          </a:p>
        </p:txBody>
      </p:sp>
      <p:sp>
        <p:nvSpPr>
          <p:cNvPr id="2" name="Text Placeholder 1"/>
          <p:cNvSpPr>
            <a:spLocks noGrp="1"/>
          </p:cNvSpPr>
          <p:nvPr>
            <p:ph type="body" sz="quarter" idx="10"/>
          </p:nvPr>
        </p:nvSpPr>
        <p:spPr/>
        <p:txBody>
          <a:bodyPr/>
          <a:lstStyle/>
          <a:p>
            <a:pPr marL="0" indent="0">
              <a:buNone/>
            </a:pPr>
            <a:r>
              <a:rPr lang="en-US" b="1" dirty="0"/>
              <a:t>National Childhood Vaccine Injury Act (NCVIA)</a:t>
            </a:r>
          </a:p>
          <a:p>
            <a:pPr lvl="1"/>
            <a:r>
              <a:rPr lang="en-US" dirty="0"/>
              <a:t>Passed by Congress in 1986</a:t>
            </a:r>
          </a:p>
          <a:p>
            <a:pPr lvl="1"/>
            <a:r>
              <a:rPr lang="en-US" dirty="0"/>
              <a:t>Established VAERS to collect reports of vaccine adverse events</a:t>
            </a:r>
          </a:p>
          <a:p>
            <a:pPr lvl="1"/>
            <a:r>
              <a:rPr lang="en-US" dirty="0"/>
              <a:t>Initiated the National Vaccine Injury Compensation Program (VICP) to compensate individuals who experience certain health events following receipt of a VICP-covered vaccine</a:t>
            </a:r>
          </a:p>
        </p:txBody>
      </p:sp>
      <p:sp>
        <p:nvSpPr>
          <p:cNvPr id="4" name="Text Placeholder 3"/>
          <p:cNvSpPr>
            <a:spLocks noGrp="1"/>
          </p:cNvSpPr>
          <p:nvPr>
            <p:ph type="body" idx="4294967295"/>
          </p:nvPr>
        </p:nvSpPr>
        <p:spPr>
          <a:xfrm>
            <a:off x="457200" y="4838700"/>
            <a:ext cx="8229600" cy="305196"/>
          </a:xfrm>
        </p:spPr>
        <p:txBody>
          <a:bodyPr/>
          <a:lstStyle/>
          <a:p>
            <a:pPr marL="0" indent="0">
              <a:buNone/>
            </a:pPr>
            <a:r>
              <a:rPr lang="en-US" sz="1000" dirty="0">
                <a:solidFill>
                  <a:srgbClr val="B9B9B9"/>
                </a:solidFill>
              </a:rPr>
              <a:t>Information from https://www.cdc.gov/vaccines/imz-managers/laws/index.html </a:t>
            </a:r>
          </a:p>
        </p:txBody>
      </p:sp>
    </p:spTree>
    <p:extLst>
      <p:ext uri="{BB962C8B-B14F-4D97-AF65-F5344CB8AC3E}">
        <p14:creationId xmlns:p14="http://schemas.microsoft.com/office/powerpoint/2010/main" val="425642296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67394-E200-8A4F-877B-573E4E663F15}"/>
              </a:ext>
            </a:extLst>
          </p:cNvPr>
          <p:cNvSpPr>
            <a:spLocks noGrp="1"/>
          </p:cNvSpPr>
          <p:nvPr>
            <p:ph type="title"/>
          </p:nvPr>
        </p:nvSpPr>
        <p:spPr/>
        <p:txBody>
          <a:bodyPr/>
          <a:lstStyle/>
          <a:p>
            <a:r>
              <a:rPr lang="en-US" dirty="0"/>
              <a:t>Legal and Ethical Considerations</a:t>
            </a:r>
          </a:p>
        </p:txBody>
      </p:sp>
      <p:sp>
        <p:nvSpPr>
          <p:cNvPr id="2" name="Text Placeholder 1">
            <a:extLst>
              <a:ext uri="{FF2B5EF4-FFF2-40B4-BE49-F238E27FC236}">
                <a16:creationId xmlns:a16="http://schemas.microsoft.com/office/drawing/2014/main" id="{C37484C5-D332-374A-91A2-A7025369A4D5}"/>
              </a:ext>
            </a:extLst>
          </p:cNvPr>
          <p:cNvSpPr>
            <a:spLocks noGrp="1"/>
          </p:cNvSpPr>
          <p:nvPr>
            <p:ph type="body" sz="quarter" idx="10"/>
          </p:nvPr>
        </p:nvSpPr>
        <p:spPr/>
        <p:txBody>
          <a:bodyPr/>
          <a:lstStyle/>
          <a:p>
            <a:pPr marL="0" indent="0">
              <a:buNone/>
            </a:pPr>
            <a:r>
              <a:rPr lang="en-US" b="1" dirty="0"/>
              <a:t>Consent for vaccines</a:t>
            </a:r>
          </a:p>
          <a:p>
            <a:pPr lvl="1"/>
            <a:r>
              <a:rPr lang="en-US" dirty="0"/>
              <a:t>There is no federal requirement for informed consent relating to immunization.</a:t>
            </a:r>
          </a:p>
          <a:p>
            <a:pPr lvl="1"/>
            <a:r>
              <a:rPr lang="en-US" dirty="0"/>
              <a:t>Individual states may have laws outlining consent requirements.</a:t>
            </a:r>
          </a:p>
          <a:p>
            <a:pPr lvl="1"/>
            <a:r>
              <a:rPr lang="en-US" dirty="0"/>
              <a:t>Health care systems/facilities also may have consent policies.</a:t>
            </a:r>
          </a:p>
          <a:p>
            <a:endParaRPr lang="en-US" dirty="0"/>
          </a:p>
        </p:txBody>
      </p:sp>
      <p:sp>
        <p:nvSpPr>
          <p:cNvPr id="4" name="Text Placeholder 3">
            <a:extLst>
              <a:ext uri="{FF2B5EF4-FFF2-40B4-BE49-F238E27FC236}">
                <a16:creationId xmlns:a16="http://schemas.microsoft.com/office/drawing/2014/main" id="{1339DBC8-5A0F-C24D-BD11-59ADABE945AD}"/>
              </a:ext>
            </a:extLst>
          </p:cNvPr>
          <p:cNvSpPr>
            <a:spLocks noGrp="1"/>
          </p:cNvSpPr>
          <p:nvPr>
            <p:ph type="body" idx="4294967295"/>
          </p:nvPr>
        </p:nvSpPr>
        <p:spPr>
          <a:xfrm>
            <a:off x="457200" y="4835525"/>
            <a:ext cx="8229600" cy="412750"/>
          </a:xfrm>
        </p:spPr>
        <p:txBody>
          <a:bodyPr/>
          <a:lstStyle/>
          <a:p>
            <a:pPr marL="0" indent="0">
              <a:buNone/>
            </a:pPr>
            <a:r>
              <a:rPr lang="en-US" sz="1000" dirty="0">
                <a:solidFill>
                  <a:srgbClr val="B9B9B9"/>
                </a:solidFill>
              </a:rPr>
              <a:t>Information from https://www.cdc.gov/vaccines/imz-managers/laws/index.html </a:t>
            </a:r>
          </a:p>
        </p:txBody>
      </p:sp>
    </p:spTree>
    <p:extLst>
      <p:ext uri="{BB962C8B-B14F-4D97-AF65-F5344CB8AC3E}">
        <p14:creationId xmlns:p14="http://schemas.microsoft.com/office/powerpoint/2010/main" val="144975765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p:txBody>
          <a:bodyPr/>
          <a:lstStyle/>
          <a:p>
            <a:r>
              <a:rPr lang="en-US" dirty="0"/>
              <a:t>VACCINE STORAGE AND HANDLING</a:t>
            </a:r>
          </a:p>
        </p:txBody>
      </p:sp>
      <p:sp>
        <p:nvSpPr>
          <p:cNvPr id="4" name="Text Placeholder 3">
            <a:extLst>
              <a:ext uri="{FF2B5EF4-FFF2-40B4-BE49-F238E27FC236}">
                <a16:creationId xmlns:a16="http://schemas.microsoft.com/office/drawing/2014/main" id="{FCE8DFAF-5DE7-47E2-A639-7E4CF2C5D0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440694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 name="Shape 103"/>
          <p:cNvSpPr txBox="1">
            <a:spLocks noGrp="1"/>
          </p:cNvSpPr>
          <p:nvPr>
            <p:ph type="title"/>
          </p:nvPr>
        </p:nvSpPr>
        <p:spPr/>
        <p:txBody>
          <a:bodyPr/>
          <a:lstStyle/>
          <a:p>
            <a:r>
              <a:rPr lang="en-US" dirty="0"/>
              <a:t>Vaccine Storage and Handling</a:t>
            </a:r>
          </a:p>
        </p:txBody>
      </p:sp>
      <p:sp>
        <p:nvSpPr>
          <p:cNvPr id="2" name="Text Placeholder 1"/>
          <p:cNvSpPr>
            <a:spLocks noGrp="1"/>
          </p:cNvSpPr>
          <p:nvPr>
            <p:ph type="body" sz="quarter" idx="10"/>
          </p:nvPr>
        </p:nvSpPr>
        <p:spPr/>
        <p:txBody>
          <a:bodyPr/>
          <a:lstStyle/>
          <a:p>
            <a:pPr marL="0" indent="0">
              <a:buNone/>
            </a:pPr>
            <a:r>
              <a:rPr lang="en-US" b="1" dirty="0"/>
              <a:t>Preparation: </a:t>
            </a:r>
          </a:p>
          <a:p>
            <a:r>
              <a:rPr lang="en-US" dirty="0"/>
              <a:t>Prepare vaccine just prior to administration.</a:t>
            </a:r>
          </a:p>
          <a:p>
            <a:r>
              <a:rPr lang="en-US" dirty="0"/>
              <a:t>Follow specific reconstitution guidelines for </a:t>
            </a:r>
            <a:r>
              <a:rPr lang="en-US" dirty="0" err="1"/>
              <a:t>ActHIB</a:t>
            </a:r>
            <a:r>
              <a:rPr lang="en-US" dirty="0"/>
              <a:t>®, </a:t>
            </a:r>
            <a:r>
              <a:rPr lang="en-US" dirty="0" err="1"/>
              <a:t>Hiberix</a:t>
            </a:r>
            <a:r>
              <a:rPr lang="en-US" dirty="0"/>
              <a:t>®, </a:t>
            </a:r>
            <a:r>
              <a:rPr lang="en-US" dirty="0" err="1"/>
              <a:t>Pentacel</a:t>
            </a:r>
            <a:r>
              <a:rPr lang="en-US" dirty="0"/>
              <a:t>®, </a:t>
            </a:r>
            <a:r>
              <a:rPr lang="en-US" dirty="0" err="1"/>
              <a:t>Vaxelis</a:t>
            </a:r>
            <a:r>
              <a:rPr lang="en-US" dirty="0"/>
              <a:t>®, and </a:t>
            </a:r>
            <a:r>
              <a:rPr lang="en-US" dirty="0" err="1"/>
              <a:t>PedvaxHib</a:t>
            </a:r>
            <a:r>
              <a:rPr lang="en-US" dirty="0"/>
              <a:t>®.</a:t>
            </a:r>
          </a:p>
          <a:p>
            <a:pPr marL="0" indent="0">
              <a:buNone/>
            </a:pPr>
            <a:endParaRPr lang="en-US" b="1" dirty="0"/>
          </a:p>
          <a:p>
            <a:pPr marL="0" indent="0">
              <a:buNone/>
            </a:pPr>
            <a:r>
              <a:rPr lang="en-US" b="1" dirty="0"/>
              <a:t>Storage: </a:t>
            </a:r>
          </a:p>
          <a:p>
            <a:r>
              <a:rPr lang="en-US" dirty="0"/>
              <a:t>Refrigerate between 2°C–8°C (35°F–46°F).</a:t>
            </a:r>
          </a:p>
        </p:txBody>
      </p:sp>
      <p:sp>
        <p:nvSpPr>
          <p:cNvPr id="4" name="Text Placeholder 3">
            <a:extLst>
              <a:ext uri="{FF2B5EF4-FFF2-40B4-BE49-F238E27FC236}">
                <a16:creationId xmlns:a16="http://schemas.microsoft.com/office/drawing/2014/main" id="{15922CF4-272E-4202-9C75-E24DD5954E9B}"/>
              </a:ext>
            </a:extLst>
          </p:cNvPr>
          <p:cNvSpPr>
            <a:spLocks noGrp="1"/>
          </p:cNvSpPr>
          <p:nvPr>
            <p:ph type="body" idx="4294967295"/>
          </p:nvPr>
        </p:nvSpPr>
        <p:spPr>
          <a:xfrm>
            <a:off x="457200" y="4705350"/>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 https://www.cdc.gov/vaccines/vpd/hib/hcp/storage-handling.html</a:t>
            </a:r>
          </a:p>
        </p:txBody>
      </p:sp>
    </p:spTree>
    <p:extLst>
      <p:ext uri="{BB962C8B-B14F-4D97-AF65-F5344CB8AC3E}">
        <p14:creationId xmlns:p14="http://schemas.microsoft.com/office/powerpoint/2010/main" val="164629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 name="Shape 103"/>
          <p:cNvSpPr txBox="1">
            <a:spLocks noGrp="1"/>
          </p:cNvSpPr>
          <p:nvPr>
            <p:ph type="title"/>
          </p:nvPr>
        </p:nvSpPr>
        <p:spPr/>
        <p:txBody>
          <a:bodyPr/>
          <a:lstStyle/>
          <a:p>
            <a:r>
              <a:rPr lang="en-US" dirty="0"/>
              <a:t>Vaccine Storage and Handling</a:t>
            </a:r>
          </a:p>
        </p:txBody>
      </p:sp>
      <p:sp>
        <p:nvSpPr>
          <p:cNvPr id="2" name="Text Placeholder 1"/>
          <p:cNvSpPr>
            <a:spLocks noGrp="1"/>
          </p:cNvSpPr>
          <p:nvPr>
            <p:ph type="body" sz="quarter" idx="10"/>
          </p:nvPr>
        </p:nvSpPr>
        <p:spPr>
          <a:xfrm>
            <a:off x="457200" y="1158875"/>
            <a:ext cx="3783330" cy="3341688"/>
          </a:xfrm>
        </p:spPr>
        <p:txBody>
          <a:bodyPr/>
          <a:lstStyle/>
          <a:p>
            <a:pPr marL="0" indent="0">
              <a:buNone/>
            </a:pPr>
            <a:r>
              <a:rPr lang="en-US" b="1" dirty="0"/>
              <a:t>Keys to vaccine storage </a:t>
            </a:r>
            <a:endParaRPr lang="en-US" dirty="0"/>
          </a:p>
          <a:p>
            <a:r>
              <a:rPr lang="en-US" dirty="0"/>
              <a:t>Reliable storage and temperature monitoring equipment</a:t>
            </a:r>
          </a:p>
          <a:p>
            <a:r>
              <a:rPr lang="en-US" dirty="0"/>
              <a:t>Accurate vaccine inventory management</a:t>
            </a:r>
          </a:p>
          <a:p>
            <a:r>
              <a:rPr lang="en-US" dirty="0"/>
              <a:t>Well-trained staff</a:t>
            </a:r>
          </a:p>
        </p:txBody>
      </p:sp>
      <p:sp>
        <p:nvSpPr>
          <p:cNvPr id="4" name="Text Placeholder 3">
            <a:extLst>
              <a:ext uri="{FF2B5EF4-FFF2-40B4-BE49-F238E27FC236}">
                <a16:creationId xmlns:a16="http://schemas.microsoft.com/office/drawing/2014/main" id="{41E54E30-2434-48F9-9586-25D224E9FA93}"/>
              </a:ext>
            </a:extLst>
          </p:cNvPr>
          <p:cNvSpPr>
            <a:spLocks noGrp="1"/>
          </p:cNvSpPr>
          <p:nvPr>
            <p:ph type="body" idx="4294967295"/>
          </p:nvPr>
        </p:nvSpPr>
        <p:spPr>
          <a:xfrm>
            <a:off x="457200" y="4847430"/>
            <a:ext cx="8229600" cy="412750"/>
          </a:xfrm>
        </p:spPr>
        <p:txBody>
          <a:bodyPr/>
          <a:lstStyle/>
          <a:p>
            <a:pPr marL="0" indent="0">
              <a:buNone/>
            </a:pPr>
            <a:r>
              <a:rPr lang="en-US" sz="1000" dirty="0">
                <a:solidFill>
                  <a:srgbClr val="B9B9B9"/>
                </a:solidFill>
              </a:rPr>
              <a:t>Information from https://www2.cdc.gov/vaccines/ed/pinkbook/2019/downloads/PB5/SHVA_webinar_7-17-19.pdf</a:t>
            </a:r>
          </a:p>
        </p:txBody>
      </p:sp>
      <p:pic>
        <p:nvPicPr>
          <p:cNvPr id="3" name="Online Media 2" title="Keys to Storing and Handling Your Vaccine Supply ￢ﾀﾓ 2018">
            <a:hlinkClick r:id="" action="ppaction://media"/>
            <a:extLst>
              <a:ext uri="{FF2B5EF4-FFF2-40B4-BE49-F238E27FC236}">
                <a16:creationId xmlns:a16="http://schemas.microsoft.com/office/drawing/2014/main" id="{FDA83838-0307-4E15-BF21-397638A00962}"/>
              </a:ext>
            </a:extLst>
          </p:cNvPr>
          <p:cNvPicPr>
            <a:picLocks noRot="1" noChangeAspect="1"/>
          </p:cNvPicPr>
          <p:nvPr>
            <a:videoFile r:link="rId1"/>
          </p:nvPr>
        </p:nvPicPr>
        <p:blipFill>
          <a:blip r:embed="rId4"/>
          <a:stretch>
            <a:fillRect/>
          </a:stretch>
        </p:blipFill>
        <p:spPr>
          <a:xfrm>
            <a:off x="4240530" y="1240513"/>
            <a:ext cx="4572000" cy="2571750"/>
          </a:xfrm>
          <a:prstGeom prst="rect">
            <a:avLst/>
          </a:prstGeom>
        </p:spPr>
      </p:pic>
      <p:sp>
        <p:nvSpPr>
          <p:cNvPr id="6" name="TextBox 5">
            <a:extLst>
              <a:ext uri="{FF2B5EF4-FFF2-40B4-BE49-F238E27FC236}">
                <a16:creationId xmlns:a16="http://schemas.microsoft.com/office/drawing/2014/main" id="{14C9A853-62B4-4784-BF32-B6335DCDF9F2}"/>
              </a:ext>
            </a:extLst>
          </p:cNvPr>
          <p:cNvSpPr txBox="1"/>
          <p:nvPr/>
        </p:nvSpPr>
        <p:spPr>
          <a:xfrm>
            <a:off x="4240530" y="3832370"/>
            <a:ext cx="444627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“Keys to Storing and Handling Your Vaccine Supply” Video</a:t>
            </a:r>
          </a:p>
        </p:txBody>
      </p:sp>
    </p:spTree>
    <p:extLst>
      <p:ext uri="{BB962C8B-B14F-4D97-AF65-F5344CB8AC3E}">
        <p14:creationId xmlns:p14="http://schemas.microsoft.com/office/powerpoint/2010/main" val="4287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5470-D55D-464C-A501-C03712DAE9E0}"/>
              </a:ext>
            </a:extLst>
          </p:cNvPr>
          <p:cNvSpPr>
            <a:spLocks noGrp="1"/>
          </p:cNvSpPr>
          <p:nvPr>
            <p:ph type="title"/>
          </p:nvPr>
        </p:nvSpPr>
        <p:spPr/>
        <p:txBody>
          <a:bodyPr/>
          <a:lstStyle/>
          <a:p>
            <a:r>
              <a:rPr lang="en-US" dirty="0"/>
              <a:t>VACCINE ADMINISTRATION</a:t>
            </a:r>
          </a:p>
        </p:txBody>
      </p:sp>
      <p:sp>
        <p:nvSpPr>
          <p:cNvPr id="6" name="Text Placeholder 5">
            <a:extLst>
              <a:ext uri="{FF2B5EF4-FFF2-40B4-BE49-F238E27FC236}">
                <a16:creationId xmlns:a16="http://schemas.microsoft.com/office/drawing/2014/main" id="{CB2172B8-E089-4090-B9EA-D068AA37A27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792005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3B7956-0ED7-43BA-971E-2A554260F7F6}"/>
              </a:ext>
            </a:extLst>
          </p:cNvPr>
          <p:cNvSpPr>
            <a:spLocks noGrp="1"/>
          </p:cNvSpPr>
          <p:nvPr>
            <p:ph type="title"/>
          </p:nvPr>
        </p:nvSpPr>
        <p:spPr/>
        <p:txBody>
          <a:bodyPr/>
          <a:lstStyle/>
          <a:p>
            <a:r>
              <a:rPr lang="en-US" dirty="0">
                <a:solidFill>
                  <a:schemeClr val="accent3"/>
                </a:solidFill>
              </a:rPr>
              <a:t>Glossary</a:t>
            </a:r>
          </a:p>
        </p:txBody>
      </p:sp>
      <p:sp>
        <p:nvSpPr>
          <p:cNvPr id="2" name="Text Placeholder 1">
            <a:extLst>
              <a:ext uri="{FF2B5EF4-FFF2-40B4-BE49-F238E27FC236}">
                <a16:creationId xmlns:a16="http://schemas.microsoft.com/office/drawing/2014/main" id="{92FBD96A-F448-4498-9119-1D60CEB4CE48}"/>
              </a:ext>
            </a:extLst>
          </p:cNvPr>
          <p:cNvSpPr>
            <a:spLocks noGrp="1"/>
          </p:cNvSpPr>
          <p:nvPr>
            <p:ph type="body" sz="quarter" idx="10"/>
          </p:nvPr>
        </p:nvSpPr>
        <p:spPr>
          <a:xfrm>
            <a:off x="457199" y="1158875"/>
            <a:ext cx="8372475" cy="3341688"/>
          </a:xfrm>
        </p:spPr>
        <p:txBody>
          <a:bodyPr/>
          <a:lstStyle/>
          <a:p>
            <a:r>
              <a:rPr lang="en-US" sz="1800" b="1" dirty="0"/>
              <a:t>Aerobic bacteria: </a:t>
            </a:r>
            <a:r>
              <a:rPr lang="en-US" sz="1800" dirty="0"/>
              <a:t>Those that grow in the presence of oxygen.</a:t>
            </a:r>
          </a:p>
          <a:p>
            <a:r>
              <a:rPr lang="en-US" sz="1800" b="1" dirty="0"/>
              <a:t>Antibody: </a:t>
            </a:r>
            <a:r>
              <a:rPr lang="en-US" sz="1800" dirty="0"/>
              <a:t>A special protein made by the body in response to antigens (foreign substances such as bacteria or viruses). Antibodies bind with antigens on microorganisms to protect the body against infection. </a:t>
            </a:r>
          </a:p>
          <a:p>
            <a:r>
              <a:rPr lang="en-US" sz="1800" b="1" dirty="0"/>
              <a:t>Antipyretics: </a:t>
            </a:r>
            <a:r>
              <a:rPr lang="en-US" sz="1800" dirty="0"/>
              <a:t>Fever-reducing medications.</a:t>
            </a:r>
          </a:p>
          <a:p>
            <a:r>
              <a:rPr lang="en-US" sz="1800" b="1" dirty="0"/>
              <a:t>Combination vaccine: </a:t>
            </a:r>
            <a:r>
              <a:rPr lang="en-US" sz="1800" dirty="0"/>
              <a:t>A product containing components that can be divided equally into independently available vaccines.</a:t>
            </a:r>
          </a:p>
          <a:p>
            <a:r>
              <a:rPr lang="en-US" sz="1800" b="1" dirty="0"/>
              <a:t>Contraindication: </a:t>
            </a:r>
            <a:r>
              <a:rPr lang="en-US" sz="1800" dirty="0"/>
              <a:t>A condition that increases the likelihood of a serious adverse reaction to a vaccine for a patient with that condition. If the vaccine is given in the presence of that condition, the resulting adverse reaction could seriously harm the recipient.</a:t>
            </a:r>
          </a:p>
          <a:p>
            <a:pPr marL="0" indent="0">
              <a:buNone/>
            </a:pPr>
            <a:endParaRPr lang="en-US" dirty="0"/>
          </a:p>
        </p:txBody>
      </p:sp>
      <p:sp>
        <p:nvSpPr>
          <p:cNvPr id="3" name="Rectangle 2">
            <a:extLst>
              <a:ext uri="{FF2B5EF4-FFF2-40B4-BE49-F238E27FC236}">
                <a16:creationId xmlns:a16="http://schemas.microsoft.com/office/drawing/2014/main" id="{111EC12B-1C9C-486A-800D-C4E161330265}"/>
              </a:ext>
            </a:extLst>
          </p:cNvPr>
          <p:cNvSpPr/>
          <p:nvPr/>
        </p:nvSpPr>
        <p:spPr>
          <a:xfrm>
            <a:off x="457199" y="4752855"/>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168288244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693AC-B72A-479F-971C-11CD96362699}"/>
              </a:ext>
            </a:extLst>
          </p:cNvPr>
          <p:cNvSpPr>
            <a:spLocks noGrp="1"/>
          </p:cNvSpPr>
          <p:nvPr>
            <p:ph type="title"/>
          </p:nvPr>
        </p:nvSpPr>
        <p:spPr/>
        <p:txBody>
          <a:bodyPr/>
          <a:lstStyle/>
          <a:p>
            <a:r>
              <a:rPr lang="en-US" dirty="0"/>
              <a:t>Before Vaccine Administration</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r>
              <a:rPr lang="en-US" dirty="0"/>
              <a:t>Assess for needed vaccines by reviewing the immunization history.</a:t>
            </a:r>
          </a:p>
          <a:p>
            <a:pPr lvl="1"/>
            <a:r>
              <a:rPr lang="en-US" dirty="0"/>
              <a:t>Accept only written, dated records.* </a:t>
            </a:r>
          </a:p>
          <a:p>
            <a:pPr lvl="1"/>
            <a:r>
              <a:rPr lang="en-US" dirty="0"/>
              <a:t>Compare to recommended vaccination schedule. </a:t>
            </a:r>
          </a:p>
          <a:p>
            <a:r>
              <a:rPr lang="en-US" dirty="0"/>
              <a:t>Screen for contraindications and precautions.</a:t>
            </a:r>
          </a:p>
          <a:p>
            <a:r>
              <a:rPr lang="en-US" dirty="0"/>
              <a:t>Discuss vaccine benefits, risks, and vaccine-preventable diseases using VISs and other reliable resources. </a:t>
            </a:r>
          </a:p>
          <a:p>
            <a:r>
              <a:rPr lang="en-US" dirty="0"/>
              <a:t>Provide after-care instructions.</a:t>
            </a:r>
          </a:p>
          <a:p>
            <a:endParaRPr lang="en-US" dirty="0"/>
          </a:p>
          <a:p>
            <a:pPr marL="0" indent="0">
              <a:buNone/>
            </a:pPr>
            <a:r>
              <a:rPr lang="en-US" sz="1600" dirty="0"/>
              <a:t>*Self-reported doses of influenza and pneumococcal polysaccharide (PPSV23) vaccines are acceptable</a:t>
            </a:r>
          </a:p>
        </p:txBody>
      </p:sp>
      <p:sp>
        <p:nvSpPr>
          <p:cNvPr id="6" name="Text Placeholder 5">
            <a:extLst>
              <a:ext uri="{FF2B5EF4-FFF2-40B4-BE49-F238E27FC236}">
                <a16:creationId xmlns:a16="http://schemas.microsoft.com/office/drawing/2014/main" id="{89E1522F-BBFA-4BB3-8F38-8C189BD818F2}"/>
              </a:ext>
            </a:extLst>
          </p:cNvPr>
          <p:cNvSpPr>
            <a:spLocks noGrp="1"/>
          </p:cNvSpPr>
          <p:nvPr>
            <p:ph type="body" idx="4294967295"/>
          </p:nvPr>
        </p:nvSpPr>
        <p:spPr>
          <a:xfrm>
            <a:off x="457200" y="4659313"/>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2599397421"/>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11C5CF-7D55-47B9-8C3F-02C6F56F553D}"/>
              </a:ext>
            </a:extLst>
          </p:cNvPr>
          <p:cNvSpPr>
            <a:spLocks noGrp="1"/>
          </p:cNvSpPr>
          <p:nvPr>
            <p:ph type="title"/>
          </p:nvPr>
        </p:nvSpPr>
        <p:spPr/>
        <p:txBody>
          <a:bodyPr/>
          <a:lstStyle/>
          <a:p>
            <a:r>
              <a:rPr lang="en-US" dirty="0"/>
              <a:t>Contraindications and Precautions </a:t>
            </a:r>
          </a:p>
        </p:txBody>
      </p:sp>
      <p:sp>
        <p:nvSpPr>
          <p:cNvPr id="2" name="Text Placeholder 1">
            <a:extLst>
              <a:ext uri="{FF2B5EF4-FFF2-40B4-BE49-F238E27FC236}">
                <a16:creationId xmlns:a16="http://schemas.microsoft.com/office/drawing/2014/main" id="{DFFD5DE6-1273-45F8-A821-FBF3E7E73680}"/>
              </a:ext>
            </a:extLst>
          </p:cNvPr>
          <p:cNvSpPr>
            <a:spLocks noGrp="1"/>
          </p:cNvSpPr>
          <p:nvPr>
            <p:ph type="body" sz="quarter" idx="10"/>
          </p:nvPr>
        </p:nvSpPr>
        <p:spPr/>
        <p:txBody>
          <a:bodyPr/>
          <a:lstStyle/>
          <a:p>
            <a:pPr marL="0" indent="0">
              <a:buNone/>
            </a:pPr>
            <a:r>
              <a:rPr lang="en-US" b="1" dirty="0"/>
              <a:t>Screen for contraindications and precautions before administering vaccines: </a:t>
            </a:r>
          </a:p>
          <a:p>
            <a:pPr lvl="1"/>
            <a:r>
              <a:rPr lang="en-US" dirty="0"/>
              <a:t>Severe allergic reaction (anaphylaxis) to vaccine component or following a prior dose</a:t>
            </a:r>
          </a:p>
          <a:p>
            <a:pPr lvl="2"/>
            <a:r>
              <a:rPr lang="en-US" dirty="0" err="1"/>
              <a:t>Pentacel</a:t>
            </a:r>
            <a:r>
              <a:rPr lang="en-US" dirty="0"/>
              <a:t>® only: Contraindications and precautions include those for the other component vaccines (DTaP, IPV, Hib)</a:t>
            </a:r>
          </a:p>
          <a:p>
            <a:pPr lvl="1"/>
            <a:r>
              <a:rPr lang="en-US" dirty="0"/>
              <a:t>Moderate or severe acute illness</a:t>
            </a:r>
          </a:p>
          <a:p>
            <a:pPr lvl="1"/>
            <a:r>
              <a:rPr lang="en-US" dirty="0"/>
              <a:t>Younger than 6 weeks of age</a:t>
            </a:r>
          </a:p>
          <a:p>
            <a:pPr marL="0" indent="0">
              <a:buNone/>
            </a:pPr>
            <a:endParaRPr lang="en-US" sz="800" dirty="0"/>
          </a:p>
          <a:p>
            <a:pPr marL="0" indent="0">
              <a:buNone/>
            </a:pPr>
            <a:endParaRPr lang="en-US" sz="1600" dirty="0"/>
          </a:p>
          <a:p>
            <a:pPr marL="0" indent="0">
              <a:buNone/>
            </a:pPr>
            <a:r>
              <a:rPr lang="en-US" sz="1600" b="1" dirty="0"/>
              <a:t>Note: Minor illnesses (e.g., mild upper respiratory infection) are not contraindications to vaccination.</a:t>
            </a:r>
          </a:p>
          <a:p>
            <a:endParaRPr lang="en-US" dirty="0"/>
          </a:p>
          <a:p>
            <a:endParaRPr lang="en-US" dirty="0"/>
          </a:p>
        </p:txBody>
      </p:sp>
      <p:sp>
        <p:nvSpPr>
          <p:cNvPr id="4" name="Text Placeholder 3">
            <a:extLst>
              <a:ext uri="{FF2B5EF4-FFF2-40B4-BE49-F238E27FC236}">
                <a16:creationId xmlns:a16="http://schemas.microsoft.com/office/drawing/2014/main" id="{42EDE960-958A-4D80-B0FC-D1D1AB429427}"/>
              </a:ext>
            </a:extLst>
          </p:cNvPr>
          <p:cNvSpPr>
            <a:spLocks noGrp="1"/>
          </p:cNvSpPr>
          <p:nvPr>
            <p:ph type="body" idx="4294967295"/>
          </p:nvPr>
        </p:nvSpPr>
        <p:spPr>
          <a:xfrm>
            <a:off x="457200" y="4718050"/>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19412921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693AC-B72A-479F-971C-11CD96362699}"/>
              </a:ext>
            </a:extLst>
          </p:cNvPr>
          <p:cNvSpPr>
            <a:spLocks noGrp="1"/>
          </p:cNvSpPr>
          <p:nvPr>
            <p:ph type="title"/>
          </p:nvPr>
        </p:nvSpPr>
        <p:spPr/>
        <p:txBody>
          <a:bodyPr/>
          <a:lstStyle/>
          <a:p>
            <a:r>
              <a:rPr lang="en-US" dirty="0"/>
              <a:t>Vaccine Preparation</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r>
              <a:rPr lang="en-US" dirty="0"/>
              <a:t>Handwashing.</a:t>
            </a:r>
          </a:p>
          <a:p>
            <a:r>
              <a:rPr lang="en-US" dirty="0"/>
              <a:t>Use designated, clean preparation area. </a:t>
            </a:r>
          </a:p>
          <a:p>
            <a:r>
              <a:rPr lang="en-US" dirty="0"/>
              <a:t>Prepare your own vaccines.	</a:t>
            </a:r>
          </a:p>
          <a:p>
            <a:r>
              <a:rPr lang="en-US" dirty="0"/>
              <a:t>Prepare vaccine only when ready to administer.</a:t>
            </a:r>
          </a:p>
          <a:p>
            <a:r>
              <a:rPr lang="en-US" dirty="0"/>
              <a:t>Always follow the vaccine manufacturers’ directions, located in the package insert. </a:t>
            </a:r>
          </a:p>
          <a:p>
            <a:r>
              <a:rPr lang="en-US" dirty="0"/>
              <a:t>Check expiration date on the vaccine and diluent (if needed).</a:t>
            </a:r>
          </a:p>
        </p:txBody>
      </p:sp>
      <p:sp>
        <p:nvSpPr>
          <p:cNvPr id="6" name="Text Placeholder 5">
            <a:extLst>
              <a:ext uri="{FF2B5EF4-FFF2-40B4-BE49-F238E27FC236}">
                <a16:creationId xmlns:a16="http://schemas.microsoft.com/office/drawing/2014/main" id="{89E1522F-BBFA-4BB3-8F38-8C189BD818F2}"/>
              </a:ext>
            </a:extLst>
          </p:cNvPr>
          <p:cNvSpPr>
            <a:spLocks noGrp="1"/>
          </p:cNvSpPr>
          <p:nvPr>
            <p:ph type="body" idx="4294967295"/>
          </p:nvPr>
        </p:nvSpPr>
        <p:spPr>
          <a:xfrm>
            <a:off x="457200" y="4718050"/>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 https://www2.cdc.gov/vaccines/ed/vaxadmin/va/index.html</a:t>
            </a:r>
          </a:p>
        </p:txBody>
      </p:sp>
    </p:spTree>
    <p:extLst>
      <p:ext uri="{BB962C8B-B14F-4D97-AF65-F5344CB8AC3E}">
        <p14:creationId xmlns:p14="http://schemas.microsoft.com/office/powerpoint/2010/main" val="304304364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693AC-B72A-479F-971C-11CD96362699}"/>
              </a:ext>
            </a:extLst>
          </p:cNvPr>
          <p:cNvSpPr>
            <a:spLocks noGrp="1"/>
          </p:cNvSpPr>
          <p:nvPr>
            <p:ph type="title"/>
          </p:nvPr>
        </p:nvSpPr>
        <p:spPr/>
        <p:txBody>
          <a:bodyPr/>
          <a:lstStyle/>
          <a:p>
            <a:r>
              <a:rPr lang="en-US" dirty="0"/>
              <a:t>Vaccine Administration Technique</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a:xfrm>
            <a:off x="457200" y="1285875"/>
            <a:ext cx="3289300" cy="3294063"/>
          </a:xfrm>
        </p:spPr>
        <p:txBody>
          <a:bodyPr/>
          <a:lstStyle/>
          <a:p>
            <a:r>
              <a:rPr lang="en-US" dirty="0"/>
              <a:t>Infants and toddlers best held in parent’s arms. </a:t>
            </a:r>
          </a:p>
          <a:p>
            <a:r>
              <a:rPr lang="en-US" dirty="0"/>
              <a:t>Children best held in parent’s lap</a:t>
            </a:r>
          </a:p>
        </p:txBody>
      </p:sp>
      <p:sp>
        <p:nvSpPr>
          <p:cNvPr id="6" name="Text Placeholder 5">
            <a:extLst>
              <a:ext uri="{FF2B5EF4-FFF2-40B4-BE49-F238E27FC236}">
                <a16:creationId xmlns:a16="http://schemas.microsoft.com/office/drawing/2014/main" id="{89E1522F-BBFA-4BB3-8F38-8C189BD818F2}"/>
              </a:ext>
            </a:extLst>
          </p:cNvPr>
          <p:cNvSpPr>
            <a:spLocks noGrp="1"/>
          </p:cNvSpPr>
          <p:nvPr>
            <p:ph type="body" idx="4294967295"/>
          </p:nvPr>
        </p:nvSpPr>
        <p:spPr>
          <a:xfrm>
            <a:off x="457200" y="4700588"/>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a:t>
            </a:r>
          </a:p>
        </p:txBody>
      </p:sp>
      <p:pic>
        <p:nvPicPr>
          <p:cNvPr id="2" name="Online Media 1" title="Comfort and Restraint Techniques">
            <a:hlinkClick r:id="" action="ppaction://media"/>
            <a:extLst>
              <a:ext uri="{FF2B5EF4-FFF2-40B4-BE49-F238E27FC236}">
                <a16:creationId xmlns:a16="http://schemas.microsoft.com/office/drawing/2014/main" id="{4A4B198E-E79F-49C7-B269-11F781F6F430}"/>
              </a:ext>
            </a:extLst>
          </p:cNvPr>
          <p:cNvPicPr>
            <a:picLocks noRot="1" noChangeAspect="1"/>
          </p:cNvPicPr>
          <p:nvPr>
            <a:videoFile r:link="rId1"/>
          </p:nvPr>
        </p:nvPicPr>
        <p:blipFill>
          <a:blip r:embed="rId4"/>
          <a:stretch>
            <a:fillRect/>
          </a:stretch>
        </p:blipFill>
        <p:spPr>
          <a:xfrm>
            <a:off x="4446270" y="1285875"/>
            <a:ext cx="4572000" cy="2571750"/>
          </a:xfrm>
          <a:prstGeom prst="rect">
            <a:avLst/>
          </a:prstGeom>
        </p:spPr>
      </p:pic>
      <p:sp>
        <p:nvSpPr>
          <p:cNvPr id="8" name="TextBox 7">
            <a:extLst>
              <a:ext uri="{FF2B5EF4-FFF2-40B4-BE49-F238E27FC236}">
                <a16:creationId xmlns:a16="http://schemas.microsoft.com/office/drawing/2014/main" id="{F04E4127-8CB7-4B05-957D-F50EE5A1CDBF}"/>
              </a:ext>
            </a:extLst>
          </p:cNvPr>
          <p:cNvSpPr txBox="1"/>
          <p:nvPr/>
        </p:nvSpPr>
        <p:spPr>
          <a:xfrm>
            <a:off x="4446270" y="3783964"/>
            <a:ext cx="444627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5"/>
              </a:rPr>
              <a:t>“Comfort and Restraint Techniques” Video</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03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A480D-DDD9-4F59-8ABC-F267991067C1}"/>
              </a:ext>
            </a:extLst>
          </p:cNvPr>
          <p:cNvSpPr>
            <a:spLocks noGrp="1"/>
          </p:cNvSpPr>
          <p:nvPr>
            <p:ph type="title"/>
          </p:nvPr>
        </p:nvSpPr>
        <p:spPr/>
        <p:txBody>
          <a:bodyPr>
            <a:normAutofit/>
          </a:bodyPr>
          <a:lstStyle/>
          <a:p>
            <a:r>
              <a:rPr lang="en-US" dirty="0"/>
              <a:t>Vaccine Administration</a:t>
            </a:r>
          </a:p>
        </p:txBody>
      </p:sp>
      <p:sp>
        <p:nvSpPr>
          <p:cNvPr id="2" name="Text Placeholder 1">
            <a:extLst>
              <a:ext uri="{FF2B5EF4-FFF2-40B4-BE49-F238E27FC236}">
                <a16:creationId xmlns:a16="http://schemas.microsoft.com/office/drawing/2014/main" id="{041DB19F-649F-47EC-B173-E3A609763119}"/>
              </a:ext>
            </a:extLst>
          </p:cNvPr>
          <p:cNvSpPr>
            <a:spLocks noGrp="1"/>
          </p:cNvSpPr>
          <p:nvPr>
            <p:ph type="body" sz="quarter" idx="10"/>
          </p:nvPr>
        </p:nvSpPr>
        <p:spPr>
          <a:xfrm>
            <a:off x="457200" y="4874021"/>
            <a:ext cx="8686800" cy="205979"/>
          </a:xfrm>
        </p:spPr>
        <p:txBody>
          <a:bodyPr/>
          <a:lstStyle/>
          <a:p>
            <a:pPr marL="0" lvl="0" indent="0">
              <a:buNone/>
            </a:pPr>
            <a:r>
              <a:rPr lang="en-US" sz="1000" dirty="0">
                <a:solidFill>
                  <a:srgbClr val="B9B9B9"/>
                </a:solidFill>
              </a:rPr>
              <a:t>Information from https://www2a.cdc.gov/nip/isd/ycts/mod1/courses/hib/index.html; Image source: Adapted from California Immunization Branch.</a:t>
            </a:r>
          </a:p>
        </p:txBody>
      </p:sp>
      <p:sp>
        <p:nvSpPr>
          <p:cNvPr id="4" name="Text Placeholder 3">
            <a:extLst>
              <a:ext uri="{FF2B5EF4-FFF2-40B4-BE49-F238E27FC236}">
                <a16:creationId xmlns:a16="http://schemas.microsoft.com/office/drawing/2014/main" id="{BFA77D32-119A-481C-BD6A-BB5B15150B2D}"/>
              </a:ext>
            </a:extLst>
          </p:cNvPr>
          <p:cNvSpPr>
            <a:spLocks noGrp="1"/>
          </p:cNvSpPr>
          <p:nvPr>
            <p:ph idx="4294967295"/>
          </p:nvPr>
        </p:nvSpPr>
        <p:spPr>
          <a:xfrm>
            <a:off x="457200" y="1165225"/>
            <a:ext cx="5246688" cy="3465513"/>
          </a:xfrm>
        </p:spPr>
        <p:txBody>
          <a:bodyPr/>
          <a:lstStyle/>
          <a:p>
            <a:pPr marL="0" indent="0">
              <a:buNone/>
            </a:pPr>
            <a:r>
              <a:rPr lang="en-US" sz="2000" b="1" dirty="0">
                <a:solidFill>
                  <a:schemeClr val="accent4">
                    <a:lumMod val="75000"/>
                  </a:schemeClr>
                </a:solidFill>
              </a:rPr>
              <a:t>Route</a:t>
            </a:r>
          </a:p>
          <a:p>
            <a:pPr>
              <a:buClr>
                <a:schemeClr val="accent6">
                  <a:lumMod val="75000"/>
                  <a:lumOff val="25000"/>
                </a:schemeClr>
              </a:buClr>
              <a:buFont typeface="Wingdings" panose="05000000000000000000" pitchFamily="2" charset="2"/>
              <a:buChar char="§"/>
            </a:pPr>
            <a:r>
              <a:rPr lang="en-US" sz="1800" dirty="0">
                <a:solidFill>
                  <a:schemeClr val="accent4">
                    <a:lumMod val="75000"/>
                  </a:schemeClr>
                </a:solidFill>
              </a:rPr>
              <a:t>IM injection</a:t>
            </a:r>
          </a:p>
          <a:p>
            <a:pPr lvl="1"/>
            <a:endParaRPr lang="en-US" sz="800" dirty="0">
              <a:solidFill>
                <a:schemeClr val="accent4">
                  <a:lumMod val="75000"/>
                </a:schemeClr>
              </a:solidFill>
            </a:endParaRPr>
          </a:p>
          <a:p>
            <a:pPr marL="0" indent="0">
              <a:buNone/>
            </a:pPr>
            <a:r>
              <a:rPr lang="en-US" sz="2000" b="1" dirty="0">
                <a:solidFill>
                  <a:schemeClr val="accent4">
                    <a:lumMod val="75000"/>
                  </a:schemeClr>
                </a:solidFill>
              </a:rPr>
              <a:t>Site </a:t>
            </a:r>
          </a:p>
          <a:p>
            <a:pPr>
              <a:buClr>
                <a:schemeClr val="accent6">
                  <a:lumMod val="75000"/>
                  <a:lumOff val="25000"/>
                </a:schemeClr>
              </a:buClr>
              <a:buFont typeface="Wingdings" panose="05000000000000000000" pitchFamily="2" charset="2"/>
              <a:buChar char="§"/>
            </a:pPr>
            <a:r>
              <a:rPr lang="en-US" sz="1800" dirty="0">
                <a:solidFill>
                  <a:schemeClr val="accent4">
                    <a:lumMod val="75000"/>
                  </a:schemeClr>
                </a:solidFill>
              </a:rPr>
              <a:t>Younger than 12 months: Vastus lateralis (anterolateral thigh)</a:t>
            </a:r>
          </a:p>
          <a:p>
            <a:pPr>
              <a:buClr>
                <a:schemeClr val="accent6">
                  <a:lumMod val="75000"/>
                  <a:lumOff val="25000"/>
                </a:schemeClr>
              </a:buClr>
              <a:buFont typeface="Wingdings" panose="05000000000000000000" pitchFamily="2" charset="2"/>
              <a:buChar char="§"/>
            </a:pPr>
            <a:r>
              <a:rPr lang="en-US" sz="1800" dirty="0">
                <a:solidFill>
                  <a:schemeClr val="accent4">
                    <a:lumMod val="75000"/>
                  </a:schemeClr>
                </a:solidFill>
              </a:rPr>
              <a:t>12 months and older: </a:t>
            </a:r>
          </a:p>
          <a:p>
            <a:pPr lvl="1"/>
            <a:r>
              <a:rPr lang="en-US" sz="1800" dirty="0">
                <a:solidFill>
                  <a:schemeClr val="accent4">
                    <a:lumMod val="75000"/>
                  </a:schemeClr>
                </a:solidFill>
              </a:rPr>
              <a:t>Vastus lateralis (anterolateral thigh) preferred for persons age 1–2 years old </a:t>
            </a:r>
          </a:p>
          <a:p>
            <a:pPr lvl="1"/>
            <a:r>
              <a:rPr lang="en-US" sz="1800" dirty="0">
                <a:solidFill>
                  <a:schemeClr val="accent4">
                    <a:lumMod val="75000"/>
                  </a:schemeClr>
                </a:solidFill>
              </a:rPr>
              <a:t>Deltoid muscle of arm preferred for persons age 3 years and older</a:t>
            </a:r>
          </a:p>
          <a:p>
            <a:endParaRPr lang="en-US" sz="2000" dirty="0"/>
          </a:p>
        </p:txBody>
      </p:sp>
      <p:pic>
        <p:nvPicPr>
          <p:cNvPr id="6" name="image1.png" descr="This drawing shows intramuscular needle insertion into a cross-section of skin. The needle is inserted at a 90-degree angle and penetrates the dermis, fatty tissue (subcutaneous), and muscle tissue.">
            <a:extLst>
              <a:ext uri="{FF2B5EF4-FFF2-40B4-BE49-F238E27FC236}">
                <a16:creationId xmlns:a16="http://schemas.microsoft.com/office/drawing/2014/main" id="{A1E028EE-B853-45F4-8049-32D5CBACC1A4}"/>
              </a:ext>
            </a:extLst>
          </p:cNvPr>
          <p:cNvPicPr>
            <a:picLocks noGrp="1"/>
          </p:cNvPicPr>
          <p:nvPr>
            <p:ph idx="4294967295"/>
          </p:nvPr>
        </p:nvPicPr>
        <p:blipFill>
          <a:blip r:embed="rId3" cstate="print"/>
          <a:stretch>
            <a:fillRect/>
          </a:stretch>
        </p:blipFill>
        <p:spPr>
          <a:xfrm>
            <a:off x="5703888" y="1854993"/>
            <a:ext cx="2811462" cy="1433513"/>
          </a:xfrm>
        </p:spPr>
      </p:pic>
    </p:spTree>
    <p:extLst>
      <p:ext uri="{BB962C8B-B14F-4D97-AF65-F5344CB8AC3E}">
        <p14:creationId xmlns:p14="http://schemas.microsoft.com/office/powerpoint/2010/main" val="31412284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A480D-DDD9-4F59-8ABC-F267991067C1}"/>
              </a:ext>
            </a:extLst>
          </p:cNvPr>
          <p:cNvSpPr>
            <a:spLocks noGrp="1"/>
          </p:cNvSpPr>
          <p:nvPr>
            <p:ph type="title"/>
          </p:nvPr>
        </p:nvSpPr>
        <p:spPr/>
        <p:txBody>
          <a:bodyPr/>
          <a:lstStyle/>
          <a:p>
            <a:r>
              <a:rPr lang="en-US" dirty="0"/>
              <a:t>Vaccine Administration</a:t>
            </a:r>
          </a:p>
        </p:txBody>
      </p:sp>
      <p:sp>
        <p:nvSpPr>
          <p:cNvPr id="2" name="Text Placeholder 1">
            <a:extLst>
              <a:ext uri="{FF2B5EF4-FFF2-40B4-BE49-F238E27FC236}">
                <a16:creationId xmlns:a16="http://schemas.microsoft.com/office/drawing/2014/main" id="{041DB19F-649F-47EC-B173-E3A609763119}"/>
              </a:ext>
            </a:extLst>
          </p:cNvPr>
          <p:cNvSpPr>
            <a:spLocks noGrp="1"/>
          </p:cNvSpPr>
          <p:nvPr>
            <p:ph type="body" sz="quarter" idx="10"/>
          </p:nvPr>
        </p:nvSpPr>
        <p:spPr/>
        <p:txBody>
          <a:bodyPr/>
          <a:lstStyle/>
          <a:p>
            <a:pPr marL="0" indent="0">
              <a:buNone/>
            </a:pPr>
            <a:r>
              <a:rPr lang="en-US" b="1" dirty="0"/>
              <a:t>Needle Size: </a:t>
            </a:r>
          </a:p>
          <a:p>
            <a:r>
              <a:rPr lang="en-US" sz="1800" dirty="0"/>
              <a:t>22–25 gauge </a:t>
            </a:r>
          </a:p>
          <a:p>
            <a:r>
              <a:rPr lang="en-US" sz="1800" dirty="0"/>
              <a:t>Children: 5/8- to 1-inch </a:t>
            </a:r>
          </a:p>
          <a:p>
            <a:r>
              <a:rPr lang="en-US" sz="1800" dirty="0"/>
              <a:t>Adults: 1–1.5-inches </a:t>
            </a:r>
          </a:p>
          <a:p>
            <a:endParaRPr lang="en-US" sz="1800" dirty="0"/>
          </a:p>
          <a:p>
            <a:pPr marL="0" indent="0">
              <a:buNone/>
            </a:pPr>
            <a:r>
              <a:rPr lang="en-US" sz="1800" dirty="0"/>
              <a:t>Use clinical judgment when selecting needle length. Needle selection should be based on the route, age, gender and weight for adults (19 years and older), site, and injection technique. </a:t>
            </a:r>
          </a:p>
          <a:p>
            <a:endParaRPr lang="en-US" dirty="0"/>
          </a:p>
        </p:txBody>
      </p:sp>
      <p:sp>
        <p:nvSpPr>
          <p:cNvPr id="4" name="Text Placeholder 3">
            <a:extLst>
              <a:ext uri="{FF2B5EF4-FFF2-40B4-BE49-F238E27FC236}">
                <a16:creationId xmlns:a16="http://schemas.microsoft.com/office/drawing/2014/main" id="{BFA77D32-119A-481C-BD6A-BB5B15150B2D}"/>
              </a:ext>
            </a:extLst>
          </p:cNvPr>
          <p:cNvSpPr>
            <a:spLocks noGrp="1"/>
          </p:cNvSpPr>
          <p:nvPr>
            <p:ph type="body" idx="4294967295"/>
          </p:nvPr>
        </p:nvSpPr>
        <p:spPr>
          <a:xfrm>
            <a:off x="457200" y="4826000"/>
            <a:ext cx="8686800" cy="228600"/>
          </a:xfrm>
        </p:spPr>
        <p:txBody>
          <a:bodyPr/>
          <a:lstStyle/>
          <a:p>
            <a:pPr marL="0" indent="0">
              <a:buNone/>
            </a:pPr>
            <a:r>
              <a:rPr lang="en-US" sz="1000" dirty="0">
                <a:solidFill>
                  <a:srgbClr val="B9B9B9"/>
                </a:solidFill>
              </a:rPr>
              <a:t>Information from https://www2a.cdc.gov/nip/isd/ycts/mod1/courses/hib/index.html</a:t>
            </a:r>
          </a:p>
        </p:txBody>
      </p:sp>
    </p:spTree>
    <p:extLst>
      <p:ext uri="{BB962C8B-B14F-4D97-AF65-F5344CB8AC3E}">
        <p14:creationId xmlns:p14="http://schemas.microsoft.com/office/powerpoint/2010/main" val="57483403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r>
              <a:rPr lang="en-US" dirty="0"/>
              <a:t>DOCUMENTATION</a:t>
            </a:r>
          </a:p>
        </p:txBody>
      </p:sp>
      <p:sp>
        <p:nvSpPr>
          <p:cNvPr id="4" name="Text Placeholder 3">
            <a:extLst>
              <a:ext uri="{FF2B5EF4-FFF2-40B4-BE49-F238E27FC236}">
                <a16:creationId xmlns:a16="http://schemas.microsoft.com/office/drawing/2014/main" id="{7AA5D783-D3BE-4546-9A5F-3AA033D259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714607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4D6373-C349-4931-8AB0-4663CF5AF06C}"/>
              </a:ext>
            </a:extLst>
          </p:cNvPr>
          <p:cNvSpPr>
            <a:spLocks noGrp="1"/>
          </p:cNvSpPr>
          <p:nvPr>
            <p:ph type="title"/>
          </p:nvPr>
        </p:nvSpPr>
        <p:spPr/>
        <p:txBody>
          <a:bodyPr/>
          <a:lstStyle/>
          <a:p>
            <a:r>
              <a:rPr lang="en-US" dirty="0"/>
              <a:t>Documenting Vaccinations </a:t>
            </a:r>
          </a:p>
        </p:txBody>
      </p:sp>
      <p:sp>
        <p:nvSpPr>
          <p:cNvPr id="2" name="Text Placeholder 1">
            <a:extLst>
              <a:ext uri="{FF2B5EF4-FFF2-40B4-BE49-F238E27FC236}">
                <a16:creationId xmlns:a16="http://schemas.microsoft.com/office/drawing/2014/main" id="{89D6FAAB-7C5B-42ED-8552-87F67B674D4C}"/>
              </a:ext>
            </a:extLst>
          </p:cNvPr>
          <p:cNvSpPr>
            <a:spLocks noGrp="1"/>
          </p:cNvSpPr>
          <p:nvPr>
            <p:ph type="body" sz="quarter" idx="10"/>
          </p:nvPr>
        </p:nvSpPr>
        <p:spPr/>
        <p:txBody>
          <a:bodyPr/>
          <a:lstStyle/>
          <a:p>
            <a:pPr marL="0" indent="0">
              <a:buNone/>
            </a:pPr>
            <a:r>
              <a:rPr lang="en-US" b="1" dirty="0"/>
              <a:t>All vaccinations should be documented in the patient’s permanent medical record. Federal law requires documentation of: </a:t>
            </a:r>
          </a:p>
          <a:p>
            <a:pPr lvl="1"/>
            <a:r>
              <a:rPr lang="en-US" dirty="0"/>
              <a:t>Vaccine manufacturer</a:t>
            </a:r>
          </a:p>
          <a:p>
            <a:pPr lvl="1"/>
            <a:r>
              <a:rPr lang="en-US" dirty="0"/>
              <a:t>Vaccine lot number</a:t>
            </a:r>
          </a:p>
          <a:p>
            <a:pPr lvl="1"/>
            <a:r>
              <a:rPr lang="en-US" dirty="0"/>
              <a:t>Date of administration</a:t>
            </a:r>
          </a:p>
          <a:p>
            <a:pPr lvl="1"/>
            <a:r>
              <a:rPr lang="en-US" dirty="0"/>
              <a:t>Name and title of the person who administered the vaccine and the address of the facility where the permanent record will reside</a:t>
            </a:r>
          </a:p>
          <a:p>
            <a:pPr lvl="1"/>
            <a:r>
              <a:rPr lang="en-US" dirty="0"/>
              <a:t>Edition date of the vaccine information statement and the date it was provided to the patient, parent, or legal guardian</a:t>
            </a:r>
          </a:p>
          <a:p>
            <a:pPr lvl="1"/>
            <a:endParaRPr lang="en-US" dirty="0"/>
          </a:p>
        </p:txBody>
      </p:sp>
      <p:sp>
        <p:nvSpPr>
          <p:cNvPr id="4" name="Text Placeholder 3">
            <a:extLst>
              <a:ext uri="{FF2B5EF4-FFF2-40B4-BE49-F238E27FC236}">
                <a16:creationId xmlns:a16="http://schemas.microsoft.com/office/drawing/2014/main" id="{6CB0C413-8EBA-4DC9-BEB9-75B59761B83F}"/>
              </a:ext>
            </a:extLst>
          </p:cNvPr>
          <p:cNvSpPr>
            <a:spLocks noGrp="1"/>
          </p:cNvSpPr>
          <p:nvPr>
            <p:ph type="body" idx="4294967295"/>
          </p:nvPr>
        </p:nvSpPr>
        <p:spPr>
          <a:xfrm>
            <a:off x="457200" y="4684713"/>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94198599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 name="Shape 103"/>
          <p:cNvSpPr txBox="1">
            <a:spLocks noGrp="1"/>
          </p:cNvSpPr>
          <p:nvPr>
            <p:ph type="title"/>
          </p:nvPr>
        </p:nvSpPr>
        <p:spPr/>
        <p:txBody>
          <a:bodyPr/>
          <a:lstStyle/>
          <a:p>
            <a:r>
              <a:rPr lang="en-US" dirty="0"/>
              <a:t>Documentation: Best Practice Guidelines</a:t>
            </a:r>
          </a:p>
        </p:txBody>
      </p:sp>
      <p:sp>
        <p:nvSpPr>
          <p:cNvPr id="2" name="Text Placeholder 1"/>
          <p:cNvSpPr>
            <a:spLocks noGrp="1"/>
          </p:cNvSpPr>
          <p:nvPr>
            <p:ph type="body" sz="quarter" idx="10"/>
          </p:nvPr>
        </p:nvSpPr>
        <p:spPr/>
        <p:txBody>
          <a:bodyPr/>
          <a:lstStyle/>
          <a:p>
            <a:pPr>
              <a:spcBef>
                <a:spcPts val="0"/>
              </a:spcBef>
            </a:pPr>
            <a:r>
              <a:rPr lang="en-US" sz="1800" dirty="0"/>
              <a:t>Best practice guidelines also include documenting:</a:t>
            </a:r>
          </a:p>
          <a:p>
            <a:pPr lvl="1">
              <a:spcBef>
                <a:spcPts val="0"/>
              </a:spcBef>
            </a:pPr>
            <a:r>
              <a:rPr lang="en-US" sz="1800" dirty="0"/>
              <a:t>Route</a:t>
            </a:r>
          </a:p>
          <a:p>
            <a:pPr lvl="1">
              <a:spcBef>
                <a:spcPts val="0"/>
              </a:spcBef>
            </a:pPr>
            <a:r>
              <a:rPr lang="en-US" sz="1800" dirty="0"/>
              <a:t>Dosage (amount)</a:t>
            </a:r>
          </a:p>
          <a:p>
            <a:pPr lvl="1">
              <a:spcBef>
                <a:spcPts val="0"/>
              </a:spcBef>
            </a:pPr>
            <a:r>
              <a:rPr lang="en-US" sz="1800" dirty="0"/>
              <a:t>Site</a:t>
            </a:r>
          </a:p>
          <a:p>
            <a:pPr lvl="1">
              <a:spcBef>
                <a:spcPts val="0"/>
              </a:spcBef>
            </a:pPr>
            <a:r>
              <a:rPr lang="en-US" sz="1800" dirty="0"/>
              <a:t>Expiration date </a:t>
            </a:r>
          </a:p>
          <a:p>
            <a:pPr>
              <a:spcBef>
                <a:spcPts val="600"/>
              </a:spcBef>
              <a:spcAft>
                <a:spcPts val="600"/>
              </a:spcAft>
            </a:pPr>
            <a:r>
              <a:rPr lang="en-US" sz="1800" dirty="0"/>
              <a:t>Provide personal immunization record that includes the vaccinations and administration dates.</a:t>
            </a:r>
          </a:p>
          <a:p>
            <a:pPr>
              <a:spcBef>
                <a:spcPts val="0"/>
              </a:spcBef>
            </a:pPr>
            <a:r>
              <a:rPr lang="en-US" sz="1800" dirty="0"/>
              <a:t>Update medical records to include: </a:t>
            </a:r>
          </a:p>
          <a:p>
            <a:pPr lvl="1">
              <a:spcBef>
                <a:spcPts val="0"/>
              </a:spcBef>
            </a:pPr>
            <a:r>
              <a:rPr lang="en-US" sz="1800" dirty="0"/>
              <a:t>Adverse events after vaccination</a:t>
            </a:r>
          </a:p>
          <a:p>
            <a:pPr lvl="1">
              <a:spcBef>
                <a:spcPts val="0"/>
              </a:spcBef>
            </a:pPr>
            <a:r>
              <a:rPr lang="en-US" sz="1800" dirty="0"/>
              <a:t>Serologic test results related to vaccine-preventable diseases (e.g., those for rubella screening and antibody to hepatitis B surface antigen)</a:t>
            </a:r>
          </a:p>
          <a:p>
            <a:endParaRPr lang="en-US" dirty="0"/>
          </a:p>
        </p:txBody>
      </p:sp>
      <p:sp>
        <p:nvSpPr>
          <p:cNvPr id="3" name="Text Placeholder 2">
            <a:extLst>
              <a:ext uri="{FF2B5EF4-FFF2-40B4-BE49-F238E27FC236}">
                <a16:creationId xmlns:a16="http://schemas.microsoft.com/office/drawing/2014/main" id="{B3D1010F-76F9-482D-BBA5-051D3F1BE1A3}"/>
              </a:ext>
            </a:extLst>
          </p:cNvPr>
          <p:cNvSpPr>
            <a:spLocks noGrp="1"/>
          </p:cNvSpPr>
          <p:nvPr>
            <p:ph type="body" idx="4294967295"/>
          </p:nvPr>
        </p:nvSpPr>
        <p:spPr>
          <a:xfrm>
            <a:off x="457200" y="4731146"/>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 https://www2.cdc.gov/vaccines/ed/vaxadmin/va/index.html</a:t>
            </a:r>
          </a:p>
        </p:txBody>
      </p:sp>
    </p:spTree>
    <p:extLst>
      <p:ext uri="{BB962C8B-B14F-4D97-AF65-F5344CB8AC3E}">
        <p14:creationId xmlns:p14="http://schemas.microsoft.com/office/powerpoint/2010/main" val="13827357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AEF27-E26D-42C4-B183-324B39697A5F}"/>
              </a:ext>
            </a:extLst>
          </p:cNvPr>
          <p:cNvSpPr>
            <a:spLocks noGrp="1"/>
          </p:cNvSpPr>
          <p:nvPr>
            <p:ph type="title"/>
          </p:nvPr>
        </p:nvSpPr>
        <p:spPr/>
        <p:txBody>
          <a:bodyPr/>
          <a:lstStyle/>
          <a:p>
            <a:r>
              <a:rPr lang="en-US" dirty="0"/>
              <a:t>Reporting Vaccine Adverse Events</a:t>
            </a:r>
          </a:p>
        </p:txBody>
      </p:sp>
      <p:sp>
        <p:nvSpPr>
          <p:cNvPr id="2" name="Text Placeholder 1">
            <a:extLst>
              <a:ext uri="{FF2B5EF4-FFF2-40B4-BE49-F238E27FC236}">
                <a16:creationId xmlns:a16="http://schemas.microsoft.com/office/drawing/2014/main" id="{0337478A-34CA-4FF6-B826-39F03C6532B5}"/>
              </a:ext>
            </a:extLst>
          </p:cNvPr>
          <p:cNvSpPr>
            <a:spLocks noGrp="1"/>
          </p:cNvSpPr>
          <p:nvPr>
            <p:ph type="body" sz="quarter" idx="10"/>
          </p:nvPr>
        </p:nvSpPr>
        <p:spPr/>
        <p:txBody>
          <a:bodyPr/>
          <a:lstStyle/>
          <a:p>
            <a:pPr marL="0" indent="0">
              <a:buNone/>
            </a:pPr>
            <a:r>
              <a:rPr lang="en-US" sz="1800" b="1" dirty="0"/>
              <a:t>Vaccine Adverse Event Reporting System (VAERS): </a:t>
            </a:r>
            <a:r>
              <a:rPr lang="en-US" sz="1800" dirty="0"/>
              <a:t>A passive surveillance system to monitor adverse events following vaccination </a:t>
            </a:r>
          </a:p>
          <a:p>
            <a:pPr marL="0" indent="0">
              <a:buNone/>
            </a:pPr>
            <a:endParaRPr lang="en-US" sz="800" b="1" dirty="0"/>
          </a:p>
          <a:p>
            <a:pPr marL="0" indent="0">
              <a:buNone/>
            </a:pPr>
            <a:r>
              <a:rPr lang="en-US" sz="1800" b="1" dirty="0"/>
              <a:t>Health care providers are required by law to report:</a:t>
            </a:r>
          </a:p>
          <a:p>
            <a:pPr lvl="1"/>
            <a:r>
              <a:rPr lang="en-US" sz="1800" dirty="0"/>
              <a:t>Any adverse event listed by the vaccine manufacturer as a contraindication to further doses of the vaccine</a:t>
            </a:r>
          </a:p>
          <a:p>
            <a:pPr lvl="1"/>
            <a:r>
              <a:rPr lang="en-US" sz="1800" dirty="0"/>
              <a:t>Any adverse event listed in the VAERS Table of Reportable Events Following Vaccination that occurs within the specified time period after vaccination</a:t>
            </a:r>
          </a:p>
          <a:p>
            <a:pPr marL="457200" lvl="1" indent="0">
              <a:buNone/>
            </a:pPr>
            <a:endParaRPr lang="en-US" sz="800" dirty="0"/>
          </a:p>
          <a:p>
            <a:pPr marL="0" indent="0">
              <a:buNone/>
            </a:pPr>
            <a:r>
              <a:rPr lang="en-US" sz="1800" b="1" dirty="0"/>
              <a:t>Health care providers are encouraged to report:</a:t>
            </a:r>
          </a:p>
          <a:p>
            <a:pPr lvl="1"/>
            <a:r>
              <a:rPr lang="en-US" sz="1800" dirty="0"/>
              <a:t>Any adverse event after the administration of a vaccine</a:t>
            </a:r>
          </a:p>
          <a:p>
            <a:pPr lvl="1"/>
            <a:r>
              <a:rPr lang="en-US" sz="1800" dirty="0"/>
              <a:t>Vaccine administration errors</a:t>
            </a:r>
          </a:p>
          <a:p>
            <a:endParaRPr lang="en-US" sz="1800" dirty="0"/>
          </a:p>
        </p:txBody>
      </p:sp>
      <p:sp>
        <p:nvSpPr>
          <p:cNvPr id="4" name="Text Placeholder 3">
            <a:extLst>
              <a:ext uri="{FF2B5EF4-FFF2-40B4-BE49-F238E27FC236}">
                <a16:creationId xmlns:a16="http://schemas.microsoft.com/office/drawing/2014/main" id="{478E5AB9-B5F7-4738-8A3F-1798DFA2B77B}"/>
              </a:ext>
            </a:extLst>
          </p:cNvPr>
          <p:cNvSpPr>
            <a:spLocks noGrp="1"/>
          </p:cNvSpPr>
          <p:nvPr>
            <p:ph type="body" idx="4294967295"/>
          </p:nvPr>
        </p:nvSpPr>
        <p:spPr>
          <a:xfrm>
            <a:off x="457200" y="4853384"/>
            <a:ext cx="8229600" cy="412750"/>
          </a:xfrm>
        </p:spPr>
        <p:txBody>
          <a:bodyPr/>
          <a:lstStyle/>
          <a:p>
            <a:pPr marL="0" indent="0">
              <a:buNone/>
            </a:pPr>
            <a:r>
              <a:rPr lang="en-US" sz="1000" dirty="0">
                <a:solidFill>
                  <a:srgbClr val="B9B9B9"/>
                </a:solidFill>
              </a:rPr>
              <a:t>Information from https://vaers.hhs.gov/reportevent.html</a:t>
            </a:r>
          </a:p>
        </p:txBody>
      </p:sp>
    </p:spTree>
    <p:extLst>
      <p:ext uri="{BB962C8B-B14F-4D97-AF65-F5344CB8AC3E}">
        <p14:creationId xmlns:p14="http://schemas.microsoft.com/office/powerpoint/2010/main" val="25883007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D3FB5A-273C-4437-995C-B5421E8619C6}"/>
              </a:ext>
            </a:extLst>
          </p:cNvPr>
          <p:cNvSpPr>
            <a:spLocks noGrp="1"/>
          </p:cNvSpPr>
          <p:nvPr>
            <p:ph type="title"/>
          </p:nvPr>
        </p:nvSpPr>
        <p:spPr/>
        <p:txBody>
          <a:bodyPr/>
          <a:lstStyle/>
          <a:p>
            <a:r>
              <a:rPr lang="en-US" dirty="0">
                <a:solidFill>
                  <a:schemeClr val="accent3"/>
                </a:solidFill>
              </a:rPr>
              <a:t>Glossary (continued)</a:t>
            </a:r>
          </a:p>
        </p:txBody>
      </p:sp>
      <p:sp>
        <p:nvSpPr>
          <p:cNvPr id="2" name="Text Placeholder 1">
            <a:extLst>
              <a:ext uri="{FF2B5EF4-FFF2-40B4-BE49-F238E27FC236}">
                <a16:creationId xmlns:a16="http://schemas.microsoft.com/office/drawing/2014/main" id="{9089E9DB-D85D-4852-950E-1D95FAE80087}"/>
              </a:ext>
            </a:extLst>
          </p:cNvPr>
          <p:cNvSpPr>
            <a:spLocks noGrp="1"/>
          </p:cNvSpPr>
          <p:nvPr>
            <p:ph type="body" sz="quarter" idx="10"/>
          </p:nvPr>
        </p:nvSpPr>
        <p:spPr/>
        <p:txBody>
          <a:bodyPr/>
          <a:lstStyle/>
          <a:p>
            <a:r>
              <a:rPr lang="en-US" sz="1800" b="1" dirty="0"/>
              <a:t>Gram-negative: </a:t>
            </a:r>
            <a:r>
              <a:rPr lang="en-US" sz="1800" dirty="0"/>
              <a:t>Classification of bacteria with a cell wall composed of thin layers of peptidoglycan and an outer membrane with a lipopolysaccharide component not found in gram-positive bacteria. Stain red or pink during Gram staining.</a:t>
            </a:r>
          </a:p>
          <a:p>
            <a:r>
              <a:rPr lang="en-US" sz="1800" b="1" dirty="0"/>
              <a:t>Immunogenic: </a:t>
            </a:r>
            <a:r>
              <a:rPr lang="en-US" sz="1800" dirty="0"/>
              <a:t>Ability of a substance to provoke an immune response.</a:t>
            </a:r>
          </a:p>
          <a:p>
            <a:r>
              <a:rPr lang="en-US" sz="1800" b="1" dirty="0"/>
              <a:t>Immunologic tolerance: </a:t>
            </a:r>
            <a:r>
              <a:rPr lang="en-US" sz="1800" dirty="0"/>
              <a:t>State of immune unresponsiveness against a particular antigen that has the capacity to elicit an immune response. When immunologic tolerance is induced by the first dose of a vaccine, it reduces the body’s response to subsequent doses.</a:t>
            </a:r>
          </a:p>
          <a:p>
            <a:r>
              <a:rPr lang="en-US" sz="1800" b="1" dirty="0"/>
              <a:t>Inactivated vaccine: </a:t>
            </a:r>
            <a:r>
              <a:rPr lang="en-US" sz="1800" dirty="0"/>
              <a:t>A vaccine in which the antigen is inactivated with heat and/or chemicals. The antigen in the vaccine is not alive and cannot replicate. These vaccines cannot cause disease from infection, even in an immunodeficient person. Inactivated vaccines always require multiple doses.</a:t>
            </a:r>
          </a:p>
          <a:p>
            <a:endParaRPr lang="en-US" sz="1800" dirty="0"/>
          </a:p>
        </p:txBody>
      </p:sp>
      <p:sp>
        <p:nvSpPr>
          <p:cNvPr id="4" name="Rectangle 3">
            <a:extLst>
              <a:ext uri="{FF2B5EF4-FFF2-40B4-BE49-F238E27FC236}">
                <a16:creationId xmlns:a16="http://schemas.microsoft.com/office/drawing/2014/main" id="{08236E01-7FAD-4762-AA80-2B17DD71F1D6}"/>
              </a:ext>
            </a:extLst>
          </p:cNvPr>
          <p:cNvSpPr/>
          <p:nvPr/>
        </p:nvSpPr>
        <p:spPr>
          <a:xfrm>
            <a:off x="457200" y="4752855"/>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138303377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29C3C-27D5-184F-9D36-509A3968037D}"/>
              </a:ext>
            </a:extLst>
          </p:cNvPr>
          <p:cNvSpPr>
            <a:spLocks noGrp="1"/>
          </p:cNvSpPr>
          <p:nvPr>
            <p:ph type="title"/>
          </p:nvPr>
        </p:nvSpPr>
        <p:spPr/>
        <p:txBody>
          <a:bodyPr/>
          <a:lstStyle/>
          <a:p>
            <a:r>
              <a:rPr lang="en-US" dirty="0"/>
              <a:t>Reporting Adverse Events</a:t>
            </a:r>
          </a:p>
        </p:txBody>
      </p:sp>
      <p:sp>
        <p:nvSpPr>
          <p:cNvPr id="4" name="Text Placeholder 3">
            <a:extLst>
              <a:ext uri="{FF2B5EF4-FFF2-40B4-BE49-F238E27FC236}">
                <a16:creationId xmlns:a16="http://schemas.microsoft.com/office/drawing/2014/main" id="{DFFB0455-C769-F74D-B2C2-ADD68E660C38}"/>
              </a:ext>
            </a:extLst>
          </p:cNvPr>
          <p:cNvSpPr>
            <a:spLocks noGrp="1"/>
          </p:cNvSpPr>
          <p:nvPr>
            <p:ph type="body" sz="quarter" idx="10"/>
          </p:nvPr>
        </p:nvSpPr>
        <p:spPr>
          <a:xfrm>
            <a:off x="457198" y="4840257"/>
            <a:ext cx="7975601" cy="277843"/>
          </a:xfrm>
        </p:spPr>
        <p:txBody>
          <a:bodyPr/>
          <a:lstStyle/>
          <a:p>
            <a:pPr marL="0" indent="0">
              <a:buNone/>
            </a:pPr>
            <a:r>
              <a:rPr lang="en-US" sz="1000" dirty="0">
                <a:solidFill>
                  <a:srgbClr val="B9B9B9"/>
                </a:solidFill>
              </a:rPr>
              <a:t>Information from https://vaers.hhs.gov/docs/VAERS_Table_of_Reportable_Events_Following_Vaccination.pdf</a:t>
            </a:r>
          </a:p>
        </p:txBody>
      </p:sp>
      <p:graphicFrame>
        <p:nvGraphicFramePr>
          <p:cNvPr id="5" name="Table 4">
            <a:extLst>
              <a:ext uri="{FF2B5EF4-FFF2-40B4-BE49-F238E27FC236}">
                <a16:creationId xmlns:a16="http://schemas.microsoft.com/office/drawing/2014/main" id="{4AE815B7-2A87-FA4A-A733-23E13DC2D85E}"/>
              </a:ext>
            </a:extLst>
          </p:cNvPr>
          <p:cNvGraphicFramePr>
            <a:graphicFrameLocks noGrp="1"/>
          </p:cNvGraphicFramePr>
          <p:nvPr>
            <p:extLst>
              <p:ext uri="{D42A27DB-BD31-4B8C-83A1-F6EECF244321}">
                <p14:modId xmlns:p14="http://schemas.microsoft.com/office/powerpoint/2010/main" val="3127622133"/>
              </p:ext>
            </p:extLst>
          </p:nvPr>
        </p:nvGraphicFramePr>
        <p:xfrm>
          <a:off x="457200" y="1632213"/>
          <a:ext cx="8229600" cy="2575560"/>
        </p:xfrm>
        <a:graphic>
          <a:graphicData uri="http://schemas.openxmlformats.org/drawingml/2006/table">
            <a:tbl>
              <a:tblPr firstRow="1" bandRow="1">
                <a:tableStyleId>{93296810-A885-4BE3-A3E7-6D5BEEA58F35}</a:tableStyleId>
              </a:tblPr>
              <a:tblGrid>
                <a:gridCol w="4114800">
                  <a:extLst>
                    <a:ext uri="{9D8B030D-6E8A-4147-A177-3AD203B41FA5}">
                      <a16:colId xmlns:a16="http://schemas.microsoft.com/office/drawing/2014/main" val="478020558"/>
                    </a:ext>
                  </a:extLst>
                </a:gridCol>
                <a:gridCol w="4114800">
                  <a:extLst>
                    <a:ext uri="{9D8B030D-6E8A-4147-A177-3AD203B41FA5}">
                      <a16:colId xmlns:a16="http://schemas.microsoft.com/office/drawing/2014/main" val="2927376964"/>
                    </a:ext>
                  </a:extLst>
                </a:gridCol>
              </a:tblGrid>
              <a:tr h="308610">
                <a:tc>
                  <a:txBody>
                    <a:bodyPr/>
                    <a:lstStyle/>
                    <a:p>
                      <a:r>
                        <a:rPr lang="en-US" sz="1600" dirty="0">
                          <a:solidFill>
                            <a:schemeClr val="tx2"/>
                          </a:solidFill>
                        </a:rPr>
                        <a:t>Vaccine/Toxoid</a:t>
                      </a:r>
                    </a:p>
                  </a:txBody>
                  <a:tcPr marL="68580" marR="68580" marT="34290" marB="34290">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tx2"/>
                          </a:solidFill>
                        </a:rPr>
                        <a:t>Event and Interval from Vaccination</a:t>
                      </a:r>
                    </a:p>
                  </a:txBody>
                  <a:tcPr marL="68580" marR="68580" marT="34290" marB="34290">
                    <a:lnL w="12700" cmpd="sng">
                      <a:noFill/>
                    </a:lnL>
                    <a:lnR w="12700" cmpd="sng">
                      <a:noFill/>
                    </a:lnR>
                    <a:lnT w="12700" cmpd="sng">
                      <a:noFill/>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5151971"/>
                  </a:ext>
                </a:extLst>
              </a:tr>
              <a:tr h="2228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i="1" u="none" strike="noStrike" cap="none" dirty="0" err="1">
                          <a:solidFill>
                            <a:schemeClr val="accent4">
                              <a:lumMod val="75000"/>
                            </a:schemeClr>
                          </a:solidFill>
                          <a:effectLst/>
                          <a:sym typeface="Arial"/>
                        </a:rPr>
                        <a:t>Haemophilus</a:t>
                      </a:r>
                      <a:r>
                        <a:rPr lang="en-US" sz="1600" i="1" u="none" strike="noStrike" cap="none" dirty="0">
                          <a:solidFill>
                            <a:schemeClr val="accent4">
                              <a:lumMod val="75000"/>
                            </a:schemeClr>
                          </a:solidFill>
                          <a:effectLst/>
                          <a:sym typeface="Arial"/>
                        </a:rPr>
                        <a:t> influenzae </a:t>
                      </a:r>
                      <a:r>
                        <a:rPr lang="en-US" sz="1600" u="none" strike="noStrike" cap="none" dirty="0">
                          <a:solidFill>
                            <a:schemeClr val="accent4">
                              <a:lumMod val="75000"/>
                            </a:schemeClr>
                          </a:solidFill>
                          <a:effectLst/>
                          <a:sym typeface="Arial"/>
                        </a:rPr>
                        <a:t>type b in any combination (conjugate): Hib, Hib-</a:t>
                      </a:r>
                      <a:r>
                        <a:rPr lang="en-US" sz="1600" u="none" strike="noStrike" cap="none" dirty="0" err="1">
                          <a:solidFill>
                            <a:schemeClr val="accent4">
                              <a:lumMod val="75000"/>
                            </a:schemeClr>
                          </a:solidFill>
                          <a:effectLst/>
                          <a:sym typeface="Arial"/>
                        </a:rPr>
                        <a:t>HepB</a:t>
                      </a:r>
                      <a:r>
                        <a:rPr lang="en-US" sz="1600" u="none" strike="noStrike" cap="none" dirty="0">
                          <a:solidFill>
                            <a:schemeClr val="accent4">
                              <a:lumMod val="75000"/>
                            </a:schemeClr>
                          </a:solidFill>
                          <a:effectLst/>
                          <a:sym typeface="Arial"/>
                        </a:rPr>
                        <a:t>, DTaP-IPV/Hib, Hib-</a:t>
                      </a:r>
                      <a:r>
                        <a:rPr lang="en-US" sz="1600" u="none" strike="noStrike" cap="none" dirty="0" err="1">
                          <a:solidFill>
                            <a:schemeClr val="accent4">
                              <a:lumMod val="75000"/>
                            </a:schemeClr>
                          </a:solidFill>
                          <a:effectLst/>
                          <a:sym typeface="Arial"/>
                        </a:rPr>
                        <a:t>MenCY</a:t>
                      </a:r>
                      <a:r>
                        <a:rPr lang="en-US" sz="1600" u="none" strike="noStrike" cap="none" dirty="0">
                          <a:solidFill>
                            <a:schemeClr val="accent4">
                              <a:lumMod val="75000"/>
                            </a:schemeClr>
                          </a:solidFill>
                          <a:effectLst/>
                          <a:sym typeface="Arial"/>
                        </a:rPr>
                        <a:t> </a:t>
                      </a:r>
                      <a:endParaRPr lang="en-US" sz="1600" dirty="0">
                        <a:solidFill>
                          <a:schemeClr val="accent4">
                            <a:lumMod val="75000"/>
                          </a:schemeClr>
                        </a:solidFill>
                        <a:effectLst/>
                      </a:endParaRP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238125" indent="-238125">
                        <a:tabLst/>
                      </a:pPr>
                      <a:r>
                        <a:rPr lang="en-US" sz="1600" u="none" strike="noStrike" cap="none" dirty="0">
                          <a:solidFill>
                            <a:schemeClr val="accent4">
                              <a:lumMod val="75000"/>
                            </a:schemeClr>
                          </a:solidFill>
                          <a:effectLst/>
                          <a:sym typeface="Arial"/>
                        </a:rPr>
                        <a:t>A. Shoulder injury related to vaccine administration (7 days) </a:t>
                      </a:r>
                    </a:p>
                    <a:p>
                      <a:r>
                        <a:rPr lang="en-US" sz="1600" u="none" strike="noStrike" cap="none" dirty="0">
                          <a:solidFill>
                            <a:schemeClr val="accent4">
                              <a:lumMod val="75000"/>
                            </a:schemeClr>
                          </a:solidFill>
                          <a:effectLst/>
                          <a:sym typeface="Arial"/>
                        </a:rPr>
                        <a:t>B. Vasovagal syncope (7 days) </a:t>
                      </a:r>
                    </a:p>
                    <a:p>
                      <a:pPr marL="238125" indent="-238125">
                        <a:tabLst/>
                      </a:pPr>
                      <a:r>
                        <a:rPr lang="en-US" sz="1600" u="none" strike="noStrike" cap="none" dirty="0">
                          <a:solidFill>
                            <a:schemeClr val="accent4">
                              <a:lumMod val="75000"/>
                            </a:schemeClr>
                          </a:solidFill>
                          <a:effectLst/>
                          <a:sym typeface="Arial"/>
                        </a:rPr>
                        <a:t>C. Any acute complication or sequelae (including death) of above events (interval not applicable) </a:t>
                      </a:r>
                    </a:p>
                    <a:p>
                      <a:pPr marL="238125" indent="-219075">
                        <a:tabLst/>
                      </a:pPr>
                      <a:r>
                        <a:rPr lang="en-US" sz="1600" u="none" strike="noStrike" cap="none" dirty="0">
                          <a:solidFill>
                            <a:schemeClr val="accent4">
                              <a:lumMod val="75000"/>
                            </a:schemeClr>
                          </a:solidFill>
                          <a:effectLst/>
                          <a:sym typeface="Arial"/>
                        </a:rPr>
                        <a:t>D. Events described in manufacturer’s package insert as contraindications to additional doses of vaccine </a:t>
                      </a:r>
                    </a:p>
                  </a:txBody>
                  <a:tcPr marL="68580" marR="68580" marT="34290" marB="3429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val="2050887962"/>
                  </a:ext>
                </a:extLst>
              </a:tr>
            </a:tbl>
          </a:graphicData>
        </a:graphic>
      </p:graphicFrame>
      <p:sp>
        <p:nvSpPr>
          <p:cNvPr id="7" name="TextBox 6">
            <a:extLst>
              <a:ext uri="{FF2B5EF4-FFF2-40B4-BE49-F238E27FC236}">
                <a16:creationId xmlns:a16="http://schemas.microsoft.com/office/drawing/2014/main" id="{7093823C-2F69-7646-9226-312663710236}"/>
              </a:ext>
            </a:extLst>
          </p:cNvPr>
          <p:cNvSpPr txBox="1"/>
          <p:nvPr/>
        </p:nvSpPr>
        <p:spPr>
          <a:xfrm>
            <a:off x="457198" y="1151513"/>
            <a:ext cx="7476711" cy="392415"/>
          </a:xfrm>
          <a:prstGeom prst="rect">
            <a:avLst/>
          </a:prstGeom>
          <a:noFill/>
        </p:spPr>
        <p:txBody>
          <a:bodyPr wrap="square" rtlCol="0">
            <a:spAutoFit/>
          </a:bodyPr>
          <a:lstStyle/>
          <a:p>
            <a:r>
              <a:rPr lang="en-US" sz="1950" dirty="0">
                <a:solidFill>
                  <a:schemeClr val="accent4">
                    <a:lumMod val="75000"/>
                  </a:schemeClr>
                </a:solidFill>
              </a:rPr>
              <a:t>VAERS Table of Reportable Events Following Vaccination</a:t>
            </a:r>
          </a:p>
        </p:txBody>
      </p:sp>
    </p:spTree>
    <p:extLst>
      <p:ext uri="{BB962C8B-B14F-4D97-AF65-F5344CB8AC3E}">
        <p14:creationId xmlns:p14="http://schemas.microsoft.com/office/powerpoint/2010/main" val="419316079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r>
              <a:rPr lang="en-US" dirty="0"/>
              <a:t>VACCINE SAFETY</a:t>
            </a:r>
          </a:p>
        </p:txBody>
      </p:sp>
      <p:sp>
        <p:nvSpPr>
          <p:cNvPr id="8" name="Text Placeholder 7">
            <a:extLst>
              <a:ext uri="{FF2B5EF4-FFF2-40B4-BE49-F238E27FC236}">
                <a16:creationId xmlns:a16="http://schemas.microsoft.com/office/drawing/2014/main" id="{587ED4B1-F789-456C-8EA6-B9F26DA281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538493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2E4E3E-246E-4727-9104-0F849E2500CF}"/>
              </a:ext>
            </a:extLst>
          </p:cNvPr>
          <p:cNvSpPr>
            <a:spLocks noGrp="1"/>
          </p:cNvSpPr>
          <p:nvPr>
            <p:ph type="title"/>
          </p:nvPr>
        </p:nvSpPr>
        <p:spPr/>
        <p:txBody>
          <a:bodyPr/>
          <a:lstStyle/>
          <a:p>
            <a:r>
              <a:rPr lang="en-US" dirty="0"/>
              <a:t>Hib Vaccine Adverse Reactions</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r>
              <a:rPr lang="en-US" dirty="0"/>
              <a:t>Swelling, redness, or pain at the injection site</a:t>
            </a:r>
          </a:p>
          <a:p>
            <a:r>
              <a:rPr lang="en-US" dirty="0"/>
              <a:t>Systemic reactions infrequent</a:t>
            </a:r>
          </a:p>
          <a:p>
            <a:r>
              <a:rPr lang="en-US" dirty="0"/>
              <a:t>Serious adverse reactions rare</a:t>
            </a:r>
          </a:p>
          <a:p>
            <a:pPr marL="0" indent="0">
              <a:buNone/>
            </a:pPr>
            <a:r>
              <a:rPr lang="en-US" dirty="0"/>
              <a:t>			</a:t>
            </a:r>
          </a:p>
        </p:txBody>
      </p:sp>
      <p:sp>
        <p:nvSpPr>
          <p:cNvPr id="8" name="Text Placeholder 7">
            <a:extLst>
              <a:ext uri="{FF2B5EF4-FFF2-40B4-BE49-F238E27FC236}">
                <a16:creationId xmlns:a16="http://schemas.microsoft.com/office/drawing/2014/main" id="{0B8F23E0-DC91-409F-B482-8289FC863C74}"/>
              </a:ext>
            </a:extLst>
          </p:cNvPr>
          <p:cNvSpPr>
            <a:spLocks noGrp="1"/>
          </p:cNvSpPr>
          <p:nvPr>
            <p:ph type="body" idx="4294967295"/>
          </p:nvPr>
        </p:nvSpPr>
        <p:spPr>
          <a:xfrm>
            <a:off x="457200" y="4700666"/>
            <a:ext cx="868680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a:t>
            </a:r>
          </a:p>
        </p:txBody>
      </p:sp>
    </p:spTree>
    <p:extLst>
      <p:ext uri="{BB962C8B-B14F-4D97-AF65-F5344CB8AC3E}">
        <p14:creationId xmlns:p14="http://schemas.microsoft.com/office/powerpoint/2010/main" val="200303713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p:txBody>
          <a:bodyPr/>
          <a:lstStyle/>
          <a:p>
            <a:r>
              <a:rPr lang="en-US" dirty="0"/>
              <a:t>NURSING CONSIDERATIONS</a:t>
            </a:r>
          </a:p>
        </p:txBody>
      </p:sp>
      <p:sp>
        <p:nvSpPr>
          <p:cNvPr id="6" name="Text Placeholder 5">
            <a:extLst>
              <a:ext uri="{FF2B5EF4-FFF2-40B4-BE49-F238E27FC236}">
                <a16:creationId xmlns:a16="http://schemas.microsoft.com/office/drawing/2014/main" id="{5E855E2F-9B12-493B-9ABE-F9F8255F2E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332869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693AC-B72A-479F-971C-11CD96362699}"/>
              </a:ext>
            </a:extLst>
          </p:cNvPr>
          <p:cNvSpPr>
            <a:spLocks noGrp="1"/>
          </p:cNvSpPr>
          <p:nvPr>
            <p:ph type="title"/>
          </p:nvPr>
        </p:nvSpPr>
        <p:spPr/>
        <p:txBody>
          <a:bodyPr/>
          <a:lstStyle/>
          <a:p>
            <a:r>
              <a:rPr lang="en-US" dirty="0"/>
              <a:t>Nursing Considerations</a:t>
            </a:r>
          </a:p>
        </p:txBody>
      </p:sp>
      <p:sp>
        <p:nvSpPr>
          <p:cNvPr id="2" name="Text Placeholder 1">
            <a:extLst>
              <a:ext uri="{FF2B5EF4-FFF2-40B4-BE49-F238E27FC236}">
                <a16:creationId xmlns:a16="http://schemas.microsoft.com/office/drawing/2014/main" id="{14AD7421-A96F-4C90-8DE9-87AE8A1AD126}"/>
              </a:ext>
            </a:extLst>
          </p:cNvPr>
          <p:cNvSpPr>
            <a:spLocks noGrp="1"/>
          </p:cNvSpPr>
          <p:nvPr>
            <p:ph type="body" idx="4294967295"/>
          </p:nvPr>
        </p:nvSpPr>
        <p:spPr>
          <a:xfrm>
            <a:off x="457200" y="4684329"/>
            <a:ext cx="8707120" cy="412750"/>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 https://www.cdc.gov/vaccines/parents/by-age/months-1-2.html</a:t>
            </a:r>
          </a:p>
        </p:txBody>
      </p:sp>
      <p:sp>
        <p:nvSpPr>
          <p:cNvPr id="4" name="Text Placeholder 3">
            <a:extLst>
              <a:ext uri="{FF2B5EF4-FFF2-40B4-BE49-F238E27FC236}">
                <a16:creationId xmlns:a16="http://schemas.microsoft.com/office/drawing/2014/main" id="{32EE290B-FDF4-4897-9C25-EC502C70DB0A}"/>
              </a:ext>
            </a:extLst>
          </p:cNvPr>
          <p:cNvSpPr>
            <a:spLocks noGrp="1"/>
          </p:cNvSpPr>
          <p:nvPr>
            <p:ph type="body" sz="quarter" idx="10"/>
          </p:nvPr>
        </p:nvSpPr>
        <p:spPr/>
        <p:txBody>
          <a:bodyPr/>
          <a:lstStyle/>
          <a:p>
            <a:pPr marL="0" indent="0">
              <a:buNone/>
            </a:pPr>
            <a:r>
              <a:rPr lang="en-US" b="1" dirty="0"/>
              <a:t>Supportive Treatment</a:t>
            </a:r>
          </a:p>
        </p:txBody>
      </p:sp>
      <p:graphicFrame>
        <p:nvGraphicFramePr>
          <p:cNvPr id="7" name="Table 6">
            <a:extLst>
              <a:ext uri="{FF2B5EF4-FFF2-40B4-BE49-F238E27FC236}">
                <a16:creationId xmlns:a16="http://schemas.microsoft.com/office/drawing/2014/main" id="{00193001-9751-4AF5-BD92-C8B599384050}"/>
              </a:ext>
            </a:extLst>
          </p:cNvPr>
          <p:cNvGraphicFramePr>
            <a:graphicFrameLocks noGrp="1"/>
          </p:cNvGraphicFramePr>
          <p:nvPr>
            <p:extLst>
              <p:ext uri="{D42A27DB-BD31-4B8C-83A1-F6EECF244321}">
                <p14:modId xmlns:p14="http://schemas.microsoft.com/office/powerpoint/2010/main" val="3931028851"/>
              </p:ext>
            </p:extLst>
          </p:nvPr>
        </p:nvGraphicFramePr>
        <p:xfrm>
          <a:off x="457200" y="1633045"/>
          <a:ext cx="8229600" cy="2783489"/>
        </p:xfrm>
        <a:graphic>
          <a:graphicData uri="http://schemas.openxmlformats.org/drawingml/2006/table">
            <a:tbl>
              <a:tblPr firstRow="1" bandRow="1">
                <a:tableStyleId>{912C8C85-51F0-491E-9774-3900AFEF0FD7}</a:tableStyleId>
              </a:tblPr>
              <a:tblGrid>
                <a:gridCol w="1290320">
                  <a:extLst>
                    <a:ext uri="{9D8B030D-6E8A-4147-A177-3AD203B41FA5}">
                      <a16:colId xmlns:a16="http://schemas.microsoft.com/office/drawing/2014/main" val="2650060501"/>
                    </a:ext>
                  </a:extLst>
                </a:gridCol>
                <a:gridCol w="3055472">
                  <a:extLst>
                    <a:ext uri="{9D8B030D-6E8A-4147-A177-3AD203B41FA5}">
                      <a16:colId xmlns:a16="http://schemas.microsoft.com/office/drawing/2014/main" val="3095082634"/>
                    </a:ext>
                  </a:extLst>
                </a:gridCol>
                <a:gridCol w="3883808">
                  <a:extLst>
                    <a:ext uri="{9D8B030D-6E8A-4147-A177-3AD203B41FA5}">
                      <a16:colId xmlns:a16="http://schemas.microsoft.com/office/drawing/2014/main" val="2407542297"/>
                    </a:ext>
                  </a:extLst>
                </a:gridCol>
              </a:tblGrid>
              <a:tr h="319006">
                <a:tc>
                  <a:txBody>
                    <a:bodyPr/>
                    <a:lstStyle/>
                    <a:p>
                      <a:endParaRPr lang="en-US" sz="1600" dirty="0"/>
                    </a:p>
                  </a:txBody>
                  <a:tcPr/>
                </a:tc>
                <a:tc>
                  <a:txBody>
                    <a:bodyPr/>
                    <a:lstStyle/>
                    <a:p>
                      <a:r>
                        <a:rPr lang="en-US" sz="1600" dirty="0">
                          <a:solidFill>
                            <a:schemeClr val="bg2"/>
                          </a:solidFill>
                        </a:rPr>
                        <a:t>Mild to moderate reaction</a:t>
                      </a:r>
                    </a:p>
                  </a:txBody>
                  <a:tcPr/>
                </a:tc>
                <a:tc>
                  <a:txBody>
                    <a:bodyPr/>
                    <a:lstStyle/>
                    <a:p>
                      <a:r>
                        <a:rPr lang="en-US" sz="1600" dirty="0">
                          <a:solidFill>
                            <a:schemeClr val="bg2"/>
                          </a:solidFill>
                        </a:rPr>
                        <a:t>Severe reaction (anaphylaxis)</a:t>
                      </a:r>
                    </a:p>
                  </a:txBody>
                  <a:tcPr/>
                </a:tc>
                <a:extLst>
                  <a:ext uri="{0D108BD9-81ED-4DB2-BD59-A6C34878D82A}">
                    <a16:rowId xmlns:a16="http://schemas.microsoft.com/office/drawing/2014/main" val="624281924"/>
                  </a:ext>
                </a:extLst>
              </a:tr>
              <a:tr h="1015019">
                <a:tc>
                  <a:txBody>
                    <a:bodyPr/>
                    <a:lstStyle/>
                    <a:p>
                      <a:pPr algn="ctr"/>
                      <a:r>
                        <a:rPr lang="en-US" sz="1800" b="1" dirty="0">
                          <a:solidFill>
                            <a:srgbClr val="005DAA"/>
                          </a:solidFill>
                          <a:latin typeface="Calibri" panose="020F0502020204030204" pitchFamily="34" charset="0"/>
                          <a:cs typeface="Calibri" panose="020F0502020204030204" pitchFamily="34" charset="0"/>
                        </a:rPr>
                        <a:t>Reactions</a:t>
                      </a:r>
                    </a:p>
                  </a:txBody>
                  <a:tcPr anchor="ctr">
                    <a:lnR w="12700" cap="flat" cmpd="sng" algn="ctr">
                      <a:solidFill>
                        <a:schemeClr val="accent6"/>
                      </a:solidFill>
                      <a:prstDash val="solid"/>
                      <a:round/>
                      <a:headEnd type="none" w="med" len="med"/>
                      <a:tailEnd type="none" w="med" len="med"/>
                    </a:lnR>
                    <a:solidFill>
                      <a:srgbClr val="D6E3FF">
                        <a:alpha val="56078"/>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4">
                              <a:lumMod val="75000"/>
                            </a:schemeClr>
                          </a:solidFill>
                          <a:latin typeface="Calibri" panose="020F0502020204030204" pitchFamily="34" charset="0"/>
                          <a:cs typeface="Calibri" panose="020F0502020204030204" pitchFamily="34" charset="0"/>
                        </a:rPr>
                        <a:t>Soreness, redness, itching, swelling</a:t>
                      </a:r>
                    </a:p>
                    <a:p>
                      <a:endParaRPr lang="en-US" sz="1600" dirty="0">
                        <a:solidFill>
                          <a:schemeClr val="accent4">
                            <a:lumMod val="75000"/>
                          </a:schemeClr>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4">
                              <a:lumMod val="75000"/>
                            </a:schemeClr>
                          </a:solidFill>
                          <a:latin typeface="Calibri" panose="020F0502020204030204" pitchFamily="34" charset="0"/>
                          <a:cs typeface="Calibri" panose="020F0502020204030204" pitchFamily="34" charset="0"/>
                        </a:rPr>
                        <a:t>Hoarseness, wheezing, airway constriction, difficulty breathing, pale or mottled skin, hypotension, altered mental status, fever, redness, rash</a:t>
                      </a: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4225778144"/>
                  </a:ext>
                </a:extLst>
              </a:tr>
              <a:tr h="1381409">
                <a:tc>
                  <a:txBody>
                    <a:bodyPr/>
                    <a:lstStyle/>
                    <a:p>
                      <a:pPr algn="ctr"/>
                      <a:r>
                        <a:rPr lang="en-US" sz="1800" b="1" dirty="0">
                          <a:solidFill>
                            <a:srgbClr val="005DAA"/>
                          </a:solidFill>
                          <a:latin typeface="Calibri" panose="020F0502020204030204" pitchFamily="34" charset="0"/>
                          <a:cs typeface="Calibri" panose="020F0502020204030204" pitchFamily="34" charset="0"/>
                        </a:rPr>
                        <a:t>Treatment</a:t>
                      </a:r>
                    </a:p>
                  </a:txBody>
                  <a:tcPr anchor="ctr">
                    <a:lnR w="12700" cap="flat" cmpd="sng" algn="ctr">
                      <a:solidFill>
                        <a:schemeClr val="accent6"/>
                      </a:solidFill>
                      <a:prstDash val="solid"/>
                      <a:round/>
                      <a:headEnd type="none" w="med" len="med"/>
                      <a:tailEnd type="none" w="med" len="med"/>
                    </a:lnR>
                    <a:solidFill>
                      <a:srgbClr val="D6E3FF">
                        <a:alpha val="56078"/>
                      </a:srgbClr>
                    </a:solidFill>
                  </a:tcPr>
                </a:tc>
                <a:tc>
                  <a:txBody>
                    <a:bodyPr/>
                    <a:lstStyle/>
                    <a:p>
                      <a:r>
                        <a:rPr lang="en-US" sz="1600" dirty="0">
                          <a:solidFill>
                            <a:schemeClr val="accent4">
                              <a:lumMod val="75000"/>
                            </a:schemeClr>
                          </a:solidFill>
                          <a:latin typeface="Calibri" panose="020F0502020204030204" pitchFamily="34" charset="0"/>
                          <a:cs typeface="Calibri" panose="020F0502020204030204" pitchFamily="34" charset="0"/>
                        </a:rPr>
                        <a:t>Cool, damp cloth to help reduce redness, soreness, and/or swelling at the injection site, antipyretics can be used for fever and local discomfort following vaccination</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tx2">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solidFill>
                            <a:schemeClr val="accent4">
                              <a:lumMod val="75000"/>
                            </a:schemeClr>
                          </a:solidFill>
                          <a:latin typeface="Calibri" panose="020F0502020204030204" pitchFamily="34" charset="0"/>
                          <a:cs typeface="Calibri" panose="020F0502020204030204" pitchFamily="34" charset="0"/>
                        </a:rPr>
                        <a:t>Call 911, administer CPR, provide epinephrine or equivalent (e.g., EpiPen), immediate transfer to hospital, if appropriate</a:t>
                      </a:r>
                    </a:p>
                    <a:p>
                      <a:endParaRPr lang="en-US" sz="1600" dirty="0">
                        <a:solidFill>
                          <a:schemeClr val="accent4">
                            <a:lumMod val="75000"/>
                          </a:schemeClr>
                        </a:solidFill>
                        <a:latin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503924523"/>
                  </a:ext>
                </a:extLst>
              </a:tr>
            </a:tbl>
          </a:graphicData>
        </a:graphic>
      </p:graphicFrame>
    </p:spTree>
    <p:extLst>
      <p:ext uri="{BB962C8B-B14F-4D97-AF65-F5344CB8AC3E}">
        <p14:creationId xmlns:p14="http://schemas.microsoft.com/office/powerpoint/2010/main" val="1957007460"/>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693AC-B72A-479F-971C-11CD96362699}"/>
              </a:ext>
            </a:extLst>
          </p:cNvPr>
          <p:cNvSpPr>
            <a:spLocks noGrp="1"/>
          </p:cNvSpPr>
          <p:nvPr>
            <p:ph type="title"/>
          </p:nvPr>
        </p:nvSpPr>
        <p:spPr/>
        <p:txBody>
          <a:bodyPr/>
          <a:lstStyle/>
          <a:p>
            <a:r>
              <a:rPr lang="en-US" dirty="0"/>
              <a:t>Nursing Considerations</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a:xfrm>
            <a:off x="457200" y="1158875"/>
            <a:ext cx="5049520" cy="3341688"/>
          </a:xfrm>
        </p:spPr>
        <p:txBody>
          <a:bodyPr/>
          <a:lstStyle/>
          <a:p>
            <a:pPr marL="0" indent="0">
              <a:buNone/>
            </a:pPr>
            <a:r>
              <a:rPr lang="en-US" b="1" dirty="0">
                <a:solidFill>
                  <a:schemeClr val="accent5"/>
                </a:solidFill>
                <a:hlinkClick r:id="rId3">
                  <a:extLst>
                    <a:ext uri="{A12FA001-AC4F-418D-AE19-62706E023703}">
                      <ahyp:hlinkClr xmlns:ahyp="http://schemas.microsoft.com/office/drawing/2018/hyperlinkcolor" val="tx"/>
                    </a:ext>
                  </a:extLst>
                </a:hlinkClick>
              </a:rPr>
              <a:t>Vaccinate with Confidence</a:t>
            </a:r>
            <a:endParaRPr lang="en-US" b="1" dirty="0">
              <a:solidFill>
                <a:schemeClr val="accent5"/>
              </a:solidFill>
            </a:endParaRPr>
          </a:p>
          <a:p>
            <a:r>
              <a:rPr lang="en-US" dirty="0"/>
              <a:t>CDC’s strategic framework to strengthen vaccine confidence and prevent outbreaks of vaccine-preventable diseases in the United States</a:t>
            </a:r>
          </a:p>
          <a:p>
            <a:r>
              <a:rPr lang="en-US" dirty="0"/>
              <a:t>Key priorities:</a:t>
            </a:r>
          </a:p>
          <a:p>
            <a:pPr lvl="1"/>
            <a:r>
              <a:rPr lang="en-US" dirty="0"/>
              <a:t>Protect communities. </a:t>
            </a:r>
          </a:p>
          <a:p>
            <a:pPr lvl="1"/>
            <a:r>
              <a:rPr lang="en-US" dirty="0"/>
              <a:t>Empower families.</a:t>
            </a:r>
          </a:p>
          <a:p>
            <a:pPr lvl="1"/>
            <a:r>
              <a:rPr lang="en-US" dirty="0"/>
              <a:t>Stop myths.</a:t>
            </a:r>
          </a:p>
          <a:p>
            <a:pPr marL="0" indent="0">
              <a:buNone/>
            </a:pPr>
            <a:r>
              <a:rPr lang="en-US" dirty="0"/>
              <a:t>	</a:t>
            </a:r>
          </a:p>
        </p:txBody>
      </p:sp>
      <p:sp>
        <p:nvSpPr>
          <p:cNvPr id="6" name="Text Placeholder 5">
            <a:extLst>
              <a:ext uri="{FF2B5EF4-FFF2-40B4-BE49-F238E27FC236}">
                <a16:creationId xmlns:a16="http://schemas.microsoft.com/office/drawing/2014/main" id="{89E1522F-BBFA-4BB3-8F38-8C189BD818F2}"/>
              </a:ext>
            </a:extLst>
          </p:cNvPr>
          <p:cNvSpPr>
            <a:spLocks noGrp="1"/>
          </p:cNvSpPr>
          <p:nvPr>
            <p:ph type="body" idx="4294967295"/>
          </p:nvPr>
        </p:nvSpPr>
        <p:spPr>
          <a:xfrm>
            <a:off x="457200" y="4805680"/>
            <a:ext cx="8229600" cy="338216"/>
          </a:xfrm>
        </p:spPr>
        <p:txBody>
          <a:bodyPr/>
          <a:lstStyle/>
          <a:p>
            <a:pPr marL="0" indent="0">
              <a:buNone/>
            </a:pPr>
            <a:r>
              <a:rPr lang="en-US" sz="1000" dirty="0">
                <a:solidFill>
                  <a:srgbClr val="B9B9B9"/>
                </a:solidFill>
              </a:rPr>
              <a:t>Information from https://www.cdc.gov/vaccines/partners/vaccinate-with-confidence.html</a:t>
            </a:r>
          </a:p>
        </p:txBody>
      </p:sp>
      <p:pic>
        <p:nvPicPr>
          <p:cNvPr id="4" name="Picture 3">
            <a:extLst>
              <a:ext uri="{FF2B5EF4-FFF2-40B4-BE49-F238E27FC236}">
                <a16:creationId xmlns:a16="http://schemas.microsoft.com/office/drawing/2014/main" id="{4CD4E23C-6527-4717-B493-0D3BB1C2BE26}"/>
              </a:ext>
            </a:extLst>
          </p:cNvPr>
          <p:cNvPicPr>
            <a:picLocks noChangeAspect="1"/>
          </p:cNvPicPr>
          <p:nvPr/>
        </p:nvPicPr>
        <p:blipFill>
          <a:blip r:embed="rId4"/>
          <a:stretch>
            <a:fillRect/>
          </a:stretch>
        </p:blipFill>
        <p:spPr>
          <a:xfrm>
            <a:off x="5608761" y="620158"/>
            <a:ext cx="2708288" cy="3450518"/>
          </a:xfrm>
          <a:prstGeom prst="rect">
            <a:avLst/>
          </a:prstGeom>
        </p:spPr>
      </p:pic>
      <p:sp>
        <p:nvSpPr>
          <p:cNvPr id="7" name="Rectangle 6">
            <a:extLst>
              <a:ext uri="{FF2B5EF4-FFF2-40B4-BE49-F238E27FC236}">
                <a16:creationId xmlns:a16="http://schemas.microsoft.com/office/drawing/2014/main" id="{D02751C4-608F-45A3-B20D-EFD846951C02}"/>
              </a:ext>
            </a:extLst>
          </p:cNvPr>
          <p:cNvSpPr/>
          <p:nvPr/>
        </p:nvSpPr>
        <p:spPr>
          <a:xfrm>
            <a:off x="6031049" y="3966800"/>
            <a:ext cx="4572000" cy="230832"/>
          </a:xfrm>
          <a:prstGeom prst="rect">
            <a:avLst/>
          </a:prstGeom>
        </p:spPr>
        <p:txBody>
          <a:bodyPr>
            <a:spAutoFit/>
          </a:bodyPr>
          <a:lstStyle/>
          <a:p>
            <a:r>
              <a:rPr lang="en-US" sz="900" dirty="0">
                <a:solidFill>
                  <a:srgbClr val="6582B2"/>
                </a:solidFill>
                <a:hlinkClick r:id="rId5">
                  <a:extLst>
                    <a:ext uri="{A12FA001-AC4F-418D-AE19-62706E023703}">
                      <ahyp:hlinkClr xmlns:ahyp="http://schemas.microsoft.com/office/drawing/2018/hyperlinkcolor" val="tx"/>
                    </a:ext>
                  </a:extLst>
                </a:hlinkClick>
              </a:rPr>
              <a:t>Vaccinate with Confidence fact sheet</a:t>
            </a:r>
            <a:endParaRPr lang="en-US" sz="900" dirty="0">
              <a:solidFill>
                <a:srgbClr val="6582B2"/>
              </a:solidFill>
            </a:endParaRPr>
          </a:p>
        </p:txBody>
      </p:sp>
    </p:spTree>
    <p:extLst>
      <p:ext uri="{BB962C8B-B14F-4D97-AF65-F5344CB8AC3E}">
        <p14:creationId xmlns:p14="http://schemas.microsoft.com/office/powerpoint/2010/main" val="216385486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7FF972-929C-4B5F-8BA1-EC61A4257735}"/>
              </a:ext>
            </a:extLst>
          </p:cNvPr>
          <p:cNvSpPr>
            <a:spLocks noGrp="1"/>
          </p:cNvSpPr>
          <p:nvPr>
            <p:ph type="title"/>
          </p:nvPr>
        </p:nvSpPr>
        <p:spPr/>
        <p:txBody>
          <a:bodyPr/>
          <a:lstStyle/>
          <a:p>
            <a:r>
              <a:rPr lang="en-US" dirty="0"/>
              <a:t>Immunization Information Systems (IISs)</a:t>
            </a:r>
          </a:p>
        </p:txBody>
      </p:sp>
      <p:sp>
        <p:nvSpPr>
          <p:cNvPr id="2" name="Text Placeholder 1">
            <a:extLst>
              <a:ext uri="{FF2B5EF4-FFF2-40B4-BE49-F238E27FC236}">
                <a16:creationId xmlns:a16="http://schemas.microsoft.com/office/drawing/2014/main" id="{3F4E5473-86BC-490C-9F8D-DA7B4A02B25C}"/>
              </a:ext>
            </a:extLst>
          </p:cNvPr>
          <p:cNvSpPr>
            <a:spLocks noGrp="1"/>
          </p:cNvSpPr>
          <p:nvPr>
            <p:ph type="body" sz="quarter" idx="10"/>
          </p:nvPr>
        </p:nvSpPr>
        <p:spPr/>
        <p:txBody>
          <a:bodyPr/>
          <a:lstStyle/>
          <a:p>
            <a:r>
              <a:rPr lang="en-US" dirty="0"/>
              <a:t>IISs are confidential, computerized databases that record all vaccine doses administered by providers to persons residing within a given geopolitical area.</a:t>
            </a:r>
          </a:p>
          <a:p>
            <a:endParaRPr lang="en-US" dirty="0"/>
          </a:p>
          <a:p>
            <a:r>
              <a:rPr lang="en-US" dirty="0"/>
              <a:t>IISs provide consolidated immunization histories that help in determining appropriate client vaccinations.</a:t>
            </a:r>
          </a:p>
          <a:p>
            <a:endParaRPr lang="en-US" dirty="0"/>
          </a:p>
          <a:p>
            <a:r>
              <a:rPr lang="en-US" dirty="0"/>
              <a:t>All immunization providers are encouraged to document all administered vaccines in an IIS. </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47D1A3BD-6D63-413D-8271-4EA4077A0B9A}"/>
              </a:ext>
            </a:extLst>
          </p:cNvPr>
          <p:cNvSpPr>
            <a:spLocks noGrp="1"/>
          </p:cNvSpPr>
          <p:nvPr>
            <p:ph type="body" idx="4294967295"/>
          </p:nvPr>
        </p:nvSpPr>
        <p:spPr>
          <a:xfrm>
            <a:off x="457200" y="4537393"/>
            <a:ext cx="8686800" cy="400128"/>
          </a:xfrm>
        </p:spPr>
        <p:txBody>
          <a:bodyPr/>
          <a:lstStyle/>
          <a:p>
            <a:pPr marL="0" indent="0">
              <a:buNone/>
            </a:pPr>
            <a:r>
              <a:rPr lang="en-US" sz="1000" dirty="0">
                <a:solidFill>
                  <a:srgbClr val="B9B9B9"/>
                </a:solidFill>
              </a:rPr>
              <a:t>Information from Centers for Disease Control and Prevention. Epidemiology and Prevention of Vaccine-Preventable Diseases. Hamborsky J, Kroger A, Wolfe S, eds. 13th ed. Washington D.C. Public Health Foundation, 2015.; About Immunization Information Systems https://www.cdc.gov/vaccines/programs/iis/about.html; https://www.cdc.gov/vaccinesafety/concerns/history/gardasil-recall-faq.html </a:t>
            </a:r>
          </a:p>
        </p:txBody>
      </p:sp>
    </p:spTree>
    <p:extLst>
      <p:ext uri="{BB962C8B-B14F-4D97-AF65-F5344CB8AC3E}">
        <p14:creationId xmlns:p14="http://schemas.microsoft.com/office/powerpoint/2010/main" val="340019306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2936-2619-450F-82DB-2198F30B8AD8}"/>
              </a:ext>
            </a:extLst>
          </p:cNvPr>
          <p:cNvSpPr>
            <a:spLocks noGrp="1"/>
          </p:cNvSpPr>
          <p:nvPr>
            <p:ph type="title"/>
          </p:nvPr>
        </p:nvSpPr>
        <p:spPr/>
        <p:txBody>
          <a:bodyPr/>
          <a:lstStyle/>
          <a:p>
            <a:r>
              <a:rPr lang="en-US" dirty="0"/>
              <a:t>Vaccine Resources and References</a:t>
            </a:r>
          </a:p>
        </p:txBody>
      </p:sp>
      <p:sp>
        <p:nvSpPr>
          <p:cNvPr id="3" name="Text Placeholder 2">
            <a:extLst>
              <a:ext uri="{FF2B5EF4-FFF2-40B4-BE49-F238E27FC236}">
                <a16:creationId xmlns:a16="http://schemas.microsoft.com/office/drawing/2014/main" id="{B02D6206-6F55-4389-8799-C3567B8953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198003"/>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E0DD2C6-CA52-4821-9490-662BD117CA70}"/>
              </a:ext>
            </a:extLst>
          </p:cNvPr>
          <p:cNvSpPr>
            <a:spLocks noGrp="1"/>
          </p:cNvSpPr>
          <p:nvPr>
            <p:ph type="title"/>
          </p:nvPr>
        </p:nvSpPr>
        <p:spPr/>
        <p:txBody>
          <a:bodyPr/>
          <a:lstStyle/>
          <a:p>
            <a:r>
              <a:rPr lang="en-US" dirty="0"/>
              <a:t>Vaccine Resources and References </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pPr marL="0" indent="0">
              <a:buNone/>
            </a:pPr>
            <a:r>
              <a:rPr lang="en-US" sz="1800" b="1" dirty="0"/>
              <a:t>ACIP recommendations</a:t>
            </a:r>
          </a:p>
          <a:p>
            <a:r>
              <a:rPr lang="en-US" sz="1800" dirty="0"/>
              <a:t>Current ACIP </a:t>
            </a:r>
            <a:r>
              <a:rPr lang="en-US" sz="1800" i="1" dirty="0" err="1"/>
              <a:t>Haemophilus</a:t>
            </a:r>
            <a:r>
              <a:rPr lang="en-US" sz="1800" i="1" dirty="0"/>
              <a:t> influenzae </a:t>
            </a:r>
            <a:r>
              <a:rPr lang="en-US" sz="1800" dirty="0"/>
              <a:t>type b vaccine recommendations </a:t>
            </a:r>
            <a:r>
              <a:rPr lang="en-US" sz="1800" dirty="0">
                <a:hlinkClick r:id="rId3"/>
              </a:rPr>
              <a:t>www.cdc.gov/vaccines/hcp/acip-recs/vacc-specific/hib.html</a:t>
            </a:r>
            <a:endParaRPr lang="en-US" sz="1800" dirty="0"/>
          </a:p>
          <a:p>
            <a:r>
              <a:rPr lang="en-US" sz="1800" dirty="0"/>
              <a:t>ACIP General Best Practice Guidelines for Immunization </a:t>
            </a:r>
            <a:r>
              <a:rPr lang="en-US" sz="1800" dirty="0">
                <a:hlinkClick r:id="rId4"/>
              </a:rPr>
              <a:t>www.cdc.gov/vaccines/hcp/acip-recs/general-recs/index.html</a:t>
            </a:r>
            <a:endParaRPr lang="en-US" sz="1800" dirty="0"/>
          </a:p>
          <a:p>
            <a:pPr marL="0" indent="0">
              <a:buNone/>
            </a:pPr>
            <a:endParaRPr lang="en-US" sz="1800" dirty="0"/>
          </a:p>
          <a:p>
            <a:pPr marL="0" indent="0">
              <a:buNone/>
            </a:pPr>
            <a:r>
              <a:rPr lang="en-US" sz="1800" b="1" dirty="0"/>
              <a:t>Disease</a:t>
            </a:r>
          </a:p>
          <a:p>
            <a:r>
              <a:rPr lang="en-US" sz="1800" dirty="0"/>
              <a:t>CDC </a:t>
            </a:r>
            <a:r>
              <a:rPr lang="en-US" sz="1800" i="1" dirty="0" err="1"/>
              <a:t>Haemophilus</a:t>
            </a:r>
            <a:r>
              <a:rPr lang="en-US" sz="1800" i="1" dirty="0"/>
              <a:t> influenzae </a:t>
            </a:r>
            <a:r>
              <a:rPr lang="en-US" sz="1800" dirty="0"/>
              <a:t>type b disease webpage </a:t>
            </a:r>
            <a:r>
              <a:rPr lang="en-US" sz="1800" dirty="0">
                <a:hlinkClick r:id="rId5"/>
              </a:rPr>
              <a:t>www.cdc.gov/hi-disease/clinicians.html</a:t>
            </a:r>
            <a:r>
              <a:rPr lang="en-US" sz="1800" dirty="0"/>
              <a:t> </a:t>
            </a:r>
          </a:p>
          <a:p>
            <a:r>
              <a:rPr lang="en-US" sz="1800" dirty="0"/>
              <a:t>Hib Disease Information You Need to Know </a:t>
            </a:r>
            <a:r>
              <a:rPr lang="en-US" sz="1800" dirty="0">
                <a:hlinkClick r:id="rId6"/>
              </a:rPr>
              <a:t>www.chop.edu/conditions-diseases/haemophilus-influenzae-infections</a:t>
            </a:r>
            <a:endParaRPr lang="en-US" sz="1800" dirty="0"/>
          </a:p>
          <a:p>
            <a:pPr marL="0" indent="0">
              <a:buNone/>
            </a:pPr>
            <a:r>
              <a:rPr lang="en-US" sz="1800" dirty="0"/>
              <a:t>			</a:t>
            </a:r>
          </a:p>
        </p:txBody>
      </p:sp>
    </p:spTree>
    <p:extLst>
      <p:ext uri="{BB962C8B-B14F-4D97-AF65-F5344CB8AC3E}">
        <p14:creationId xmlns:p14="http://schemas.microsoft.com/office/powerpoint/2010/main" val="285705021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E0DD2C6-CA52-4821-9490-662BD117CA70}"/>
              </a:ext>
            </a:extLst>
          </p:cNvPr>
          <p:cNvSpPr>
            <a:spLocks noGrp="1"/>
          </p:cNvSpPr>
          <p:nvPr>
            <p:ph type="title"/>
          </p:nvPr>
        </p:nvSpPr>
        <p:spPr/>
        <p:txBody>
          <a:bodyPr/>
          <a:lstStyle/>
          <a:p>
            <a:r>
              <a:rPr lang="en-US" dirty="0"/>
              <a:t>Vaccine Resources and References </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a:xfrm>
            <a:off x="457200" y="1158875"/>
            <a:ext cx="8356600" cy="3341688"/>
          </a:xfrm>
        </p:spPr>
        <p:txBody>
          <a:bodyPr/>
          <a:lstStyle/>
          <a:p>
            <a:pPr marL="0" indent="0">
              <a:buNone/>
            </a:pPr>
            <a:r>
              <a:rPr lang="en-US" sz="1800" b="1" dirty="0">
                <a:cs typeface="Calibri" panose="020F0502020204030204" pitchFamily="34" charset="0"/>
              </a:rPr>
              <a:t>Manufacturer’s vaccine package inserts (PIs)</a:t>
            </a:r>
          </a:p>
          <a:p>
            <a:pPr marL="214313" indent="-214313"/>
            <a:r>
              <a:rPr lang="en-US" sz="1800" dirty="0" err="1">
                <a:cs typeface="Calibri" panose="020F0502020204030204" pitchFamily="34" charset="0"/>
              </a:rPr>
              <a:t>PedvaxHIB</a:t>
            </a:r>
            <a:r>
              <a:rPr lang="en-US" sz="1800" dirty="0">
                <a:cs typeface="Calibri" panose="020F0502020204030204" pitchFamily="34" charset="0"/>
              </a:rPr>
              <a:t>®, Merck &amp; Co., Inc. </a:t>
            </a:r>
            <a:r>
              <a:rPr lang="en-US" sz="1800" dirty="0">
                <a:solidFill>
                  <a:schemeClr val="accent5"/>
                </a:solidFill>
                <a:cs typeface="Calibri" panose="020F0502020204030204" pitchFamily="34" charset="0"/>
                <a:hlinkClick r:id="rId3">
                  <a:extLst>
                    <a:ext uri="{A12FA001-AC4F-418D-AE19-62706E023703}">
                      <ahyp:hlinkClr xmlns:ahyp="http://schemas.microsoft.com/office/drawing/2018/hyperlinkcolor" val="tx"/>
                    </a:ext>
                  </a:extLst>
                </a:hlinkClick>
              </a:rPr>
              <a:t>www.fda.gov/BiologicsBloodVaccines/Vaccines/ApprovedProducts/ucm094051.htm</a:t>
            </a:r>
            <a:r>
              <a:rPr lang="en-US" sz="1800" dirty="0">
                <a:solidFill>
                  <a:schemeClr val="accent5"/>
                </a:solidFill>
                <a:cs typeface="Calibri" panose="020F0502020204030204" pitchFamily="34" charset="0"/>
              </a:rPr>
              <a:t> </a:t>
            </a:r>
          </a:p>
          <a:p>
            <a:pPr marL="214313" indent="-214313"/>
            <a:r>
              <a:rPr lang="en-US" sz="1800" dirty="0" err="1">
                <a:cs typeface="Calibri" panose="020F0502020204030204" pitchFamily="34" charset="0"/>
              </a:rPr>
              <a:t>Pentacel</a:t>
            </a:r>
            <a:r>
              <a:rPr lang="en-US" sz="1800" dirty="0">
                <a:cs typeface="Calibri" panose="020F0502020204030204" pitchFamily="34" charset="0"/>
              </a:rPr>
              <a:t>®, Sanofi Pasteur </a:t>
            </a:r>
            <a:r>
              <a:rPr lang="en-US" sz="1800" dirty="0">
                <a:solidFill>
                  <a:schemeClr val="accent5"/>
                </a:solidFill>
                <a:cs typeface="Calibri" panose="020F0502020204030204" pitchFamily="34" charset="0"/>
                <a:hlinkClick r:id="rId4">
                  <a:extLst>
                    <a:ext uri="{A12FA001-AC4F-418D-AE19-62706E023703}">
                      <ahyp:hlinkClr xmlns:ahyp="http://schemas.microsoft.com/office/drawing/2018/hyperlinkcolor" val="tx"/>
                    </a:ext>
                  </a:extLst>
                </a:hlinkClick>
              </a:rPr>
              <a:t>www.fda.gov/downloads/BiologicsBloodVaccines/Vaccines/ApprovedProducts/UCM109810.pdf</a:t>
            </a:r>
            <a:r>
              <a:rPr lang="en-US" sz="1800" dirty="0">
                <a:solidFill>
                  <a:schemeClr val="accent5"/>
                </a:solidFill>
                <a:cs typeface="Calibri" panose="020F0502020204030204" pitchFamily="34" charset="0"/>
              </a:rPr>
              <a:t> </a:t>
            </a:r>
          </a:p>
          <a:p>
            <a:pPr marL="214313" indent="-214313"/>
            <a:r>
              <a:rPr lang="en-US" sz="1800" dirty="0" err="1">
                <a:cs typeface="Calibri" panose="020F0502020204030204" pitchFamily="34" charset="0"/>
              </a:rPr>
              <a:t>ActHIB</a:t>
            </a:r>
            <a:r>
              <a:rPr lang="en-US" sz="1800" dirty="0">
                <a:cs typeface="Calibri" panose="020F0502020204030204" pitchFamily="34" charset="0"/>
              </a:rPr>
              <a:t>®, Sanofi Pasteur </a:t>
            </a:r>
            <a:r>
              <a:rPr lang="en-US" sz="1800" dirty="0">
                <a:solidFill>
                  <a:schemeClr val="accent5"/>
                </a:solidFill>
                <a:cs typeface="Calibri" panose="020F0502020204030204" pitchFamily="34" charset="0"/>
                <a:hlinkClick r:id="rId5">
                  <a:extLst>
                    <a:ext uri="{A12FA001-AC4F-418D-AE19-62706E023703}">
                      <ahyp:hlinkClr xmlns:ahyp="http://schemas.microsoft.com/office/drawing/2018/hyperlinkcolor" val="tx"/>
                    </a:ext>
                  </a:extLst>
                </a:hlinkClick>
              </a:rPr>
              <a:t>www.fda.gov/downloads/BiologicsBloodVaccines/Vaccines/ApprovedProducts/UCM109841.pdf</a:t>
            </a:r>
            <a:r>
              <a:rPr lang="en-US" sz="1800" dirty="0">
                <a:solidFill>
                  <a:schemeClr val="accent5"/>
                </a:solidFill>
                <a:cs typeface="Calibri" panose="020F0502020204030204" pitchFamily="34" charset="0"/>
              </a:rPr>
              <a:t>  </a:t>
            </a:r>
          </a:p>
          <a:p>
            <a:pPr marL="214313" indent="-214313"/>
            <a:r>
              <a:rPr lang="en-US" sz="1800" dirty="0" err="1">
                <a:cs typeface="Calibri" panose="020F0502020204030204" pitchFamily="34" charset="0"/>
              </a:rPr>
              <a:t>Hiberix</a:t>
            </a:r>
            <a:r>
              <a:rPr lang="en-US" sz="1800" dirty="0">
                <a:cs typeface="Calibri" panose="020F0502020204030204" pitchFamily="34" charset="0"/>
              </a:rPr>
              <a:t>®, GlaxoSmithKline </a:t>
            </a:r>
            <a:r>
              <a:rPr lang="en-US" sz="1800" dirty="0">
                <a:solidFill>
                  <a:schemeClr val="accent5"/>
                </a:solidFill>
                <a:cs typeface="Calibri" panose="020F0502020204030204" pitchFamily="34" charset="0"/>
                <a:hlinkClick r:id="rId6">
                  <a:extLst>
                    <a:ext uri="{A12FA001-AC4F-418D-AE19-62706E023703}">
                      <ahyp:hlinkClr xmlns:ahyp="http://schemas.microsoft.com/office/drawing/2018/hyperlinkcolor" val="tx"/>
                    </a:ext>
                  </a:extLst>
                </a:hlinkClick>
              </a:rPr>
              <a:t>www.fda.gov/biologicsbloodvaccines/vaccines/approvedproducts/ucm179527.htm</a:t>
            </a:r>
            <a:r>
              <a:rPr lang="en-US" sz="1800" dirty="0">
                <a:solidFill>
                  <a:schemeClr val="accent5"/>
                </a:solidFill>
                <a:cs typeface="Calibri" panose="020F0502020204030204" pitchFamily="34" charset="0"/>
              </a:rPr>
              <a:t>  </a:t>
            </a:r>
          </a:p>
          <a:p>
            <a:pPr marL="214313" indent="-214313"/>
            <a:r>
              <a:rPr lang="en-US" sz="1800" dirty="0" err="1"/>
              <a:t>Vaxelis</a:t>
            </a:r>
            <a:r>
              <a:rPr lang="en-US" sz="1800" dirty="0"/>
              <a:t>® , MSP Vaccine Company </a:t>
            </a:r>
          </a:p>
          <a:p>
            <a:pPr marL="0" indent="228600">
              <a:spcBef>
                <a:spcPts val="0"/>
              </a:spcBef>
              <a:buNone/>
            </a:pPr>
            <a:r>
              <a:rPr lang="en-US" sz="1800" dirty="0">
                <a:hlinkClick r:id="rId7"/>
              </a:rPr>
              <a:t>https://www.fda.gov/vaccines-blood-biologics/vaxelis</a:t>
            </a:r>
            <a:r>
              <a:rPr lang="en-US" sz="1800" dirty="0"/>
              <a:t>			</a:t>
            </a:r>
          </a:p>
        </p:txBody>
      </p:sp>
    </p:spTree>
    <p:extLst>
      <p:ext uri="{BB962C8B-B14F-4D97-AF65-F5344CB8AC3E}">
        <p14:creationId xmlns:p14="http://schemas.microsoft.com/office/powerpoint/2010/main" val="170834702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6003B-902E-4F3F-A7CB-8663B99B54EA}"/>
              </a:ext>
            </a:extLst>
          </p:cNvPr>
          <p:cNvSpPr>
            <a:spLocks noGrp="1"/>
          </p:cNvSpPr>
          <p:nvPr>
            <p:ph type="title"/>
          </p:nvPr>
        </p:nvSpPr>
        <p:spPr/>
        <p:txBody>
          <a:bodyPr/>
          <a:lstStyle/>
          <a:p>
            <a:r>
              <a:rPr lang="en-US" dirty="0">
                <a:solidFill>
                  <a:schemeClr val="accent3"/>
                </a:solidFill>
              </a:rPr>
              <a:t>Glossary (continued)</a:t>
            </a:r>
          </a:p>
        </p:txBody>
      </p:sp>
      <p:sp>
        <p:nvSpPr>
          <p:cNvPr id="2" name="Text Placeholder 1">
            <a:extLst>
              <a:ext uri="{FF2B5EF4-FFF2-40B4-BE49-F238E27FC236}">
                <a16:creationId xmlns:a16="http://schemas.microsoft.com/office/drawing/2014/main" id="{E019DAE8-E2A1-4AC6-A8D8-0FDBDC9A017E}"/>
              </a:ext>
            </a:extLst>
          </p:cNvPr>
          <p:cNvSpPr>
            <a:spLocks noGrp="1"/>
          </p:cNvSpPr>
          <p:nvPr>
            <p:ph type="body" sz="quarter" idx="10"/>
          </p:nvPr>
        </p:nvSpPr>
        <p:spPr/>
        <p:txBody>
          <a:bodyPr/>
          <a:lstStyle/>
          <a:p>
            <a:r>
              <a:rPr lang="en-US" sz="1800" b="1" dirty="0"/>
              <a:t>Incidence: </a:t>
            </a:r>
            <a:r>
              <a:rPr lang="en-US" sz="1800" dirty="0"/>
              <a:t>The number of new disease cases reported in a population over a certain period of time.</a:t>
            </a:r>
          </a:p>
          <a:p>
            <a:r>
              <a:rPr lang="en-US" sz="1800" b="1" dirty="0"/>
              <a:t>Invasive disease (bacterial): </a:t>
            </a:r>
            <a:r>
              <a:rPr lang="en-US" sz="1800" dirty="0"/>
              <a:t>Pathogens that are able to invade parts of the body where bacteria are not normally present (e.g., bloodstream, muscle, fat, etc.)</a:t>
            </a:r>
          </a:p>
          <a:p>
            <a:r>
              <a:rPr lang="en-US" sz="1800" b="1" dirty="0"/>
              <a:t>Live vaccine: </a:t>
            </a:r>
            <a:r>
              <a:rPr lang="en-US" sz="1800" dirty="0"/>
              <a:t>A vaccine in which live antigen is weakened (attenuated) through chemical or physical processes to produce an immune response without causing the severe effects of the disease. Live vaccines currently licensed in the United States include measles-mumps-rubella, varicella, rotavirus, yellow fever, smallpox, and some formulations of influenza, shingles, and typhoid vaccines. Also known as an “attenuated vaccine.”</a:t>
            </a:r>
          </a:p>
          <a:p>
            <a:pPr marL="0" indent="0">
              <a:buNone/>
            </a:pPr>
            <a:endParaRPr lang="en-US" sz="1800" dirty="0"/>
          </a:p>
          <a:p>
            <a:endParaRPr lang="en-US" sz="1800" dirty="0"/>
          </a:p>
        </p:txBody>
      </p:sp>
      <p:sp>
        <p:nvSpPr>
          <p:cNvPr id="4" name="Rectangle 3">
            <a:extLst>
              <a:ext uri="{FF2B5EF4-FFF2-40B4-BE49-F238E27FC236}">
                <a16:creationId xmlns:a16="http://schemas.microsoft.com/office/drawing/2014/main" id="{6B823591-6AFB-4533-9551-212DA01FAE01}"/>
              </a:ext>
            </a:extLst>
          </p:cNvPr>
          <p:cNvSpPr/>
          <p:nvPr/>
        </p:nvSpPr>
        <p:spPr>
          <a:xfrm>
            <a:off x="457199" y="4752855"/>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34786297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E0DD2C6-CA52-4821-9490-662BD117CA70}"/>
              </a:ext>
            </a:extLst>
          </p:cNvPr>
          <p:cNvSpPr>
            <a:spLocks noGrp="1"/>
          </p:cNvSpPr>
          <p:nvPr>
            <p:ph type="title"/>
          </p:nvPr>
        </p:nvSpPr>
        <p:spPr/>
        <p:txBody>
          <a:bodyPr/>
          <a:lstStyle/>
          <a:p>
            <a:r>
              <a:rPr lang="en-US" dirty="0"/>
              <a:t>Vaccine Resources and References </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pPr marL="0" indent="0">
              <a:buNone/>
            </a:pPr>
            <a:r>
              <a:rPr lang="en-US" sz="1800" b="1" dirty="0"/>
              <a:t>Immunization schedules</a:t>
            </a:r>
          </a:p>
          <a:p>
            <a:r>
              <a:rPr lang="en-US" sz="1800" dirty="0"/>
              <a:t>Recommended Child and Adolescent Immunization Schedule for ages 18 years or younger </a:t>
            </a:r>
            <a:r>
              <a:rPr lang="en-US" sz="1800" dirty="0">
                <a:hlinkClick r:id="rId3"/>
              </a:rPr>
              <a:t>https://www.cdc.gov/vaccines/schedules/hcp/imz/child-adolescent.html#birth-15</a:t>
            </a:r>
            <a:endParaRPr lang="en-US" sz="1800" dirty="0"/>
          </a:p>
          <a:p>
            <a:r>
              <a:rPr lang="en-US" sz="1800" dirty="0"/>
              <a:t>Catch-up Immunization Schedule </a:t>
            </a:r>
            <a:r>
              <a:rPr lang="en-US" sz="1800" dirty="0">
                <a:hlinkClick r:id="rId4"/>
              </a:rPr>
              <a:t>https://www.cdc.gov/vaccines/schedules/hcp/imz/catchup.html</a:t>
            </a:r>
            <a:endParaRPr lang="en-US" sz="1800" dirty="0"/>
          </a:p>
          <a:p>
            <a:r>
              <a:rPr lang="en-US" sz="1800" dirty="0"/>
              <a:t>Catch-Up Guidance for Healthy Children 4 Months through 4 Years of Age </a:t>
            </a:r>
            <a:r>
              <a:rPr lang="en-US" sz="1800" dirty="0">
                <a:hlinkClick r:id="rId5"/>
              </a:rPr>
              <a:t>https://www.cdc.gov/vaccines/schedules/downloads/child/job-aids/hib-actHib.pdf</a:t>
            </a:r>
            <a:r>
              <a:rPr lang="en-US" sz="1800" dirty="0"/>
              <a:t>	</a:t>
            </a:r>
            <a:r>
              <a:rPr lang="en-US" dirty="0"/>
              <a:t>		</a:t>
            </a:r>
          </a:p>
        </p:txBody>
      </p:sp>
    </p:spTree>
    <p:extLst>
      <p:ext uri="{BB962C8B-B14F-4D97-AF65-F5344CB8AC3E}">
        <p14:creationId xmlns:p14="http://schemas.microsoft.com/office/powerpoint/2010/main" val="137839498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E0DD2C6-CA52-4821-9490-662BD117CA70}"/>
              </a:ext>
            </a:extLst>
          </p:cNvPr>
          <p:cNvSpPr>
            <a:spLocks noGrp="1"/>
          </p:cNvSpPr>
          <p:nvPr>
            <p:ph type="title"/>
          </p:nvPr>
        </p:nvSpPr>
        <p:spPr/>
        <p:txBody>
          <a:bodyPr/>
          <a:lstStyle/>
          <a:p>
            <a:r>
              <a:rPr lang="en-US" dirty="0"/>
              <a:t>Vaccine Resources and References </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a:xfrm>
            <a:off x="457200" y="1158875"/>
            <a:ext cx="8534400" cy="3341688"/>
          </a:xfrm>
        </p:spPr>
        <p:txBody>
          <a:bodyPr/>
          <a:lstStyle/>
          <a:p>
            <a:pPr marL="0" indent="0">
              <a:buNone/>
            </a:pPr>
            <a:r>
              <a:rPr lang="en-US" sz="1800" b="1" dirty="0">
                <a:cs typeface="Calibri" panose="020F0502020204030204" pitchFamily="34" charset="0"/>
              </a:rPr>
              <a:t>Communications</a:t>
            </a:r>
          </a:p>
          <a:p>
            <a:pPr marL="214313" indent="-214313"/>
            <a:r>
              <a:rPr lang="en-US" sz="1800" dirty="0">
                <a:cs typeface="Calibri" panose="020F0502020204030204" pitchFamily="34" charset="0"/>
              </a:rPr>
              <a:t>Current vaccine information statements (VISs)</a:t>
            </a:r>
            <a:r>
              <a:rPr lang="en-US" sz="1800" dirty="0">
                <a:cs typeface="Calibri" panose="020F0502020204030204" pitchFamily="34" charset="0"/>
                <a:hlinkClick r:id="rId3">
                  <a:extLst>
                    <a:ext uri="{A12FA001-AC4F-418D-AE19-62706E023703}">
                      <ahyp:hlinkClr xmlns:ahyp="http://schemas.microsoft.com/office/drawing/2018/hyperlinkcolor" val="tx"/>
                    </a:ext>
                  </a:extLst>
                </a:hlinkClick>
              </a:rPr>
              <a:t> </a:t>
            </a:r>
            <a:r>
              <a:rPr lang="en-US" sz="1800" dirty="0">
                <a:solidFill>
                  <a:schemeClr val="accent5"/>
                </a:solidFill>
                <a:cs typeface="Calibri" panose="020F0502020204030204" pitchFamily="34" charset="0"/>
                <a:hlinkClick r:id="rId3">
                  <a:extLst>
                    <a:ext uri="{A12FA001-AC4F-418D-AE19-62706E023703}">
                      <ahyp:hlinkClr xmlns:ahyp="http://schemas.microsoft.com/office/drawing/2018/hyperlinkcolor" val="tx"/>
                    </a:ext>
                  </a:extLst>
                </a:hlinkClick>
              </a:rPr>
              <a:t>https://www.cdc.gov/vaccines/hcp/vis/current-vis.html</a:t>
            </a:r>
            <a:endParaRPr lang="en-US" sz="1800" dirty="0">
              <a:solidFill>
                <a:schemeClr val="accent5"/>
              </a:solidFill>
              <a:cs typeface="Calibri" panose="020F0502020204030204" pitchFamily="34" charset="0"/>
            </a:endParaRPr>
          </a:p>
          <a:p>
            <a:pPr marL="214313" indent="-214313"/>
            <a:r>
              <a:rPr lang="en-US" sz="1800" dirty="0">
                <a:cs typeface="Calibri" panose="020F0502020204030204" pitchFamily="34" charset="0"/>
              </a:rPr>
              <a:t>Instructions for Using VISs </a:t>
            </a:r>
            <a:r>
              <a:rPr lang="en-US" sz="1800" dirty="0">
                <a:solidFill>
                  <a:schemeClr val="accent5"/>
                </a:solidFill>
                <a:cs typeface="Calibri" panose="020F0502020204030204" pitchFamily="34" charset="0"/>
                <a:hlinkClick r:id="rId4">
                  <a:extLst>
                    <a:ext uri="{A12FA001-AC4F-418D-AE19-62706E023703}">
                      <ahyp:hlinkClr xmlns:ahyp="http://schemas.microsoft.com/office/drawing/2018/hyperlinkcolor" val="tx"/>
                    </a:ext>
                  </a:extLst>
                </a:hlinkClick>
              </a:rPr>
              <a:t>https://www.cdc.gov/vaccines/hcp/vis/about/required-use-instructions.html</a:t>
            </a:r>
            <a:endParaRPr lang="en-US" sz="1800" dirty="0">
              <a:solidFill>
                <a:schemeClr val="accent5"/>
              </a:solidFill>
              <a:cs typeface="Calibri" panose="020F0502020204030204" pitchFamily="34" charset="0"/>
            </a:endParaRPr>
          </a:p>
          <a:p>
            <a:pPr marL="214313" indent="-214313"/>
            <a:r>
              <a:rPr lang="en-US" sz="1800" dirty="0">
                <a:cs typeface="Calibri" panose="020F0502020204030204" pitchFamily="34" charset="0"/>
              </a:rPr>
              <a:t>Translated VISs </a:t>
            </a:r>
            <a:r>
              <a:rPr lang="en-US" sz="1800" dirty="0">
                <a:solidFill>
                  <a:schemeClr val="accent5"/>
                </a:solidFill>
                <a:cs typeface="Calibri" panose="020F0502020204030204" pitchFamily="34" charset="0"/>
                <a:hlinkClick r:id="rId5"/>
              </a:rPr>
              <a:t>https://www.immunize.org/vis/?f=9</a:t>
            </a:r>
            <a:endParaRPr lang="en-US" sz="1800" dirty="0">
              <a:solidFill>
                <a:schemeClr val="accent5"/>
              </a:solidFill>
              <a:cs typeface="Calibri" panose="020F0502020204030204" pitchFamily="34" charset="0"/>
            </a:endParaRPr>
          </a:p>
          <a:p>
            <a:pPr marL="0" indent="0">
              <a:buNone/>
            </a:pPr>
            <a:endParaRPr lang="en-US" sz="1800" dirty="0">
              <a:cs typeface="Calibri" panose="020F0502020204030204" pitchFamily="34" charset="0"/>
            </a:endParaRPr>
          </a:p>
          <a:p>
            <a:pPr marL="0" indent="0">
              <a:buNone/>
            </a:pPr>
            <a:r>
              <a:rPr lang="en-US" sz="1800" b="1" dirty="0">
                <a:cs typeface="Calibri" panose="020F0502020204030204" pitchFamily="34" charset="0"/>
              </a:rPr>
              <a:t>Vaccine storage and handling</a:t>
            </a:r>
          </a:p>
          <a:p>
            <a:pPr marL="214313" indent="-214313"/>
            <a:r>
              <a:rPr lang="en-US" sz="1800" dirty="0">
                <a:cs typeface="Calibri" panose="020F0502020204030204" pitchFamily="34" charset="0"/>
              </a:rPr>
              <a:t>Vaccine Storage and Handling Toolkit </a:t>
            </a:r>
            <a:r>
              <a:rPr lang="en-US" sz="1800" dirty="0">
                <a:solidFill>
                  <a:schemeClr val="accent5"/>
                </a:solidFill>
                <a:cs typeface="Calibri" panose="020F0502020204030204" pitchFamily="34" charset="0"/>
                <a:hlinkClick r:id="rId6">
                  <a:extLst>
                    <a:ext uri="{A12FA001-AC4F-418D-AE19-62706E023703}">
                      <ahyp:hlinkClr xmlns:ahyp="http://schemas.microsoft.com/office/drawing/2018/hyperlinkcolor" val="tx"/>
                    </a:ext>
                  </a:extLst>
                </a:hlinkClick>
              </a:rPr>
              <a:t>https://www.cdc.gov/vaccines/hcp/admin/storage/toolkit/index.html</a:t>
            </a:r>
            <a:endParaRPr lang="en-US" sz="1800" dirty="0">
              <a:solidFill>
                <a:schemeClr val="accent5"/>
              </a:solidFill>
              <a:cs typeface="Calibri" panose="020F0502020204030204" pitchFamily="34" charset="0"/>
            </a:endParaRPr>
          </a:p>
          <a:p>
            <a:pPr marL="214313" indent="-214313"/>
            <a:r>
              <a:rPr lang="en-US" sz="1800" dirty="0">
                <a:cs typeface="Calibri" panose="020F0502020204030204" pitchFamily="34" charset="0"/>
              </a:rPr>
              <a:t>“Keys to Storing and Handling Your Vaccine Supply” </a:t>
            </a:r>
            <a:r>
              <a:rPr lang="en-US" sz="1800" dirty="0">
                <a:solidFill>
                  <a:schemeClr val="accent5"/>
                </a:solidFill>
                <a:cs typeface="Calibri" panose="020F0502020204030204" pitchFamily="34" charset="0"/>
                <a:hlinkClick r:id="rId7">
                  <a:extLst>
                    <a:ext uri="{A12FA001-AC4F-418D-AE19-62706E023703}">
                      <ahyp:hlinkClr xmlns:ahyp="http://schemas.microsoft.com/office/drawing/2018/hyperlinkcolor" val="tx"/>
                    </a:ext>
                  </a:extLst>
                </a:hlinkClick>
              </a:rPr>
              <a:t>https://www.youtube.com/watch?v=VCzO8Zod8DI</a:t>
            </a:r>
            <a:endParaRPr lang="en-US" sz="1800" dirty="0">
              <a:solidFill>
                <a:schemeClr val="accent5"/>
              </a:solidFill>
              <a:cs typeface="Calibri" panose="020F0502020204030204" pitchFamily="34" charset="0"/>
            </a:endParaRPr>
          </a:p>
          <a:p>
            <a:pPr marL="0" indent="0">
              <a:buNone/>
            </a:pPr>
            <a:r>
              <a:rPr lang="en-US" sz="1800" dirty="0"/>
              <a:t>			</a:t>
            </a:r>
          </a:p>
        </p:txBody>
      </p:sp>
    </p:spTree>
    <p:extLst>
      <p:ext uri="{BB962C8B-B14F-4D97-AF65-F5344CB8AC3E}">
        <p14:creationId xmlns:p14="http://schemas.microsoft.com/office/powerpoint/2010/main" val="1676119105"/>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E0DD2C6-CA52-4821-9490-662BD117CA70}"/>
              </a:ext>
            </a:extLst>
          </p:cNvPr>
          <p:cNvSpPr>
            <a:spLocks noGrp="1"/>
          </p:cNvSpPr>
          <p:nvPr>
            <p:ph type="title"/>
          </p:nvPr>
        </p:nvSpPr>
        <p:spPr/>
        <p:txBody>
          <a:bodyPr/>
          <a:lstStyle/>
          <a:p>
            <a:r>
              <a:rPr lang="en-US" dirty="0"/>
              <a:t>Vaccine Resources and References </a:t>
            </a:r>
          </a:p>
        </p:txBody>
      </p:sp>
      <p:sp>
        <p:nvSpPr>
          <p:cNvPr id="5" name="Text Placeholder 4">
            <a:extLst>
              <a:ext uri="{FF2B5EF4-FFF2-40B4-BE49-F238E27FC236}">
                <a16:creationId xmlns:a16="http://schemas.microsoft.com/office/drawing/2014/main" id="{875B0E12-25E1-4C66-AECB-42C2AC1B4DAD}"/>
              </a:ext>
            </a:extLst>
          </p:cNvPr>
          <p:cNvSpPr>
            <a:spLocks noGrp="1"/>
          </p:cNvSpPr>
          <p:nvPr>
            <p:ph type="body" sz="quarter" idx="10"/>
          </p:nvPr>
        </p:nvSpPr>
        <p:spPr/>
        <p:txBody>
          <a:bodyPr/>
          <a:lstStyle/>
          <a:p>
            <a:pPr marL="0" indent="0">
              <a:buNone/>
            </a:pPr>
            <a:r>
              <a:rPr lang="en-US" sz="1800" b="1" dirty="0"/>
              <a:t>Vaccine administration</a:t>
            </a:r>
          </a:p>
          <a:p>
            <a:r>
              <a:rPr lang="en-US" sz="1800" dirty="0"/>
              <a:t>Immunization Action Coalition Clinic Tools Screening for Vaccine Contraindications and Precautions </a:t>
            </a:r>
            <a:r>
              <a:rPr lang="en-US" sz="1800" dirty="0">
                <a:hlinkClick r:id="rId3"/>
              </a:rPr>
              <a:t>https://www.immunize.org/clinic/screening-contraindications.asp</a:t>
            </a:r>
            <a:endParaRPr lang="en-US" sz="1800" dirty="0"/>
          </a:p>
          <a:p>
            <a:r>
              <a:rPr lang="en-US" sz="1800" dirty="0"/>
              <a:t>CDC Vaccine Administration Resource Library </a:t>
            </a:r>
            <a:r>
              <a:rPr lang="en-US" sz="1800" dirty="0">
                <a:hlinkClick r:id="rId4"/>
              </a:rPr>
              <a:t>https://www.cdc.gov/vaccines/hcp/admin/resource-library.html</a:t>
            </a:r>
            <a:endParaRPr lang="en-US" sz="1800" dirty="0"/>
          </a:p>
          <a:p>
            <a:pPr marL="0" indent="0">
              <a:buNone/>
            </a:pPr>
            <a:endParaRPr lang="en-US" sz="1800" dirty="0"/>
          </a:p>
          <a:p>
            <a:pPr marL="0" indent="0">
              <a:buNone/>
            </a:pPr>
            <a:r>
              <a:rPr lang="en-US" sz="1800" b="1" dirty="0"/>
              <a:t>Documentation</a:t>
            </a:r>
          </a:p>
          <a:p>
            <a:r>
              <a:rPr lang="en-US" sz="1800" dirty="0"/>
              <a:t>Documentation of Vaccinations After Administration </a:t>
            </a:r>
            <a:r>
              <a:rPr lang="en-US" sz="1800" dirty="0">
                <a:hlinkClick r:id="rId5"/>
              </a:rPr>
              <a:t>https://www.youtube.com/watch?v=xlyqUgKGFPk</a:t>
            </a:r>
            <a:r>
              <a:rPr lang="en-US" sz="1800" dirty="0"/>
              <a:t>		</a:t>
            </a:r>
          </a:p>
        </p:txBody>
      </p:sp>
    </p:spTree>
    <p:extLst>
      <p:ext uri="{BB962C8B-B14F-4D97-AF65-F5344CB8AC3E}">
        <p14:creationId xmlns:p14="http://schemas.microsoft.com/office/powerpoint/2010/main" val="25241554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6003B-902E-4F3F-A7CB-8663B99B54EA}"/>
              </a:ext>
            </a:extLst>
          </p:cNvPr>
          <p:cNvSpPr>
            <a:spLocks noGrp="1"/>
          </p:cNvSpPr>
          <p:nvPr>
            <p:ph type="title"/>
          </p:nvPr>
        </p:nvSpPr>
        <p:spPr/>
        <p:txBody>
          <a:bodyPr/>
          <a:lstStyle/>
          <a:p>
            <a:r>
              <a:rPr lang="en-US" dirty="0">
                <a:solidFill>
                  <a:schemeClr val="accent3"/>
                </a:solidFill>
              </a:rPr>
              <a:t>Glossary (continued)</a:t>
            </a:r>
          </a:p>
        </p:txBody>
      </p:sp>
      <p:sp>
        <p:nvSpPr>
          <p:cNvPr id="2" name="Text Placeholder 1">
            <a:extLst>
              <a:ext uri="{FF2B5EF4-FFF2-40B4-BE49-F238E27FC236}">
                <a16:creationId xmlns:a16="http://schemas.microsoft.com/office/drawing/2014/main" id="{E019DAE8-E2A1-4AC6-A8D8-0FDBDC9A017E}"/>
              </a:ext>
            </a:extLst>
          </p:cNvPr>
          <p:cNvSpPr>
            <a:spLocks noGrp="1"/>
          </p:cNvSpPr>
          <p:nvPr>
            <p:ph type="body" sz="quarter" idx="10"/>
          </p:nvPr>
        </p:nvSpPr>
        <p:spPr/>
        <p:txBody>
          <a:bodyPr/>
          <a:lstStyle/>
          <a:p>
            <a:r>
              <a:rPr lang="en-US" sz="1800" b="1" dirty="0"/>
              <a:t>Precaution: </a:t>
            </a:r>
            <a:r>
              <a:rPr lang="en-US" sz="1800" dirty="0"/>
              <a:t>A condition in a recipient that might increase the risk for a serious adverse reaction, might cause diagnostic confusion, or might compromise the ability of the vaccine to produce immunity.</a:t>
            </a:r>
            <a:endParaRPr lang="en-US" sz="1800" b="1" dirty="0"/>
          </a:p>
          <a:p>
            <a:r>
              <a:rPr lang="en-US" sz="1800" b="1" dirty="0"/>
              <a:t>Polysaccharide conjugate vaccine: </a:t>
            </a:r>
            <a:r>
              <a:rPr lang="en-US" sz="1800" dirty="0"/>
              <a:t>Vaccine produced by chemically bonding a polysaccharide (a somewhat ineffective antigen) to a protein “carrier,” which is a more effective antigen. This process greatly improves immunogenicity, particularly in young children.</a:t>
            </a:r>
          </a:p>
          <a:p>
            <a:r>
              <a:rPr lang="en-US" sz="1800" b="1" dirty="0"/>
              <a:t>Respiratory droplet spread: </a:t>
            </a:r>
            <a:r>
              <a:rPr lang="en-US" sz="1800" dirty="0"/>
              <a:t>Disease transmission that occurs when someone who has the bacteria in their nose or throat coughs or sneezes. </a:t>
            </a:r>
          </a:p>
          <a:p>
            <a:r>
              <a:rPr lang="en-US" sz="1800" b="1" dirty="0"/>
              <a:t>Serotype: </a:t>
            </a:r>
            <a:r>
              <a:rPr lang="en-US" sz="1800" dirty="0"/>
              <a:t>Group within a single species of bacteria that share distinctive surface structures.</a:t>
            </a:r>
          </a:p>
          <a:p>
            <a:pPr marL="0" indent="0">
              <a:buNone/>
            </a:pPr>
            <a:endParaRPr lang="en-US" sz="1800" dirty="0"/>
          </a:p>
          <a:p>
            <a:pPr marL="0" indent="0">
              <a:buNone/>
            </a:pPr>
            <a:endParaRPr lang="en-US" sz="1800" dirty="0"/>
          </a:p>
        </p:txBody>
      </p:sp>
      <p:sp>
        <p:nvSpPr>
          <p:cNvPr id="4" name="Rectangle 3">
            <a:extLst>
              <a:ext uri="{FF2B5EF4-FFF2-40B4-BE49-F238E27FC236}">
                <a16:creationId xmlns:a16="http://schemas.microsoft.com/office/drawing/2014/main" id="{5F5DD1C0-5D15-4ABE-A850-466427ABB2D9}"/>
              </a:ext>
            </a:extLst>
          </p:cNvPr>
          <p:cNvSpPr/>
          <p:nvPr/>
        </p:nvSpPr>
        <p:spPr>
          <a:xfrm>
            <a:off x="457199" y="4752855"/>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38121705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D6003B-902E-4F3F-A7CB-8663B99B54EA}"/>
              </a:ext>
            </a:extLst>
          </p:cNvPr>
          <p:cNvSpPr>
            <a:spLocks noGrp="1"/>
          </p:cNvSpPr>
          <p:nvPr>
            <p:ph type="title"/>
          </p:nvPr>
        </p:nvSpPr>
        <p:spPr/>
        <p:txBody>
          <a:bodyPr/>
          <a:lstStyle/>
          <a:p>
            <a:r>
              <a:rPr lang="en-US" dirty="0">
                <a:solidFill>
                  <a:schemeClr val="accent3"/>
                </a:solidFill>
              </a:rPr>
              <a:t>Glossary (continued)</a:t>
            </a:r>
          </a:p>
        </p:txBody>
      </p:sp>
      <p:sp>
        <p:nvSpPr>
          <p:cNvPr id="2" name="Text Placeholder 1">
            <a:extLst>
              <a:ext uri="{FF2B5EF4-FFF2-40B4-BE49-F238E27FC236}">
                <a16:creationId xmlns:a16="http://schemas.microsoft.com/office/drawing/2014/main" id="{E019DAE8-E2A1-4AC6-A8D8-0FDBDC9A017E}"/>
              </a:ext>
            </a:extLst>
          </p:cNvPr>
          <p:cNvSpPr>
            <a:spLocks noGrp="1"/>
          </p:cNvSpPr>
          <p:nvPr>
            <p:ph type="body" sz="quarter" idx="10"/>
          </p:nvPr>
        </p:nvSpPr>
        <p:spPr/>
        <p:txBody>
          <a:bodyPr/>
          <a:lstStyle/>
          <a:p>
            <a:r>
              <a:rPr lang="en-US" sz="1800" b="1" dirty="0"/>
              <a:t>Simultaneous administration: </a:t>
            </a:r>
            <a:r>
              <a:rPr lang="en-US" sz="1800" dirty="0"/>
              <a:t>Administering more than one vaccine on the same clinic day (at different anatomic sites and not combined in the same syringe).</a:t>
            </a:r>
          </a:p>
          <a:p>
            <a:r>
              <a:rPr lang="en-US" sz="1800" b="1" dirty="0"/>
              <a:t>Single-component vaccine: </a:t>
            </a:r>
            <a:r>
              <a:rPr lang="en-US" sz="1800" dirty="0"/>
              <a:t>A vaccine that cannot be divided equally into independently available routine vaccines. </a:t>
            </a:r>
            <a:endParaRPr lang="en-US" sz="1800" b="1" dirty="0"/>
          </a:p>
          <a:p>
            <a:r>
              <a:rPr lang="en-US" sz="1800" b="1" dirty="0"/>
              <a:t>Vaccine effectiveness: </a:t>
            </a:r>
            <a:r>
              <a:rPr lang="en-US" sz="1800" dirty="0"/>
              <a:t>A real-world view of how a vaccine reduces disease in a population. Often, a medicine that has a high efficacy rate in clinical trials is less effective in routine use. </a:t>
            </a:r>
          </a:p>
          <a:p>
            <a:r>
              <a:rPr lang="en-US" sz="1800" b="1" dirty="0"/>
              <a:t>Virulence: </a:t>
            </a:r>
            <a:r>
              <a:rPr lang="en-US" sz="1800" dirty="0"/>
              <a:t>The relative capacity of a pathogen to overcome body defenses.</a:t>
            </a:r>
          </a:p>
          <a:p>
            <a:endParaRPr lang="en-US" sz="1800" dirty="0"/>
          </a:p>
          <a:p>
            <a:endParaRPr lang="en-US" sz="1800" dirty="0"/>
          </a:p>
          <a:p>
            <a:endParaRPr lang="en-US" sz="1800" dirty="0"/>
          </a:p>
          <a:p>
            <a:endParaRPr lang="en-US" sz="1800" dirty="0"/>
          </a:p>
        </p:txBody>
      </p:sp>
      <p:sp>
        <p:nvSpPr>
          <p:cNvPr id="4" name="Rectangle 3">
            <a:extLst>
              <a:ext uri="{FF2B5EF4-FFF2-40B4-BE49-F238E27FC236}">
                <a16:creationId xmlns:a16="http://schemas.microsoft.com/office/drawing/2014/main" id="{E28CB89D-66CF-4B85-A9BA-E5415CC28B4E}"/>
              </a:ext>
            </a:extLst>
          </p:cNvPr>
          <p:cNvSpPr/>
          <p:nvPr/>
        </p:nvSpPr>
        <p:spPr>
          <a:xfrm>
            <a:off x="457199" y="4752855"/>
            <a:ext cx="4404988" cy="369332"/>
          </a:xfrm>
          <a:prstGeom prst="rect">
            <a:avLst/>
          </a:prstGeom>
        </p:spPr>
        <p:txBody>
          <a:bodyPr wrap="none">
            <a:spAutoFit/>
          </a:bodyPr>
          <a:lstStyle/>
          <a:p>
            <a:pPr marL="0" indent="0">
              <a:buNone/>
            </a:pPr>
            <a:r>
              <a:rPr lang="en-US" dirty="0">
                <a:solidFill>
                  <a:schemeClr val="accent3"/>
                </a:solidFill>
              </a:rPr>
              <a:t>DELETE THIS SLIDE BEFORE PRESENTATION</a:t>
            </a:r>
          </a:p>
        </p:txBody>
      </p:sp>
    </p:spTree>
    <p:extLst>
      <p:ext uri="{BB962C8B-B14F-4D97-AF65-F5344CB8AC3E}">
        <p14:creationId xmlns:p14="http://schemas.microsoft.com/office/powerpoint/2010/main" val="1123847738"/>
      </p:ext>
    </p:extLst>
  </p:cSld>
  <p:clrMapOvr>
    <a:masterClrMapping/>
  </p:clrMapOvr>
  <p:transition>
    <p:fade/>
  </p:transition>
</p:sld>
</file>

<file path=ppt/theme/theme1.xml><?xml version="1.0" encoding="utf-8"?>
<a:theme xmlns:a="http://schemas.openxmlformats.org/drawingml/2006/main" name="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10711</TotalTime>
  <Words>8620</Words>
  <Application>Microsoft Office PowerPoint</Application>
  <PresentationFormat>On-screen Show (16:9)</PresentationFormat>
  <Paragraphs>766</Paragraphs>
  <Slides>72</Slides>
  <Notes>72</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Calibri</vt:lpstr>
      <vt:lpstr>Arial</vt:lpstr>
      <vt:lpstr>Noto Sans Symbols</vt:lpstr>
      <vt:lpstr>Courier New</vt:lpstr>
      <vt:lpstr>Open Sans</vt:lpstr>
      <vt:lpstr>Wingdings</vt:lpstr>
      <vt:lpstr>Myriad Web Pro</vt:lpstr>
      <vt:lpstr>NCEH_ATSDR_combined</vt:lpstr>
      <vt:lpstr>Acrobat Document</vt:lpstr>
      <vt:lpstr>Haemophilus influenzae type b Vaccines</vt:lpstr>
      <vt:lpstr>About This Publication</vt:lpstr>
      <vt:lpstr>How to Use This Presentation</vt:lpstr>
      <vt:lpstr>Glossary Overview</vt:lpstr>
      <vt:lpstr>Glossary</vt:lpstr>
      <vt:lpstr>Glossary (continued)</vt:lpstr>
      <vt:lpstr>Glossary (continued)</vt:lpstr>
      <vt:lpstr>Glossary (continued)</vt:lpstr>
      <vt:lpstr>Glossary (continued)</vt:lpstr>
      <vt:lpstr>Learning Objectives</vt:lpstr>
      <vt:lpstr>PUBLIC HEALTH PERSPECTIVE</vt:lpstr>
      <vt:lpstr>Impact of Haemophilus influenzae type b Disease</vt:lpstr>
      <vt:lpstr>Barriers to Vaccination: Health Care Access</vt:lpstr>
      <vt:lpstr>IMMUNIZATION STRATEGIES</vt:lpstr>
      <vt:lpstr>Strategies for High Vaccination Coverage</vt:lpstr>
      <vt:lpstr>Strategies for High Vaccination Coverage</vt:lpstr>
      <vt:lpstr>IMMUNE SYSTEM/IMMUNOLOGY</vt:lpstr>
      <vt:lpstr>Haemophilus influenzae type b</vt:lpstr>
      <vt:lpstr>VACCINE-PREVENTABLE DISEASES</vt:lpstr>
      <vt:lpstr>Haemophilus influenzae type b Epidemiology</vt:lpstr>
      <vt:lpstr>Haemophilus influenzae type b Clinical Manifestations</vt:lpstr>
      <vt:lpstr>PowerPoint Presentation</vt:lpstr>
      <vt:lpstr>TYPE OF VACCINE</vt:lpstr>
      <vt:lpstr>Type of Vaccine</vt:lpstr>
      <vt:lpstr>  </vt:lpstr>
      <vt:lpstr>Immunogenicity and Vaccine Effectiveness</vt:lpstr>
      <vt:lpstr>IMMUNIZATION SCHEDULES</vt:lpstr>
      <vt:lpstr>Advisory Committee on Immunization Practices (ACIP) </vt:lpstr>
      <vt:lpstr>ACIP Hib Vaccine Recommendations: Pediatric</vt:lpstr>
      <vt:lpstr>Vaccination Schedule by Product* </vt:lpstr>
      <vt:lpstr>Unvaccinated Healthy Children 7 months of Age and Older </vt:lpstr>
      <vt:lpstr>ACIP Hib Vaccine Recommendations: Adult</vt:lpstr>
      <vt:lpstr>ACIP Hib Immunization Recommendations:  Older Children</vt:lpstr>
      <vt:lpstr>ACIP Hib Immunization Recommendations:  Adults</vt:lpstr>
      <vt:lpstr>ACIP Hib Immunization Recommendations:  Special Populations</vt:lpstr>
      <vt:lpstr>ACIP Hib Immunization Recommendations:  Special Populations</vt:lpstr>
      <vt:lpstr>Hib Vaccine Product Interchangeability</vt:lpstr>
      <vt:lpstr>COMMUNICATIONS</vt:lpstr>
      <vt:lpstr>CDC Vaccine Information Statement (VIS)</vt:lpstr>
      <vt:lpstr>CDC Vaccine Information Statement (VIS)</vt:lpstr>
      <vt:lpstr>LEGAL/ETHICAL ISSUES</vt:lpstr>
      <vt:lpstr>Legal and Ethical Considerations</vt:lpstr>
      <vt:lpstr>Legal and Ethical Considerations</vt:lpstr>
      <vt:lpstr>Legal and Ethical Considerations</vt:lpstr>
      <vt:lpstr>Legal and Ethical Considerations</vt:lpstr>
      <vt:lpstr>VACCINE STORAGE AND HANDLING</vt:lpstr>
      <vt:lpstr>Vaccine Storage and Handling</vt:lpstr>
      <vt:lpstr>Vaccine Storage and Handling</vt:lpstr>
      <vt:lpstr>VACCINE ADMINISTRATION</vt:lpstr>
      <vt:lpstr>Before Vaccine Administration</vt:lpstr>
      <vt:lpstr>Contraindications and Precautions </vt:lpstr>
      <vt:lpstr>Vaccine Preparation</vt:lpstr>
      <vt:lpstr>Vaccine Administration Technique</vt:lpstr>
      <vt:lpstr>Vaccine Administration</vt:lpstr>
      <vt:lpstr>Vaccine Administration</vt:lpstr>
      <vt:lpstr>DOCUMENTATION</vt:lpstr>
      <vt:lpstr>Documenting Vaccinations </vt:lpstr>
      <vt:lpstr>Documentation: Best Practice Guidelines</vt:lpstr>
      <vt:lpstr>Reporting Vaccine Adverse Events</vt:lpstr>
      <vt:lpstr>Reporting Adverse Events</vt:lpstr>
      <vt:lpstr>VACCINE SAFETY</vt:lpstr>
      <vt:lpstr>Hib Vaccine Adverse Reactions</vt:lpstr>
      <vt:lpstr>NURSING CONSIDERATIONS</vt:lpstr>
      <vt:lpstr>Nursing Considerations</vt:lpstr>
      <vt:lpstr>Nursing Considerations</vt:lpstr>
      <vt:lpstr>Immunization Information Systems (IISs)</vt:lpstr>
      <vt:lpstr>Vaccine Resources and References</vt:lpstr>
      <vt:lpstr>Vaccine Resources and References </vt:lpstr>
      <vt:lpstr>Vaccine Resources and References </vt:lpstr>
      <vt:lpstr>Vaccine Resources and References </vt:lpstr>
      <vt:lpstr>Vaccine Resources and References </vt:lpstr>
      <vt:lpstr>Vaccine Resources and References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Abshire, Kara (CDC/DDID/NCIRD/ISD)</cp:lastModifiedBy>
  <cp:revision>242</cp:revision>
  <dcterms:created xsi:type="dcterms:W3CDTF">2011-03-17T17:43:16Z</dcterms:created>
  <dcterms:modified xsi:type="dcterms:W3CDTF">2020-06-19T18:48:13Z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