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82"/>
  </p:notesMasterIdLst>
  <p:sldIdLst>
    <p:sldId id="903" r:id="rId2"/>
    <p:sldId id="936" r:id="rId3"/>
    <p:sldId id="886" r:id="rId4"/>
    <p:sldId id="887" r:id="rId5"/>
    <p:sldId id="891" r:id="rId6"/>
    <p:sldId id="895" r:id="rId7"/>
    <p:sldId id="876" r:id="rId8"/>
    <p:sldId id="896" r:id="rId9"/>
    <p:sldId id="897" r:id="rId10"/>
    <p:sldId id="904" r:id="rId11"/>
    <p:sldId id="916" r:id="rId12"/>
    <p:sldId id="745" r:id="rId13"/>
    <p:sldId id="327" r:id="rId14"/>
    <p:sldId id="819" r:id="rId15"/>
    <p:sldId id="905" r:id="rId16"/>
    <p:sldId id="864" r:id="rId17"/>
    <p:sldId id="865" r:id="rId18"/>
    <p:sldId id="938" r:id="rId19"/>
    <p:sldId id="929" r:id="rId20"/>
    <p:sldId id="906" r:id="rId21"/>
    <p:sldId id="736" r:id="rId22"/>
    <p:sldId id="704" r:id="rId23"/>
    <p:sldId id="935" r:id="rId24"/>
    <p:sldId id="743" r:id="rId25"/>
    <p:sldId id="877" r:id="rId26"/>
    <p:sldId id="930" r:id="rId27"/>
    <p:sldId id="705" r:id="rId28"/>
    <p:sldId id="860" r:id="rId29"/>
    <p:sldId id="894" r:id="rId30"/>
    <p:sldId id="489" r:id="rId31"/>
    <p:sldId id="706" r:id="rId32"/>
    <p:sldId id="456" r:id="rId33"/>
    <p:sldId id="805" r:id="rId34"/>
    <p:sldId id="807" r:id="rId35"/>
    <p:sldId id="796" r:id="rId36"/>
    <p:sldId id="899" r:id="rId37"/>
    <p:sldId id="900" r:id="rId38"/>
    <p:sldId id="764" r:id="rId39"/>
    <p:sldId id="902" r:id="rId40"/>
    <p:sldId id="770" r:id="rId41"/>
    <p:sldId id="768" r:id="rId42"/>
    <p:sldId id="304" r:id="rId43"/>
    <p:sldId id="918" r:id="rId44"/>
    <p:sldId id="919" r:id="rId45"/>
    <p:sldId id="927" r:id="rId46"/>
    <p:sldId id="776" r:id="rId47"/>
    <p:sldId id="908" r:id="rId48"/>
    <p:sldId id="861" r:id="rId49"/>
    <p:sldId id="828" r:id="rId50"/>
    <p:sldId id="920" r:id="rId51"/>
    <p:sldId id="847" r:id="rId52"/>
    <p:sldId id="909" r:id="rId53"/>
    <p:sldId id="774" r:id="rId54"/>
    <p:sldId id="921" r:id="rId55"/>
    <p:sldId id="755" r:id="rId56"/>
    <p:sldId id="922" r:id="rId57"/>
    <p:sldId id="824" r:id="rId58"/>
    <p:sldId id="923" r:id="rId59"/>
    <p:sldId id="823" r:id="rId60"/>
    <p:sldId id="910" r:id="rId61"/>
    <p:sldId id="856" r:id="rId62"/>
    <p:sldId id="924" r:id="rId63"/>
    <p:sldId id="925" r:id="rId64"/>
    <p:sldId id="848" r:id="rId65"/>
    <p:sldId id="911" r:id="rId66"/>
    <p:sldId id="772" r:id="rId67"/>
    <p:sldId id="773" r:id="rId68"/>
    <p:sldId id="834" r:id="rId69"/>
    <p:sldId id="939" r:id="rId70"/>
    <p:sldId id="940" r:id="rId71"/>
    <p:sldId id="912" r:id="rId72"/>
    <p:sldId id="880" r:id="rId73"/>
    <p:sldId id="885" r:id="rId74"/>
    <p:sldId id="932" r:id="rId75"/>
    <p:sldId id="882" r:id="rId76"/>
    <p:sldId id="883" r:id="rId77"/>
    <p:sldId id="881" r:id="rId78"/>
    <p:sldId id="926" r:id="rId79"/>
    <p:sldId id="933" r:id="rId80"/>
    <p:sldId id="934" r:id="rId81"/>
  </p:sldIdLst>
  <p:sldSz cx="9144000" cy="5143500" type="screen16x9"/>
  <p:notesSz cx="7315200" cy="9601200"/>
  <p:embeddedFontLst>
    <p:embeddedFont>
      <p:font typeface="Calibri" panose="020F0502020204030204" pitchFamily="34" charset="0"/>
      <p:regular r:id="rId83"/>
      <p:bold r:id="rId84"/>
      <p:italic r:id="rId85"/>
      <p:boldItalic r:id="rId86"/>
    </p:embeddedFont>
    <p:embeddedFont>
      <p:font typeface="Myriad Web Pro" panose="020B0604020202020204" charset="0"/>
      <p:regular r:id="rId87"/>
      <p:bold r:id="rId88"/>
      <p:italic r:id="rId89"/>
      <p:boldItalic r:id="rId9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okley, Shannon (CDC/DDID/NCIRD/ISD)" initials="SS(" lastIdx="18" clrIdx="6">
    <p:extLst>
      <p:ext uri="{19B8F6BF-5375-455C-9EA6-DF929625EA0E}">
        <p15:presenceInfo xmlns:p15="http://schemas.microsoft.com/office/powerpoint/2012/main" userId="S::zma2@cdc.gov::297bf023-3e7c-4b85-897f-b90e1c240489" providerId="AD"/>
      </p:ext>
    </p:extLst>
  </p:cmAuthor>
  <p:cmAuthor id="1" name="Abshire, Kara (CDC/DDID/NCIRD/ISD)" initials="AK(" lastIdx="22" clrIdx="0">
    <p:extLst>
      <p:ext uri="{19B8F6BF-5375-455C-9EA6-DF929625EA0E}">
        <p15:presenceInfo xmlns:p15="http://schemas.microsoft.com/office/powerpoint/2012/main" userId="S::pog5@cdc.gov::aaf93fa7-1953-4287-ab7e-378f74737616" providerId="AD"/>
      </p:ext>
    </p:extLst>
  </p:cmAuthor>
  <p:cmAuthor id="8" name="Schaffner, Priya (CDC/DDID/NCIRD/ISD)" initials="SP(" lastIdx="7" clrIdx="7">
    <p:extLst>
      <p:ext uri="{19B8F6BF-5375-455C-9EA6-DF929625EA0E}">
        <p15:presenceInfo xmlns:p15="http://schemas.microsoft.com/office/powerpoint/2012/main" userId="S::ofj0@cdc.gov::f4e89dc4-8166-44e4-8f58-94afce7028fb" providerId="AD"/>
      </p:ext>
    </p:extLst>
  </p:cmAuthor>
  <p:cmAuthor id="2" name="Objio, Tina (CDC/DDID/NCIRD/ISD)" initials="OT(" lastIdx="35" clrIdx="1">
    <p:extLst>
      <p:ext uri="{19B8F6BF-5375-455C-9EA6-DF929625EA0E}">
        <p15:presenceInfo xmlns:p15="http://schemas.microsoft.com/office/powerpoint/2012/main" userId="S::xlq4@cdc.gov::e5b2d1bd-2274-49f7-a090-750476498820" providerId="AD"/>
      </p:ext>
    </p:extLst>
  </p:cmAuthor>
  <p:cmAuthor id="9" name="Lauri Markowitz" initials="LM" lastIdx="16" clrIdx="8">
    <p:extLst>
      <p:ext uri="{19B8F6BF-5375-455C-9EA6-DF929625EA0E}">
        <p15:presenceInfo xmlns:p15="http://schemas.microsoft.com/office/powerpoint/2012/main" userId="S::lem2@cdc.gov::afa8a83a-0d69-4941-93df-586204426061" providerId="AD"/>
      </p:ext>
    </p:extLst>
  </p:cmAuthor>
  <p:cmAuthor id="3" name="Brasher, Susan Nehiley" initials="BSN [2]" lastIdx="10" clrIdx="2">
    <p:extLst>
      <p:ext uri="{19B8F6BF-5375-455C-9EA6-DF929625EA0E}">
        <p15:presenceInfo xmlns:p15="http://schemas.microsoft.com/office/powerpoint/2012/main" userId="Brasher, Susan Nehiley" providerId="None"/>
      </p:ext>
    </p:extLst>
  </p:cmAuthor>
  <p:cmAuthor id="10" name="Dowling, Nicole (CDC/DDNID/NCCDPHP/DCPC)" initials="DN(" lastIdx="1" clrIdx="9">
    <p:extLst>
      <p:ext uri="{19B8F6BF-5375-455C-9EA6-DF929625EA0E}">
        <p15:presenceInfo xmlns:p15="http://schemas.microsoft.com/office/powerpoint/2012/main" userId="S::ncd5@cdc.gov::2710f5f0-5ddf-480c-9117-b90664c6e4dd" providerId="AD"/>
      </p:ext>
    </p:extLst>
  </p:cmAuthor>
  <p:cmAuthor id="4" name="Redmon, Ginger (CDC/DDID/NCIRD/ISD)" initials="RG(" lastIdx="206" clrIdx="3">
    <p:extLst>
      <p:ext uri="{19B8F6BF-5375-455C-9EA6-DF929625EA0E}">
        <p15:presenceInfo xmlns:p15="http://schemas.microsoft.com/office/powerpoint/2012/main" userId="S::vco8@cdc.gov::50a3cade-0d7b-4259-a8c1-79d30787019e" providerId="AD"/>
      </p:ext>
    </p:extLst>
  </p:cmAuthor>
  <p:cmAuthor id="5" name="Hamborsky, Jennifer (CDC/DDID/NCIRD/ISD)" initials="HJ(" lastIdx="39" clrIdx="4">
    <p:extLst>
      <p:ext uri="{19B8F6BF-5375-455C-9EA6-DF929625EA0E}">
        <p15:presenceInfo xmlns:p15="http://schemas.microsoft.com/office/powerpoint/2012/main" userId="S::jkh0@cdc.gov::520efd88-ee9d-429a-9001-66315bbba3cb" providerId="AD"/>
      </p:ext>
    </p:extLst>
  </p:cmAuthor>
  <p:cmAuthor id="6" name="Schillie, Sarah F. (CDC/DDID/NCHHSTP/DVH)" initials="SSF(" lastIdx="1" clrIdx="5">
    <p:extLst>
      <p:ext uri="{19B8F6BF-5375-455C-9EA6-DF929625EA0E}">
        <p15:presenceInfo xmlns:p15="http://schemas.microsoft.com/office/powerpoint/2012/main" userId="S::ggi1@cdc.gov::72f61fcc-847d-46d9-96a1-5189cfa2f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2E63"/>
    <a:srgbClr val="005DAA"/>
    <a:srgbClr val="D6E3FF"/>
    <a:srgbClr val="000000"/>
    <a:srgbClr val="B2B2B2"/>
    <a:srgbClr val="B9B9B9"/>
    <a:srgbClr val="0E66AF"/>
    <a:srgbClr val="006A71"/>
    <a:srgbClr val="695E4A"/>
    <a:srgbClr val="008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8" autoAdjust="0"/>
    <p:restoredTop sz="71663" autoAdjust="0"/>
  </p:normalViewPr>
  <p:slideViewPr>
    <p:cSldViewPr snapToGrid="0">
      <p:cViewPr varScale="1">
        <p:scale>
          <a:sx n="59" d="100"/>
          <a:sy n="59" d="100"/>
        </p:scale>
        <p:origin x="1444"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45" d="100"/>
          <a:sy n="45" d="100"/>
        </p:scale>
        <p:origin x="2764"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1/29/2021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I will provide a discussion of the epidemiology of</a:t>
            </a:r>
            <a:r>
              <a:rPr lang="en-US" sz="13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300" kern="1200" dirty="0">
                <a:solidFill>
                  <a:schemeClr val="tx1"/>
                </a:solidFill>
                <a:effectLst/>
                <a:latin typeface="Times New Roman" panose="02020603050405020304" pitchFamily="18" charset="0"/>
                <a:ea typeface="+mn-ea"/>
                <a:cs typeface="Times New Roman" panose="02020603050405020304" pitchFamily="18" charset="0"/>
              </a:rPr>
              <a:t>human papillomavirus, as well as the vaccine recommendations for prevention of HPV infection.</a:t>
            </a:r>
          </a:p>
          <a:p>
            <a:pPr marL="0" lvl="0" indent="0">
              <a:buFont typeface="Arial" panose="020B0604020202020204" pitchFamily="34" charset="0"/>
              <a:buNone/>
            </a:pPr>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immunization content in this slide deck was last updated on 7/20/2020. To learn of immunization content updates that may have been made since this time, please visit the IRUN webpage.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72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infection is causally associated with most anogenital cancers, as well as oropharyngeal and possible oral cavity and laryngeal cancers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infection contributes to an estimated 600,000 incident cancers worldwide and 250,000 premature deaths.</a:t>
            </a:r>
            <a:endParaRPr sz="1300" dirty="0">
              <a:latin typeface="Times New Roman" panose="02020603050405020304" pitchFamily="18" charset="0"/>
              <a:cs typeface="Times New Roman" panose="02020603050405020304" pitchFamily="18" charset="0"/>
            </a:endParaRPr>
          </a:p>
        </p:txBody>
      </p:sp>
      <p:sp>
        <p:nvSpPr>
          <p:cNvPr id="93" name="Shape 9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AD591F3C-160D-4549-B05D-39FD634C4407}"/>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39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infection is causally associated with most anogenital cancers, as well as oropharyngeal and possible oral cavity and laryngeal cancers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infection contributes to an estimated 600,000 incident cancers worldwide and 250,000 premature deaths.</a:t>
            </a:r>
            <a:endParaRPr lang="en-US" sz="13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6B1E5B6A-2968-4FA7-A74A-F19D78015AE7}"/>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61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Anogenital HPV infection is believed to be the most common sexually transmitted infection in the United States.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An estimated 79 million persons are infected, and an estimated 14 million new HPV infections occur annually. HPV infection occurs soon after the onset of sexual activity.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infection is common among adolescents and young adults; 50% of new infections occur in persons 15-24 years of age.  In a prospective study of college women, the cumulative incidence of infection was 40% by 24 months after first sexual intercourse. </a:t>
            </a:r>
          </a:p>
          <a:p>
            <a:endParaRPr lang="en-US" dirty="0"/>
          </a:p>
        </p:txBody>
      </p:sp>
      <p:sp>
        <p:nvSpPr>
          <p:cNvPr id="5" name="Slide Number Placeholder 3">
            <a:extLst>
              <a:ext uri="{FF2B5EF4-FFF2-40B4-BE49-F238E27FC236}">
                <a16:creationId xmlns:a16="http://schemas.microsoft.com/office/drawing/2014/main" id="{9B61FCB9-87F5-4860-A19F-C5EB439F2DA8}"/>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18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Shape 107"/>
          <p:cNvSpPr txBox="1">
            <a:spLocks noGrp="1"/>
          </p:cNvSpPr>
          <p:nvPr>
            <p:ph type="body" idx="1"/>
          </p:nvPr>
        </p:nvSpPr>
        <p:spPr>
          <a:xfrm>
            <a:off x="701345" y="4416099"/>
            <a:ext cx="5607711" cy="4182457"/>
          </a:xfrm>
          <a:prstGeom prst="rect">
            <a:avLst/>
          </a:prstGeom>
          <a:noFill/>
          <a:ln>
            <a:noFill/>
          </a:ln>
        </p:spPr>
        <p:txBody>
          <a:bodyPr spcFirstLastPara="1" wrap="square" lIns="88125" tIns="44050" rIns="88125" bIns="44050" anchor="t" anchorCtr="0">
            <a:noAutofit/>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Approximately half of adolescents (51%) have completed the HPV vaccine series.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During 2014 to 2018, HPV vaccination coverage of one dose or greater increased an average of 4.4 percentage points per year nationally</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vaccination coverage was found to be lower among adolescents living in non-metropolitan areas (40.7%) than those living in metropolitan areas (56.1%).</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vaccination coverage was found to be lower among individuals living at or above the poverty level (49.6%) than individuals living below the poverty level (57.1%).</a:t>
            </a:r>
          </a:p>
          <a:p>
            <a:pPr marL="285750" marR="0" lvl="0" indent="-285750" algn="l" defTabSz="914400" rtl="0" eaLnBrk="1" fontAlgn="auto" latinLnBrk="0" hangingPunct="1">
              <a:lnSpc>
                <a:spcPct val="100000"/>
              </a:lnSpc>
              <a:spcBef>
                <a:spcPct val="30000"/>
              </a:spcBef>
              <a:spcAft>
                <a:spcPct val="0"/>
              </a:spcAft>
              <a:buClr>
                <a:srgbClr val="4983F2"/>
              </a:buClr>
              <a:buSzTx/>
              <a:buFont typeface="Wingdings" pitchFamily="2" charset="2"/>
              <a:buChar char="§"/>
              <a:tabLst/>
              <a:defRPr/>
            </a:pPr>
            <a:endParaRPr lang="en-US" sz="1600" b="0" i="0" u="none" strike="noStrike" kern="1200" dirty="0">
              <a:solidFill>
                <a:schemeClr val="tx2"/>
              </a:solidFill>
              <a:effectLst/>
              <a:latin typeface="+mn-lt"/>
              <a:ea typeface="+mn-ea"/>
              <a:cs typeface="+mn-cs"/>
            </a:endParaRPr>
          </a:p>
        </p:txBody>
      </p:sp>
      <p:sp>
        <p:nvSpPr>
          <p:cNvPr id="5" name="Slide Number Placeholder 3">
            <a:extLst>
              <a:ext uri="{FF2B5EF4-FFF2-40B4-BE49-F238E27FC236}">
                <a16:creationId xmlns:a16="http://schemas.microsoft.com/office/drawing/2014/main" id="{81957764-1EDD-4FEB-BBCC-C56679023931}"/>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Barriers to health care access and use among the publicly insured include language barriers, lack of trust in providers, transportation problems, inconvenient office hours, patient/parent misinformation, vaccine stigma, competing provider priorities, low awareness of vaccination benefits, receipt of care from multiple providers, complex vaccination schedules and vaccine cost.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Medicaid patients also tend to experience more breaks in insurance coverage than privately insured children do, and discontinuities in insurance coverage have been associated with lower vaccination coverage.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Providers report difficulties recommending the HPV vaccine to patients when parents had either general antivaccine sentiments—they refused all optional vaccines—or they had negative opinions of the HPV vaccine specifically. Many parents believed the vaccine promoted sexual activity in their children or they thought children only needed the vaccine if they were sexually active.</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Up-to-date vaccination coverage was higher in adolescent patients with Medicaid (55.7%) compared with adolescents with private health insurance (50.2%) and adolescents who were uninsured (35.5%).</a:t>
            </a:r>
          </a:p>
          <a:p>
            <a:endParaRPr lang="en-US" dirty="0"/>
          </a:p>
        </p:txBody>
      </p:sp>
      <p:sp>
        <p:nvSpPr>
          <p:cNvPr id="5" name="Slide Number Placeholder 3">
            <a:extLst>
              <a:ext uri="{FF2B5EF4-FFF2-40B4-BE49-F238E27FC236}">
                <a16:creationId xmlns:a16="http://schemas.microsoft.com/office/drawing/2014/main" id="{16744A89-8D8C-4A8E-A3EF-B33156ACC8DC}"/>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41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93" name="Shape 9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556C3CA2-4A2F-48D7-8822-BC39C94423B6}"/>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015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Recognizing and reducing barriers, as described in the previous slides, is key to immunization is key to increasing vaccination coverage. </a:t>
            </a:r>
          </a:p>
          <a:p>
            <a:pPr lvl="0"/>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Recommending the vaccine and reinforcing this recommendation has been shown to be one of the most effective strategies for increasing vaccination coverage.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“Reducing missed opportunities” means establishing a policy to vaccinate at every visit if vaccinations are indicated. Providers need to use every patient encounter to screen for and offer vaccinations.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Another strategy to increase vaccination coverage is scheduling the next immunization visit before the patient leaves the office.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Reminder/recall systems are cost-effective methods to identify and notify families when children are due for vaccinations or are already behind. Reminders and recalls differ in content and can be delivered by telephone, text message, letter, postcard, or other methods. Most reminder and recall notices are tailored for individuals, and many include educational messages about the importance of vaccination. </a:t>
            </a:r>
          </a:p>
          <a:p>
            <a:endParaRPr lang="en-US" dirty="0"/>
          </a:p>
        </p:txBody>
      </p:sp>
      <p:sp>
        <p:nvSpPr>
          <p:cNvPr id="5" name="Slide Number Placeholder 3">
            <a:extLst>
              <a:ext uri="{FF2B5EF4-FFF2-40B4-BE49-F238E27FC236}">
                <a16:creationId xmlns:a16="http://schemas.microsoft.com/office/drawing/2014/main" id="{38AF4EF4-E776-4BA2-8C42-80CE915A311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423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Immunization Quality Improvement for Providers promotes and supports implementation of provider-level strategies designed to help increase on-time vaccination of children and adolescents.  </a:t>
            </a:r>
          </a:p>
          <a:p>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Other important strategies consist of good record-keeping through documentation in patient records and the use of immunization information systems. </a:t>
            </a:r>
            <a:endParaRPr lang="en-US" sz="13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8CCDBD7E-E256-4A37-A9FE-9D7A51904939}"/>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69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By 2 years of age, over 20% of children in the U.S. typically have seen more than one health care provider, resulting in scattered paper medical records. Immunization information systems (IISs) help providers and families by consolidating immunization information into one reliable source. IISs are confidential, population-based, computerized information systems that collect and consolidate vaccination data from multiple health care providers within a geographic area.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IISs can be useful in identifying under- and over-immunized children, monitoring community immunization rates, identifying coverage gaps, and improving vaccination rates.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Immunization providers are strongly encouraged to participate in an IIS. Laws governing use of IISs vary by state or region. Some states mandate use of an IIS to document vaccinations. Providers should be aware of state and/or regional requirements for reporting.</a:t>
            </a:r>
          </a:p>
        </p:txBody>
      </p:sp>
      <p:sp>
        <p:nvSpPr>
          <p:cNvPr id="5" name="Slide Number Placeholder 3">
            <a:extLst>
              <a:ext uri="{FF2B5EF4-FFF2-40B4-BE49-F238E27FC236}">
                <a16:creationId xmlns:a16="http://schemas.microsoft.com/office/drawing/2014/main" id="{8CCDBD7E-E256-4A37-A9FE-9D7A51904939}"/>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038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1450" indent="-1714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These five additional practical and proven strategies should also be implemented to increase HPV vaccination coverage.</a:t>
            </a:r>
          </a:p>
          <a:p>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Bundle your recommendation such that all indicated adolescent vaccines, including HPV vaccine, can be administered in the same way on the same day. </a:t>
            </a:r>
          </a:p>
          <a:p>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All office staff should receive training in how to successfully communicate with parents and patients about HPV vaccination. Starting with the front office, make sure that everyone is on the same page when it comes to proper vaccination practices, recommendations, and how to answer parents’ questions.</a:t>
            </a:r>
          </a:p>
          <a:p>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Establish a policy to check patients’ immunization status at every visit and always recommend and administer vaccines your patients need. Call to remind families about getting vaccines if they fall behind or need follow-up doses to complete the series. Develop a process where all clinicians in your practice compare HPV vaccination coverage to meningococcal and Tdap vaccination coverage.</a:t>
            </a:r>
          </a:p>
          <a:p>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Providing personal examples of how you support vaccinations for your family members shows you believe they are important. Share how you recommended or administered HPV vaccine for your own children, grandchildren, nieces, or nephews. Sharing your personal experience may make parents more comfortable in their decision to vaccinate their child.</a:t>
            </a:r>
          </a:p>
          <a:p>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Learn how to answer some of parents’ most common questions about HPV vaccine. Be prepared to answer parents’ questions succinctly, accurately, and empathetically by using terms they understand. A parent will often accept your explanations if presented with their children’s best interests in mind.</a:t>
            </a:r>
          </a:p>
          <a:p>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In the video linked here, Imelda Reyes, a nurse practitioner, describes how she implements these techniques when she makes HPV vaccine recommendations. Additional videos demonstrating these strategies are available at the URL included on this slide.</a:t>
            </a:r>
          </a:p>
          <a:p>
            <a:endParaRPr lang="en-US" dirty="0"/>
          </a:p>
        </p:txBody>
      </p:sp>
      <p:sp>
        <p:nvSpPr>
          <p:cNvPr id="5" name="Slide Number Placeholder 3">
            <a:extLst>
              <a:ext uri="{FF2B5EF4-FFF2-40B4-BE49-F238E27FC236}">
                <a16:creationId xmlns:a16="http://schemas.microsoft.com/office/drawing/2014/main" id="{30BC992E-6EF0-4B5C-BB44-02675E0874C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37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701345" y="4416099"/>
            <a:ext cx="5607711" cy="4182457"/>
          </a:xfrm>
          <a:prstGeom prst="rect">
            <a:avLst/>
          </a:prstGeom>
          <a:noFill/>
          <a:ln>
            <a:noFill/>
          </a:ln>
        </p:spPr>
        <p:txBody>
          <a:bodyPr spcFirstLastPara="1" wrap="square" lIns="88125" tIns="44050" rIns="88125" bIns="44050" anchor="t" anchorCtr="0">
            <a:no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(READ SLIDE)</a:t>
            </a:r>
          </a:p>
          <a:p>
            <a:pPr marL="0" marR="0" lvl="0" indent="0" algn="l" rtl="0">
              <a:spcBef>
                <a:spcPts val="0"/>
              </a:spcBef>
              <a:spcAft>
                <a:spcPts val="0"/>
              </a:spcAft>
              <a:buNone/>
            </a:pPr>
            <a:endParaRPr sz="1600" b="0" i="0" u="none" strike="noStrike" cap="none" dirty="0">
              <a:solidFill>
                <a:schemeClr val="dk2"/>
              </a:solidFill>
              <a:latin typeface="Calibri"/>
              <a:ea typeface="Calibri"/>
              <a:cs typeface="Calibri"/>
              <a:sym typeface="Calibri"/>
            </a:endParaRPr>
          </a:p>
        </p:txBody>
      </p:sp>
      <p:sp>
        <p:nvSpPr>
          <p:cNvPr id="5" name="Slide Number Placeholder 3">
            <a:extLst>
              <a:ext uri="{FF2B5EF4-FFF2-40B4-BE49-F238E27FC236}">
                <a16:creationId xmlns:a16="http://schemas.microsoft.com/office/drawing/2014/main" id="{9F7EFE91-6F7A-4F5F-A510-59646E72324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637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178" name="Shape 178"/>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B352B8A2-EC03-4602-B916-5F43AB1F6D9C}"/>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603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Human papillomaviruses are small, double-stranded DNA viruses.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More than 150 HPV types have been identified.</a:t>
            </a:r>
          </a:p>
          <a:p>
            <a:pPr marL="171450" lvl="0" indent="-171450">
              <a:buFont typeface="Arial" panose="020B0604020202020204" pitchFamily="34" charset="0"/>
              <a:buChar char="•"/>
            </a:pPr>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High-risk types associated with increased risk for cancer and precancer. Examples include HPV 16 and HPV 18.</a:t>
            </a:r>
          </a:p>
          <a:p>
            <a:pPr marL="457200" lvl="1" indent="0">
              <a:buFont typeface="Arial" panose="020B0604020202020204" pitchFamily="34" charset="0"/>
              <a:buNone/>
            </a:pPr>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Other types associated with benign disease (warts) or no disease. Examples include HPV 6 and HPV 11.</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relationship between cervical cancer and sexual behavior was suspected for more than 100 years and was established by epidemiologic studies in the 1960s. In the early 1980s, cervical cancer cells were shown to contain HPV DNA. Epidemiologic studies showing a consistent association between HPV and cervical cancer were published in the 1990s. The first vaccine to prevent HPV infection was licensed in 2006.</a:t>
            </a:r>
          </a:p>
          <a:p>
            <a:pPr marL="0" marR="0" lvl="0" indent="0" algn="l" defTabSz="914400" rtl="0" eaLnBrk="1" fontAlgn="base" latinLnBrk="0" hangingPunct="1">
              <a:lnSpc>
                <a:spcPct val="100000"/>
              </a:lnSpc>
              <a:spcBef>
                <a:spcPct val="30000"/>
              </a:spcBef>
              <a:spcAft>
                <a:spcPct val="0"/>
              </a:spcAft>
              <a:buClrTx/>
              <a:buSzTx/>
              <a:buFont typeface="Wingdings" pitchFamily="2" charset="2"/>
              <a:buNone/>
              <a:tabLst/>
              <a:defRPr/>
            </a:pPr>
            <a:endParaRPr lang="en-US" dirty="0"/>
          </a:p>
        </p:txBody>
      </p:sp>
      <p:sp>
        <p:nvSpPr>
          <p:cNvPr id="5" name="Slide Number Placeholder 3">
            <a:extLst>
              <a:ext uri="{FF2B5EF4-FFF2-40B4-BE49-F238E27FC236}">
                <a16:creationId xmlns:a16="http://schemas.microsoft.com/office/drawing/2014/main" id="{DB2807E4-C84F-40C6-B48A-0101F1FF3ED9}"/>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00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178" name="Shape 178"/>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5960EC23-2416-41B7-A67F-7D50D6440975}"/>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98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infection occurs at the basal epithelium. Although the incidence of infection is high, most infections resolve spontaneously. A small proportion of infected persons become persistently infected; persistent infection is the most important risk factor for the development of cervical cancer. The most common clinically significant manifestation of persistent genital HPV infection is cervical intraepithelial neoplasia, or CIN, which is characterized by abnormal cell growth at the surface of the cervix.</a:t>
            </a:r>
          </a:p>
          <a:p>
            <a:pPr lvl="0"/>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Low grade CIN may resolve spontaneously.</a:t>
            </a:r>
          </a:p>
          <a:p>
            <a:pPr lvl="0"/>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Persistent HPV infection, however, may progress directly to high-grade CIN. High-grade CIN are considered cancer precursors. Some high-grade abnormalities spontaneously regress. If left undetected and untreated, years or decades later high grader CIN can progress to cervical cancer</a:t>
            </a:r>
          </a:p>
          <a:p>
            <a:endParaRPr lang="en-US" dirty="0"/>
          </a:p>
        </p:txBody>
      </p:sp>
      <p:sp>
        <p:nvSpPr>
          <p:cNvPr id="5" name="Slide Number Placeholder 3">
            <a:extLst>
              <a:ext uri="{FF2B5EF4-FFF2-40B4-BE49-F238E27FC236}">
                <a16:creationId xmlns:a16="http://schemas.microsoft.com/office/drawing/2014/main" id="{7802405E-A053-4793-9985-65EC388665A9}"/>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094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infection occurs throughout the world. Humans are the only natural reservoir of HPV.</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is transmitted by direct skin-to-skin contact, usually sexual, with an infected person—even when the infected person has no signs or symptoms.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It is important to note sexual intercourse is not required to acquire HPV infection. It can be transmitted by vaginal, anal, or oral sex with someone who has the virus.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There is no temporal pattern to HPV transmission.</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is presumably communicable during the acute infection and during persistent infection. This issue is difficult to study because of the inability to culture the virus. Communicability can be presumed to be high because of the large number of new infections estimated to occur each year.</a:t>
            </a:r>
          </a:p>
          <a:p>
            <a:endParaRPr lang="en-US" dirty="0"/>
          </a:p>
        </p:txBody>
      </p:sp>
      <p:sp>
        <p:nvSpPr>
          <p:cNvPr id="5" name="Slide Number Placeholder 3">
            <a:extLst>
              <a:ext uri="{FF2B5EF4-FFF2-40B4-BE49-F238E27FC236}">
                <a16:creationId xmlns:a16="http://schemas.microsoft.com/office/drawing/2014/main" id="{E6DDB496-F2BF-4F91-BA0E-7E0E7C50005B}"/>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583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(READ SLIDE)</a:t>
            </a:r>
          </a:p>
          <a:p>
            <a:pPr marL="285750" indent="-285750">
              <a:buFont typeface="Arial" panose="020B0604020202020204" pitchFamily="34" charset="0"/>
              <a:buChar char="•"/>
            </a:pPr>
            <a:endParaRPr lang="en-US" b="0" kern="1200" dirty="0">
              <a:solidFill>
                <a:srgbClr val="3B495B"/>
              </a:solidFill>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dirty="0"/>
          </a:p>
        </p:txBody>
      </p:sp>
    </p:spTree>
    <p:extLst>
      <p:ext uri="{BB962C8B-B14F-4D97-AF65-F5344CB8AC3E}">
        <p14:creationId xmlns:p14="http://schemas.microsoft.com/office/powerpoint/2010/main" val="4226089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(READ SLIDE)</a:t>
            </a:r>
          </a:p>
          <a:p>
            <a:pPr marL="0" indent="0">
              <a:buFont typeface="Arial" panose="020B0604020202020204" pitchFamily="34" charset="0"/>
              <a:buNone/>
            </a:pPr>
            <a:endParaRPr lang="en-US" b="0" kern="1200" dirty="0">
              <a:solidFill>
                <a:srgbClr val="3B495B"/>
              </a:solidFill>
            </a:endParaRPr>
          </a:p>
        </p:txBody>
      </p:sp>
      <p:sp>
        <p:nvSpPr>
          <p:cNvPr id="5" name="Slide Number Placeholder 3">
            <a:extLst>
              <a:ext uri="{FF2B5EF4-FFF2-40B4-BE49-F238E27FC236}">
                <a16:creationId xmlns:a16="http://schemas.microsoft.com/office/drawing/2014/main" id="{8B9790C7-CB56-4F87-9596-31AB4957729F}"/>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992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56" name="Shape 2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BD6999E1-B393-4C26-A400-BB35FD297507}"/>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31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701345" y="4416099"/>
            <a:ext cx="5607600" cy="4182600"/>
          </a:xfrm>
          <a:prstGeom prst="rect">
            <a:avLst/>
          </a:prstGeom>
        </p:spPr>
        <p:txBody>
          <a:bodyPr spcFirstLastPara="1" wrap="square" lIns="88125" tIns="44050" rIns="88125" bIns="44050" anchor="t" anchorCtr="0">
            <a:noAutofit/>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We will now discuss some key characteristics about the HPV Vaccine.</a:t>
            </a:r>
          </a:p>
          <a:p>
            <a:pPr lvl="0"/>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HPV vaccine is a subunit vaccine. That means that the vaccine includes only parts of the virus, subunits, instead of the entire germ. Because these vaccines contain only the essential antigens and not all the other molecules that make up the germ, side effects are less common.</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virus subunit in the HPV vaccine cannot replicate or multiply. It is not possible for inactivated vaccines to result in infection from the antigen in the vaccine, even in immunodeficient people.</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Since there is no replication, multiple doses are required to induce a protective antibody level. The immune response is primarily humoral, meaning antibodies are produced. There is little, if any, cell-mediated immunity. The antibody titer or level will decline with time and periodic booster doses may be required.</a:t>
            </a:r>
          </a:p>
          <a:p>
            <a:endParaRPr lang="en-US" sz="1600" dirty="0">
              <a:cs typeface="Arial" panose="020B0604020202020204" pitchFamily="34" charset="0"/>
            </a:endParaRPr>
          </a:p>
        </p:txBody>
      </p:sp>
      <p:sp>
        <p:nvSpPr>
          <p:cNvPr id="5" name="Slide Number Placeholder 3">
            <a:extLst>
              <a:ext uri="{FF2B5EF4-FFF2-40B4-BE49-F238E27FC236}">
                <a16:creationId xmlns:a16="http://schemas.microsoft.com/office/drawing/2014/main" id="{BBB2D96A-E9E8-439C-A272-2E1F5DBAB58C}"/>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375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Nine-valent, or Gardasil®9, has been the only HPV vaccine available for use in the U.S. since 2017.  It is licensed for females and males 9–45 years of age. Gardasil®9 protects against 9 HPV types:  6, 11, 16, 18, 31, 33, 45, 52, and 58. The other two HPV vaccines are no longer distributed or used in the U.S., although they may be relevant for patient record review.</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More than 98% of recipients develop an antibody response to HPV types included in respective vaccines 1 month after completing a full vaccination series.</a:t>
            </a:r>
          </a:p>
          <a:p>
            <a:endParaRPr lang="en-US" dirty="0"/>
          </a:p>
        </p:txBody>
      </p:sp>
      <p:sp>
        <p:nvSpPr>
          <p:cNvPr id="5" name="Slide Number Placeholder 3">
            <a:extLst>
              <a:ext uri="{FF2B5EF4-FFF2-40B4-BE49-F238E27FC236}">
                <a16:creationId xmlns:a16="http://schemas.microsoft.com/office/drawing/2014/main" id="{AC32390C-4EE1-4AAF-9DCA-C655F2496EB5}"/>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08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935238D-B03A-4C17-98B3-ABFBAAD9C5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0413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fontScale="92500"/>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vaccines are intended to prevent cancer—primarily cervical cancers. But cancer can take decades to develop following HPV infection. Clinical trials using cancer as the end point would take many years to complete. Thus, a clinical trial using cancer as the outcome is not very practical. Instead, other end points were used to determine vaccine efficacy, such as persistent HPV infection and cancer precursors.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Bivalent and quadrivalent HPV vaccines were studied in large efficacy and safety trials. Both vaccines were found to be highly effective and cervical cancer precursors were reduced by 95% among the vaccinated group compared with the unvaccinated group.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Although high efficacy among persons without evidence of infection with HPV types included in the vaccines was demonstrated in clinical trials for both bivalent and quadrivalent HPV vaccines, there is no evidence of vaccine effectiveness or any therapeutic effect on existing infection or disease. Participants infected with one or more HPV types prior to vaccination were protected against disease caused by the other vaccine types. Prior infection with one HPV type did not diminish efficacy of the vaccine against other HPV vaccine types.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9vHPV has been shown to have non-inferior immunogenicity to 4vHPV for all serotypes and age groups and is approximately 97% effective against the 5 additional HPV types in the vaccine. </a:t>
            </a:r>
          </a:p>
          <a:p>
            <a:endParaRPr lang="en-US" dirty="0"/>
          </a:p>
        </p:txBody>
      </p:sp>
      <p:sp>
        <p:nvSpPr>
          <p:cNvPr id="5" name="Slide Number Placeholder 3">
            <a:extLst>
              <a:ext uri="{FF2B5EF4-FFF2-40B4-BE49-F238E27FC236}">
                <a16:creationId xmlns:a16="http://schemas.microsoft.com/office/drawing/2014/main" id="{30671825-76A6-4C41-BCD2-5614E175C212}"/>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711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94" name="Shape 29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EAEF1F57-FE90-4C1E-B649-EE191D73745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501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Advisory Committee on Immunization Practices (ACIP) is a group of medical and public health experts that develops recommendations on the use of vaccines in the civilian population of the United States.  ACIP provides guidance on the use of vaccines. ACIP recommendations are considered standard of care in the U.S. </a:t>
            </a:r>
          </a:p>
          <a:p>
            <a:endParaRPr lang="en-US" dirty="0"/>
          </a:p>
        </p:txBody>
      </p:sp>
      <p:sp>
        <p:nvSpPr>
          <p:cNvPr id="5" name="Slide Number Placeholder 3">
            <a:extLst>
              <a:ext uri="{FF2B5EF4-FFF2-40B4-BE49-F238E27FC236}">
                <a16:creationId xmlns:a16="http://schemas.microsoft.com/office/drawing/2014/main" id="{3A9146B9-E232-483D-89D9-20A98908DC44}"/>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07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This is Table 1 from the 2020 Recommended Child and Adolescent Immunization Schedule for persons aged 18 years or younger.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This table shows routine recommendations, with the HPV portion highlighted by the red text box.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ACIP routinely recommends HPV vaccine for boys and girls at 11–12 years of age, as indicated by the yellow bar. Children as young as 9 years of age may begin the HPV vaccine series, as indicated by the purple and blue bar. For children who did not begin the series within the routinely recommended age range catch-up guidance is indicated by the green bar. </a:t>
            </a:r>
          </a:p>
          <a:p>
            <a:pPr marL="0" marR="0" lvl="0" indent="0" algn="l" defTabSz="914400" rtl="0" eaLnBrk="1" fontAlgn="base" latinLnBrk="0" hangingPunct="1">
              <a:lnSpc>
                <a:spcPct val="100000"/>
              </a:lnSpc>
              <a:spcBef>
                <a:spcPct val="30000"/>
              </a:spcBef>
              <a:spcAft>
                <a:spcPct val="0"/>
              </a:spcAft>
              <a:buClrTx/>
              <a:buSzTx/>
              <a:buFont typeface="Wingdings" pitchFamily="2" charset="2"/>
              <a:buNone/>
              <a:tabLst/>
              <a:defRPr/>
            </a:pPr>
            <a:endParaRPr lang="en-US" dirty="0"/>
          </a:p>
        </p:txBody>
      </p:sp>
      <p:sp>
        <p:nvSpPr>
          <p:cNvPr id="5" name="Slide Number Placeholder 3">
            <a:extLst>
              <a:ext uri="{FF2B5EF4-FFF2-40B4-BE49-F238E27FC236}">
                <a16:creationId xmlns:a16="http://schemas.microsoft.com/office/drawing/2014/main" id="{7E250B54-02F4-4FE9-A6A3-FAAB6B7CFFA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281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immunization recommendations span both the childhood and adult immunization schedules.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This slide shows the adult immunization schedule age-related figure. Again, HPV vaccine is highlighted by the red box.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ACIP recommends HPV vaccine for men and women 19–26 years of age who have not previously completed the vaccine series, as indicated by the yellow bar. The blue bar indicates where shared clinical decision-making may be used to determine if the vaccine should be administered to people 27 through 45 years of age.</a:t>
            </a:r>
          </a:p>
          <a:p>
            <a:endParaRPr lang="en-US" dirty="0"/>
          </a:p>
        </p:txBody>
      </p:sp>
      <p:sp>
        <p:nvSpPr>
          <p:cNvPr id="5" name="Slide Number Placeholder 3">
            <a:extLst>
              <a:ext uri="{FF2B5EF4-FFF2-40B4-BE49-F238E27FC236}">
                <a16:creationId xmlns:a16="http://schemas.microsoft.com/office/drawing/2014/main" id="{3550CCA9-0CC7-417D-9422-8336CD1221B7}"/>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458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r>
              <a:rPr lang="en-US" sz="1300" dirty="0">
                <a:latin typeface="Times New Roman" panose="02020603050405020304" pitchFamily="18" charset="0"/>
                <a:cs typeface="Times New Roman" panose="02020603050405020304" pitchFamily="18" charset="0"/>
              </a:rPr>
              <a:t>(READ SLIDE)</a:t>
            </a:r>
          </a:p>
        </p:txBody>
      </p:sp>
      <p:sp>
        <p:nvSpPr>
          <p:cNvPr id="5" name="Slide Number Placeholder 3">
            <a:extLst>
              <a:ext uri="{FF2B5EF4-FFF2-40B4-BE49-F238E27FC236}">
                <a16:creationId xmlns:a16="http://schemas.microsoft.com/office/drawing/2014/main" id="{E1712BD1-1C60-4CE8-B442-19DC9F7502BE}"/>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113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Adolescents starting the vaccine series between 9 and 14 years of age should follow the 2-dose schedule. T</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Administer the second dose 6 to 12 months after the first dose.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If a second dose is inadvertently administered prior to 6 months after the first dose, default to a 3-dose series.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references noted on the bottom of this slide further explain the HPV vaccine schedule and dosing.</a:t>
            </a:r>
          </a:p>
          <a:p>
            <a:endParaRPr lang="en-US" dirty="0"/>
          </a:p>
        </p:txBody>
      </p:sp>
      <p:sp>
        <p:nvSpPr>
          <p:cNvPr id="5" name="Slide Number Placeholder 3">
            <a:extLst>
              <a:ext uri="{FF2B5EF4-FFF2-40B4-BE49-F238E27FC236}">
                <a16:creationId xmlns:a16="http://schemas.microsoft.com/office/drawing/2014/main" id="{3D79F815-E95E-48E0-A10B-0452AD87CCA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793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Administer 3 doses to previously unvaccinated persons starting the series at/after 15 years of age. </a:t>
            </a:r>
          </a:p>
          <a:p>
            <a:pPr marL="628650" lvl="1"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second dose should be administered 1–2 months after the first dose and the third dose 6 months after the first dose. </a:t>
            </a:r>
          </a:p>
          <a:p>
            <a:pPr marL="628650" lvl="1"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minimum interval between the first and second doses of HPV vaccine is 4 weeks. </a:t>
            </a:r>
          </a:p>
          <a:p>
            <a:pPr marL="628650" lvl="1"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minimum interval between the second and third doses of vaccine is 12 weeks. </a:t>
            </a:r>
          </a:p>
          <a:p>
            <a:pPr marL="628650" lvl="1"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minimum interval between the first and third dose is 24 weeks.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Following an accelerated schedule using minimum intervals is not recommended. ACIP recommends following the recommended schedule of 0, 1–2, and 6 months.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Selecting the linked image will take you to a web page that further explains the HPV vaccine schedule and dosing.</a:t>
            </a:r>
          </a:p>
          <a:p>
            <a:pPr marL="0" indent="0">
              <a:buFont typeface="Wingdings" pitchFamily="2" charset="2"/>
              <a:buNone/>
            </a:pPr>
            <a:endParaRPr lang="en-US" sz="1600" dirty="0"/>
          </a:p>
        </p:txBody>
      </p:sp>
      <p:sp>
        <p:nvSpPr>
          <p:cNvPr id="5" name="Slide Number Placeholder 3">
            <a:extLst>
              <a:ext uri="{FF2B5EF4-FFF2-40B4-BE49-F238E27FC236}">
                <a16:creationId xmlns:a16="http://schemas.microsoft.com/office/drawing/2014/main" id="{7A80073D-0B64-4E9A-B988-A0860E70331E}"/>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476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Immunocompromised persons should be vaccinated following the 3-dose schedule at 0, 1–2, and 6 months.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Examples of immunocompromised persons include those with primary or secondary immunocompromising conditions that might reduce cell-mediated or humoral immunity, such as: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B lymphocyte antibody deficiencies</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 lymphocyte complete or partial defects</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HIV infection</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Malignant neoplasm</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Transplantation</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Autoimmune disease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Receipt of immunosuppressive therapy </a:t>
            </a:r>
          </a:p>
          <a:p>
            <a:endParaRPr lang="en-US" dirty="0"/>
          </a:p>
        </p:txBody>
      </p:sp>
      <p:sp>
        <p:nvSpPr>
          <p:cNvPr id="5" name="Slide Number Placeholder 3">
            <a:extLst>
              <a:ext uri="{FF2B5EF4-FFF2-40B4-BE49-F238E27FC236}">
                <a16:creationId xmlns:a16="http://schemas.microsoft.com/office/drawing/2014/main" id="{6677550D-6975-4086-96F1-A96630A8766B}"/>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930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There are a variety of “special situations” for HPV vaccination.</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Vaccine can be administered to females 26 years of age or younger or those 27–45 years of age (based on shared clinical decision-making) who:</a:t>
            </a:r>
          </a:p>
          <a:p>
            <a:pPr marL="1200150" lvl="2"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Have an equivocal or abnormal Pap test, </a:t>
            </a:r>
          </a:p>
          <a:p>
            <a:pPr marL="1200150" lvl="2"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Have a positive HPV DNA test, meaning they are currently infected, or</a:t>
            </a:r>
          </a:p>
          <a:p>
            <a:pPr marL="1200150" lvl="2"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Are breastfeeding</a:t>
            </a:r>
          </a:p>
          <a:p>
            <a:pPr lvl="2"/>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 HPV vaccination can be administered to persons who have: </a:t>
            </a:r>
          </a:p>
          <a:p>
            <a:pPr marL="1200150" lvl="2"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Genital warts, or</a:t>
            </a:r>
          </a:p>
          <a:p>
            <a:pPr marL="1200150" lvl="2"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Altered immunocompetence</a:t>
            </a:r>
          </a:p>
          <a:p>
            <a:pPr lvl="2"/>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 HPV is an inactivated vaccine, so it may be administered to immunocompromised persons for whom vaccination is recommended. This includes persons with HIV.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Remember, as noted earlier, the vaccine will have no effect on existing disease or infection. </a:t>
            </a:r>
            <a:endParaRPr lang="en-US" sz="13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52091036-BCEB-491F-A4E4-189BA939F6B8}"/>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015369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HPV vaccine has not been causally associated with adverse pregnancy outcomes or with adverse effects on the developing fetus, but data on vaccination during pregnancy are limited.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vaccine is not recommended for use during pregnancy. If a woman is found to be pregnant after initiating the vaccination series, completion of the series should be delayed until after the pregnancy.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If a vaccine dose has been inadvertently administered during pregnancy, there is no indication for medical intervention.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 pregnancy registry has been established for 9vHPV and should be notified if the vaccine is inadvertently administered to a pregnant woman.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Contact information for the registry is noted in the 9vHPV package insert.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bivalent and quadrivalent vaccine pregnancy registries have been closed with concurrence from FDA since those products are no longer used in the U.S.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vaccination during pregnancy can be reported to the vaccine manufacturer and to the Vaccine Adverse Event Reporting System (VAERS). </a:t>
            </a:r>
          </a:p>
          <a:p>
            <a:endParaRPr lang="en-US" dirty="0"/>
          </a:p>
        </p:txBody>
      </p:sp>
      <p:sp>
        <p:nvSpPr>
          <p:cNvPr id="5" name="Slide Number Placeholder 3">
            <a:extLst>
              <a:ext uri="{FF2B5EF4-FFF2-40B4-BE49-F238E27FC236}">
                <a16:creationId xmlns:a16="http://schemas.microsoft.com/office/drawing/2014/main" id="{8D15CA80-4939-412C-8522-543BC05E6A55}"/>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00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Patients should be advised the vaccine will not have a therapeutic effect on existing HPV infection, genital warts, or cervical lesions.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err="1">
                <a:solidFill>
                  <a:schemeClr val="tx1"/>
                </a:solidFill>
                <a:effectLst/>
                <a:latin typeface="Times New Roman" panose="02020603050405020304" pitchFamily="18" charset="0"/>
                <a:ea typeface="+mn-ea"/>
                <a:cs typeface="Times New Roman" panose="02020603050405020304" pitchFamily="18" charset="0"/>
              </a:rPr>
              <a:t>Prevaccination</a:t>
            </a:r>
            <a:r>
              <a:rPr lang="en-US" sz="1300" kern="1200" dirty="0">
                <a:solidFill>
                  <a:schemeClr val="tx1"/>
                </a:solidFill>
                <a:effectLst/>
                <a:latin typeface="Times New Roman" panose="02020603050405020304" pitchFamily="18" charset="0"/>
                <a:ea typeface="+mn-ea"/>
                <a:cs typeface="Times New Roman" panose="02020603050405020304" pitchFamily="18" charset="0"/>
              </a:rPr>
              <a:t> testing such as Pap tests, screening for high-risk HPV DNA, type-specific HPV tests, or HPV antibody or pregnancy testing is not needed nor recommended to determine if HPV vaccine can be administered.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use of HPV vaccine does not eliminate the need for continued Pap test screening, since other cervical cancers are caused by HPV types not included in the vaccine.</a:t>
            </a:r>
          </a:p>
          <a:p>
            <a:pPr marL="0" marR="0" lvl="0" indent="0" algn="l" defTabSz="914400" rtl="0" eaLnBrk="1" fontAlgn="base" latinLnBrk="0" hangingPunct="1">
              <a:lnSpc>
                <a:spcPct val="100000"/>
              </a:lnSpc>
              <a:spcBef>
                <a:spcPct val="30000"/>
              </a:spcBef>
              <a:spcAft>
                <a:spcPct val="0"/>
              </a:spcAft>
              <a:buClrTx/>
              <a:buSzTx/>
              <a:buFont typeface="Wingdings" pitchFamily="2" charset="2"/>
              <a:buNone/>
              <a:tabLst/>
              <a:defRPr/>
            </a:pPr>
            <a:endParaRPr lang="en-US" dirty="0"/>
          </a:p>
        </p:txBody>
      </p:sp>
      <p:sp>
        <p:nvSpPr>
          <p:cNvPr id="5" name="Slide Number Placeholder 3">
            <a:extLst>
              <a:ext uri="{FF2B5EF4-FFF2-40B4-BE49-F238E27FC236}">
                <a16:creationId xmlns:a16="http://schemas.microsoft.com/office/drawing/2014/main" id="{FC195F53-FD37-4A31-AF21-B5A8DBE6E25B}"/>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154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460" name="Shape 46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2EA58998-7E29-4324-888F-4837D1F89E48}"/>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721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All public and private vaccine providers are required by the National Childhood Vaccine Injury Act to give the appropriate Vaccine Information Statement or VIS to the patient (or parent or legal representative) prior to every dose of HPV vaccine.</a:t>
            </a:r>
          </a:p>
          <a:p>
            <a:pPr lvl="0"/>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VISs explain both the benefits and risks of the vaccine the patient is receiving.</a:t>
            </a:r>
          </a:p>
          <a:p>
            <a:pPr lvl="0"/>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 VISs have been translated into about 40 languages. These can be found on the website of CDC’s partner, the Immunization Action Coalition. </a:t>
            </a:r>
          </a:p>
          <a:p>
            <a:pPr lvl="0"/>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HPV Vaccine Information Statement can be found by clicking on the image on the right of the slide.  </a:t>
            </a:r>
          </a:p>
          <a:p>
            <a:pPr lvl="0"/>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Additional resources on the use of VISs are listed in the resources and references slides at the end of this presentation.</a:t>
            </a:r>
            <a:endParaRPr lang="en-US" sz="13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2B249D52-20AF-41B3-901B-A28328BEE92E}"/>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715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There are several ways that a VIS can be provided prior to vaccination.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Paper copies of the VIS can be printed and given to patients.</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Permanent, laminated office copies may be given to patients to read.</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Patients may view VISs on a computer monitor or other video display.</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Patients may read the VIS on their phone or other digital device by downloading the pdf file from CDC’s website.</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Patients may be given a copy of a VIS during a prior visit or told how to access it through the internet so they can read it in advance. These patients must still be offered a copy to read during the immunization visit as a reminder.</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Always offer the patient an opportunity to ask questions about the vaccine you are giving them.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patient must still be offered a copy of the VIS to take away following the vaccination. The patient may decline.</a:t>
            </a:r>
          </a:p>
          <a:p>
            <a:endParaRPr lang="en-US" dirty="0"/>
          </a:p>
        </p:txBody>
      </p:sp>
      <p:sp>
        <p:nvSpPr>
          <p:cNvPr id="5" name="Slide Number Placeholder 3">
            <a:extLst>
              <a:ext uri="{FF2B5EF4-FFF2-40B4-BE49-F238E27FC236}">
                <a16:creationId xmlns:a16="http://schemas.microsoft.com/office/drawing/2014/main" id="{87FC940B-A1DC-40A8-ADE3-4A625E7EEA24}"/>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945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One should recommend HPV vaccine when discussing other adolescent vaccines, making it part of your standard procedures. All indicated vaccines should be recommended in the same way and on the same day.</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image on this slide depicts talking points that can be used to prepare responses to common questions about HPV. The link below the image includes the web address at which you will be able to review the tip sheet in greater detail. </a:t>
            </a:r>
          </a:p>
          <a:p>
            <a:endParaRPr lang="en-US" dirty="0"/>
          </a:p>
        </p:txBody>
      </p:sp>
      <p:sp>
        <p:nvSpPr>
          <p:cNvPr id="5" name="Slide Number Placeholder 3">
            <a:extLst>
              <a:ext uri="{FF2B5EF4-FFF2-40B4-BE49-F238E27FC236}">
                <a16:creationId xmlns:a16="http://schemas.microsoft.com/office/drawing/2014/main" id="{0D6F4D4B-7328-4B9E-8C68-B8AC192E40C1}"/>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600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 strong recommendation for HPV vaccination is very important. Parents may have mixed or negative opinions and concerns about the HPV vaccine. In the video on the right, Lacey Eden, NP, describes how she uses a bundled recommendation to normalize the HPV vaccine. </a:t>
            </a:r>
          </a:p>
          <a:p>
            <a:endParaRPr lang="en-US" dirty="0"/>
          </a:p>
        </p:txBody>
      </p:sp>
      <p:sp>
        <p:nvSpPr>
          <p:cNvPr id="5" name="Slide Number Placeholder 3">
            <a:extLst>
              <a:ext uri="{FF2B5EF4-FFF2-40B4-BE49-F238E27FC236}">
                <a16:creationId xmlns:a16="http://schemas.microsoft.com/office/drawing/2014/main" id="{DBD8EA07-9D0D-4F4B-BD65-AA3A9BFA38E7}"/>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162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474" name="Shape 47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883A0D42-931F-4AB5-8186-F2665D9EACC1}"/>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995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300" dirty="0">
                <a:latin typeface="Times New Roman" panose="02020603050405020304" pitchFamily="18" charset="0"/>
                <a:cs typeface="Times New Roman" panose="02020603050405020304" pitchFamily="18" charset="0"/>
              </a:rPr>
              <a:t>(READ SLIDE)</a:t>
            </a:r>
          </a:p>
          <a:p>
            <a:endParaRPr lang="en-US" dirty="0"/>
          </a:p>
        </p:txBody>
      </p:sp>
      <p:sp>
        <p:nvSpPr>
          <p:cNvPr id="5" name="Slide Number Placeholder 3">
            <a:extLst>
              <a:ext uri="{FF2B5EF4-FFF2-40B4-BE49-F238E27FC236}">
                <a16:creationId xmlns:a16="http://schemas.microsoft.com/office/drawing/2014/main" id="{669E163A-D5BB-4A22-8DA0-DF62A2AAF13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985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Times New Roman" panose="02020603050405020304" pitchFamily="18" charset="0"/>
                <a:cs typeface="Times New Roman" panose="02020603050405020304" pitchFamily="18" charset="0"/>
              </a:rPr>
              <a:t>(READ SLIDE)</a:t>
            </a:r>
          </a:p>
        </p:txBody>
      </p:sp>
      <p:sp>
        <p:nvSpPr>
          <p:cNvPr id="5" name="Slide Number Placeholder 3">
            <a:extLst>
              <a:ext uri="{FF2B5EF4-FFF2-40B4-BE49-F238E27FC236}">
                <a16:creationId xmlns:a16="http://schemas.microsoft.com/office/drawing/2014/main" id="{17242DD0-8F50-4730-9BB7-DEB9B577FF61}"/>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49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DA602258-0258-45BF-B346-4BE6605100E8}"/>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802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Unsubstantiated vaccine injury claims caused a risk to the vaccine supply in the past because fear of lawsuits drove many manufacturers out of the vaccine business. In response, Congress passed the National Childhood Vaccine Injury Act in 1986. This law established the Vaccine Adverse Event Reporting System, which collects reports of vaccine adverse events and includes a reporting table for the National Vaccine Injury Compensation Program. This program was also initiated by the law to compensate individuals who experience certain health events following vaccination. The VAERS reporting table complements the Health Resources and Services Administration Injury Table, outlining distinct outcomes that are compensable, along with the time period when the outcome occurred following vaccination.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3150564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Times New Roman" panose="02020603050405020304" pitchFamily="18" charset="0"/>
                <a:cs typeface="Times New Roman" panose="02020603050405020304" pitchFamily="18" charset="0"/>
              </a:rPr>
              <a:t>(READ SLIDE)</a:t>
            </a:r>
          </a:p>
        </p:txBody>
      </p:sp>
      <p:sp>
        <p:nvSpPr>
          <p:cNvPr id="5" name="Slide Number Placeholder 3">
            <a:extLst>
              <a:ext uri="{FF2B5EF4-FFF2-40B4-BE49-F238E27FC236}">
                <a16:creationId xmlns:a16="http://schemas.microsoft.com/office/drawing/2014/main" id="{CF8326DE-D041-4E96-A138-E518B310CAD8}"/>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500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494" name="Shape 49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D2690D5C-4B91-4407-84F0-77C8B0FE4222}"/>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4370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vaccine should be stored in the refrigerator between 2 degrees–8 degrees C (36 degrees–46 degrees F).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Store vaccine in the original packaging in a clearly labeled bin in the storage unit. Use a label to identify the vaccine.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Do not freeze the vaccine and protect the vaccine from light.</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Administer the vaccine as soon as possible after it is removed from refrigeration.</a:t>
            </a:r>
            <a:endParaRPr lang="en-US" sz="13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9EE10576-3239-4369-A5AA-C355AB60FF31}"/>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337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701345" y="4416099"/>
            <a:ext cx="5607600" cy="4182600"/>
          </a:xfrm>
          <a:prstGeom prst="rect">
            <a:avLst/>
          </a:prstGeom>
        </p:spPr>
        <p:txBody>
          <a:bodyPr spcFirstLastPara="1" wrap="square" lIns="88125" tIns="44050" rIns="88125" bIns="44050" anchor="t" anchorCtr="0">
            <a:noAutofit/>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Proper vaccine storage and handling are important factors in ensuring vaccine potency, thereby preventing and eradicating many common vaccine-preventable diseases. Yet, each year, storage and handling errors result in revaccination of many patients and significant financial loss due to wasted vaccines. Failure to store and handle vaccines properly can reduce vaccine potency, resulting in inadequate immune responses in patients and poor protection against disease. Patients can lose confidence in vaccines and providers if they require revaccination because the vaccines they received may have been compromised.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following are necessary to protect a vaccine inventory:</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Reliable storage and temperature monitoring equipment</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Accurate vaccine inventory management</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Well-trained staff</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video depicted on the slide describes vaccine storage and handling.  Additional resources on storage and handling are listed in the resources and references slides at the end of this presentation.</a:t>
            </a:r>
            <a:endParaRPr sz="13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3649B20A-8FEE-49BA-927C-0444E7CFBCCC}"/>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668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BB34D6A2-AA75-495E-B44B-7A849A540DA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7807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patient’s immunization status should be reviewed at every health care visit. Using the patient's immunization history, health care personnel should assess for all routinely recommended vaccines, as well as any vaccines indicated based on health status, occupation, or other risk factors such as travel. Use the current immunization schedule based on the age of the patient to determine all vaccines that are needed.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immunization history may be obtained by using information from immunization information systems, current and previous medical records, and personal record cards. Providers should only accept written, dated records as evidence of vaccination for HPV vaccine.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Before administering any vaccine, patients should be screened for contraindications and precautions, even if the patient has previously received that vaccine. The patient’s health status may change from one visit to the next or recommendations regarding contraindications and precautions may have changed. Using a standardized, comprehensive screening tool helps staff assess patients correctly and consistently. Staff should be knowledgeable of contraindications and precautions to vaccination and only valid contraindications should be followed.</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Health care personnel should assess the level and type of information each patient or parent needs—for example, not everyone wants the same level of medical or scientific information about vaccines. Health care personnel need to be ready to answer questions. Fortunately, there are many resources available to help providers stay up to date on vaccine-related information, including vaccine information statements.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Parent/patient education should also include a discussion of comfort and care strategies after vaccination. After-care instructions should include information for dealing with common side effects such as injection site pain, and fever. After-care instructions should also include information on when to seek medical attention and when to notify the health care provider about any concerns that arise following vaccination. A section on supportive care is detailed later in this slide deck.</a:t>
            </a:r>
          </a:p>
          <a:p>
            <a:r>
              <a:rPr lang="en-US" sz="13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5" name="Slide Number Placeholder 3">
            <a:extLst>
              <a:ext uri="{FF2B5EF4-FFF2-40B4-BE49-F238E27FC236}">
                <a16:creationId xmlns:a16="http://schemas.microsoft.com/office/drawing/2014/main" id="{A88A843D-1480-43AC-85E8-EC864531E6AA}"/>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0945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Patients and their family members count on health care personnel to administer vaccines safely. Screening helps prevent adverse reactions such as anaphylaxis.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vaccine should not be administered to persons with a history of a severe allergic reaction to a vaccine component or following a prior dose.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HPV vaccine is also not recommended for pregnant women. Studies show that the HPV vaccine does not cause problems for babies born to women who were vaccinated while pregnant, but more research is still needed. A pregnant woman should not get any doses of the HPV vaccine until her pregnancy is completed.</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Gardasil®9 is contraindicated for persons with a history of severe allergy to yeast.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 moderate or severe acute illness is a precaution to vaccination, and vaccination should be deferred until symptoms of the acute illness improve.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Persons with a mild or minor acute illness (e.g., diarrhea or mild upper respiratory tract infection, with or without fever) can be vaccinated. </a:t>
            </a:r>
          </a:p>
          <a:p>
            <a:r>
              <a:rPr lang="en-US" sz="13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3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Additional resources for screening for vaccine contraindications and precautions are listed in the resources and references slides at the end of this presentation.</a:t>
            </a:r>
            <a:endParaRPr lang="en-US" sz="13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D13D9199-CEA3-446C-862D-3FE5ED47C296}"/>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7070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Preparing vaccine properly is critical to maintaining the integrity of the vaccine during transfer from the manufacturer’s vial to the syringe and, ultimately, to the patient. CDC recommends preparing and drawing up vaccines just before administration. When preparing vaccines: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Follow strict aseptic medication preparation practices.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Perform hand hygiene BEFORE preparing vaccines.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Use a designated, clean medication area that is not adjacent to any area where potentially contaminated items are placed.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Prepare your own vaccines.</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Prepare vaccine only when ready to administer.</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Always follow the vaccine manufacturer’s directions, located in the package insert.</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Check expiration date.</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Clicking on the linked videos, you can learn about the supplies and preparation required for providing intramuscular injections to children, in the first video, and to adults, in the second video.</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Additional resources on vaccine preparation are listed in the resources and references slides at the end of this presentation.</a:t>
            </a:r>
          </a:p>
          <a:p>
            <a:endParaRPr lang="en-US" dirty="0"/>
          </a:p>
        </p:txBody>
      </p:sp>
      <p:sp>
        <p:nvSpPr>
          <p:cNvPr id="5" name="Slide Number Placeholder 3">
            <a:extLst>
              <a:ext uri="{FF2B5EF4-FFF2-40B4-BE49-F238E27FC236}">
                <a16:creationId xmlns:a16="http://schemas.microsoft.com/office/drawing/2014/main" id="{A80846BD-5AA1-4260-8574-F9CC5EDEB37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0801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Administer HPV vaccine via intramuscular injection using a 1- to 1-½ inch, 22- to 25-gauge needle.</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preferred site is the deltoid muscle in the upper arm.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 new needle and syringe should be used for each injection.</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 single-dose vial is for one patient only.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An adhesive bandage may be applied to the site if bleeding occurs.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Clicking on the linked video to the right, you can learn more about choosing site for IM injection administration.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As discussed, HPV vaccines can be administered during the same clinical visit as other indicated vaccines.</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Patients should be seated or lying down during vaccination and remain in that position for 15 minutes after vaccination. This is to prevent any injuries that could occur from a fall because of syncope.</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Additional information about appropriate vaccine administration can be accessed through a e-learning module called </a:t>
            </a:r>
            <a:r>
              <a:rPr lang="en-US" sz="1300" i="1" kern="1200" dirty="0">
                <a:solidFill>
                  <a:schemeClr val="tx1"/>
                </a:solidFill>
                <a:effectLst/>
                <a:latin typeface="Times New Roman" panose="02020603050405020304" pitchFamily="18" charset="0"/>
                <a:ea typeface="+mn-ea"/>
                <a:cs typeface="Times New Roman" panose="02020603050405020304" pitchFamily="18" charset="0"/>
              </a:rPr>
              <a:t>You Call the Shots. </a:t>
            </a: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link can be found at the bottom of this slide as well as listed in the Vaccine Resources and References section at the end of this slide deck.</a:t>
            </a:r>
          </a:p>
          <a:p>
            <a:endParaRPr lang="en-US" b="0" dirty="0"/>
          </a:p>
        </p:txBody>
      </p:sp>
      <p:sp>
        <p:nvSpPr>
          <p:cNvPr id="5" name="Slide Number Placeholder 3">
            <a:extLst>
              <a:ext uri="{FF2B5EF4-FFF2-40B4-BE49-F238E27FC236}">
                <a16:creationId xmlns:a16="http://schemas.microsoft.com/office/drawing/2014/main" id="{2EABC2EA-17A3-4299-AEE5-DF29105B1E1C}"/>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1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6090E6F8-0DF6-4D47-8023-1E683315BFB5}"/>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477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56" name="Shape 2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7FA0DE0F-AFA9-4BDA-AE22-A8A49E5B05B4}"/>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801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Accurate and timely documentation can help prevent administration errors and curtail the number and cost of excess vaccine doses administered. In addition, preventing excess doses of vaccines may decrease the number of adverse reactions. All vaccines administered should be fully documented in the patient’s permanent medical record. Health care providers who administer vaccines covered by the National Vaccine Injury Compensation Program are required to document the following information in the patient’s permanent record:</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Vaccine manufacturer</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Vaccine lot number</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Date of administration</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Name and title of the person who administered the vaccine and the address of the facility where the permanent record will reside</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Edition date of the VIS distributed, and the date provided</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This federal law applies to all routinely recommended childhood vaccines, even if many or most doses of the vaccine are administered to adults. The law applies to the on-point provider, who is not liable for previous lack of documentation. A provider is allowed to document self-reported doses. They are not liable if the report is wrong.</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 video linked to the right walks us through proper documentation of vaccines after administration.</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Additional resources for documenting vaccinations after administration are listed in the resources and references slides at the end of this presentation.</a:t>
            </a:r>
          </a:p>
          <a:p>
            <a:endParaRPr lang="en-US" dirty="0"/>
          </a:p>
        </p:txBody>
      </p:sp>
      <p:sp>
        <p:nvSpPr>
          <p:cNvPr id="5" name="Slide Number Placeholder 3">
            <a:extLst>
              <a:ext uri="{FF2B5EF4-FFF2-40B4-BE49-F238E27FC236}">
                <a16:creationId xmlns:a16="http://schemas.microsoft.com/office/drawing/2014/main" id="{3DE6E265-2791-4CE6-AE48-2275B5965BDD}"/>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9809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701345" y="4416099"/>
            <a:ext cx="5607600" cy="4182600"/>
          </a:xfrm>
          <a:prstGeom prst="rect">
            <a:avLst/>
          </a:prstGeom>
        </p:spPr>
        <p:txBody>
          <a:bodyPr spcFirstLastPara="1" wrap="square" lIns="88125" tIns="44050" rIns="88125" bIns="44050" anchor="t" anchorCtr="0">
            <a:noAutofit/>
          </a:bodyPr>
          <a:lstStyle/>
          <a:p>
            <a:pPr marL="171450" marR="0" lvl="0" indent="-171450" algn="l" defTabSz="914400" rtl="0" eaLnBrk="1" fontAlgn="base" latinLnBrk="0" hangingPunct="1">
              <a:lnSpc>
                <a:spcPct val="100000"/>
              </a:lnSpc>
              <a:spcBef>
                <a:spcPts val="480"/>
              </a:spcBef>
              <a:spcAft>
                <a:spcPts val="0"/>
              </a:spcAft>
              <a:buClrTx/>
              <a:buSzTx/>
              <a:buFont typeface="Arial" panose="020B0604020202020204" pitchFamily="34" charset="0"/>
              <a:buChar char="•"/>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Medication administration best practices also include documenting the vaccine type, route, dosage (amount), and site. The patient or parent/guardian should be provided with a personal immunization record that includes the vaccinations and date administered. Providers should update patients’ permanent medical records to reflect any documented episodes of adverse events after vaccination. </a:t>
            </a:r>
          </a:p>
          <a:p>
            <a:pPr marL="0" lvl="0" indent="0">
              <a:spcBef>
                <a:spcPts val="480"/>
              </a:spcBef>
              <a:spcAft>
                <a:spcPts val="0"/>
              </a:spcAft>
              <a:buNone/>
            </a:pPr>
            <a:endParaRPr lang="en-US" baseline="0" dirty="0"/>
          </a:p>
        </p:txBody>
      </p:sp>
      <p:sp>
        <p:nvSpPr>
          <p:cNvPr id="5" name="Slide Number Placeholder 3">
            <a:extLst>
              <a:ext uri="{FF2B5EF4-FFF2-40B4-BE49-F238E27FC236}">
                <a16:creationId xmlns:a16="http://schemas.microsoft.com/office/drawing/2014/main" id="{0C324B4F-E759-4852-A605-A8D26669188E}"/>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005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Severe, life-threatening anaphylactic reactions following vaccination are rare.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Report significant adverse events that occur after vaccination of adults and children, even if you are not sure whether the vaccine caused the adverse event.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VAERS accepts all reports, including reports of vaccine administration errors.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Health care providers are required to report:</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Any adverse event listed by the vaccine manufacturer as a contraindication to further doses of the vaccine</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Any adverse event listed in the VAERS Table of Reportable Events Following Vaccination within the specified time period</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Health care providers are encouraged to report:</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Any adverse event after the administration of a vaccine</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Vaccine administration errors</a:t>
            </a:r>
          </a:p>
          <a:p>
            <a:endParaRPr lang="en-US" dirty="0"/>
          </a:p>
        </p:txBody>
      </p:sp>
      <p:sp>
        <p:nvSpPr>
          <p:cNvPr id="5" name="Slide Number Placeholder 3">
            <a:extLst>
              <a:ext uri="{FF2B5EF4-FFF2-40B4-BE49-F238E27FC236}">
                <a16:creationId xmlns:a16="http://schemas.microsoft.com/office/drawing/2014/main" id="{A8889C24-2716-4F91-B4C5-6E74075E38C8}"/>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276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Providers should report all adverse events after vaccination to VAERS. This table reflects conditions reportable by law, but providers should report any adverse event that concerns them.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5" name="Slide Number Placeholder 3">
            <a:extLst>
              <a:ext uri="{FF2B5EF4-FFF2-40B4-BE49-F238E27FC236}">
                <a16:creationId xmlns:a16="http://schemas.microsoft.com/office/drawing/2014/main" id="{4DE68BFA-DE66-42D6-B831-A3E93B024560}"/>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3857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56" name="Shape 2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5006A53D-0521-4A98-82C9-3AE5A389FA8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736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 variety of systemic adverse reactions have been reported following Gardasil administration, including pain, injection-site erythema, injection-site swelling, headache, and fever of 100 degrees F or greater.  Serious adverse events in prelicensure trials included pyrexia, allergy, asthma, and headache.  No new safety concerns have been identified in post-licensure studies. </a:t>
            </a:r>
            <a:endParaRPr lang="en-US" sz="13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F57973FB-8DBB-4911-A610-F92274C90E9F}"/>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122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Syncope has been reported among adolescents who received HPV and other vaccines recommended for this age group (tetanus, diphtheria, and acellular pertussis vaccine [Tdap], meningococcal conjugate vaccines [MCV4]).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70% of syncopal episodes occurred within 15 minutes of vaccination and serious injuries have resulted.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Recipients should be seated or lying down during vaccine administration.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ACIP recommends clinicians should consider observing vaccine recipients for 15 minutes after vaccination. Vaccine recipients should be seated or lying down during observation.</a:t>
            </a:r>
          </a:p>
          <a:p>
            <a:endParaRPr lang="en-US" dirty="0"/>
          </a:p>
        </p:txBody>
      </p:sp>
      <p:sp>
        <p:nvSpPr>
          <p:cNvPr id="5" name="Slide Number Placeholder 3">
            <a:extLst>
              <a:ext uri="{FF2B5EF4-FFF2-40B4-BE49-F238E27FC236}">
                <a16:creationId xmlns:a16="http://schemas.microsoft.com/office/drawing/2014/main" id="{1937F029-6E6C-4834-B991-2FD6CAA9D0DC}"/>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1948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56" name="Shape 2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a:extLst>
              <a:ext uri="{FF2B5EF4-FFF2-40B4-BE49-F238E27FC236}">
                <a16:creationId xmlns:a16="http://schemas.microsoft.com/office/drawing/2014/main" id="{E8E1E5F5-CE11-40F0-91B6-3083A1C90209}"/>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7276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b="1" kern="1200" dirty="0">
                <a:solidFill>
                  <a:schemeClr val="tx1"/>
                </a:solidFill>
                <a:effectLst/>
                <a:latin typeface="Times New Roman" panose="02020603050405020304" pitchFamily="18" charset="0"/>
                <a:ea typeface="+mn-ea"/>
                <a:cs typeface="Times New Roman" panose="02020603050405020304" pitchFamily="18" charset="0"/>
              </a:rPr>
              <a:t>Supportive treatment</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Mild to moderate reaction</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Reactions: Soreness, redness, itching, swelling</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Treatment</a:t>
            </a:r>
            <a:r>
              <a:rPr lang="en-US" sz="1300" b="1" kern="1200" dirty="0">
                <a:solidFill>
                  <a:schemeClr val="tx1"/>
                </a:solidFill>
                <a:effectLst/>
                <a:latin typeface="Times New Roman" panose="02020603050405020304" pitchFamily="18" charset="0"/>
                <a:ea typeface="+mn-ea"/>
                <a:cs typeface="Times New Roman" panose="02020603050405020304" pitchFamily="18" charset="0"/>
              </a:rPr>
              <a:t>:</a:t>
            </a:r>
            <a:r>
              <a:rPr lang="en-US" sz="1300" kern="1200" dirty="0">
                <a:solidFill>
                  <a:schemeClr val="tx1"/>
                </a:solidFill>
                <a:effectLst/>
                <a:latin typeface="Times New Roman" panose="02020603050405020304" pitchFamily="18" charset="0"/>
                <a:ea typeface="+mn-ea"/>
                <a:cs typeface="Times New Roman" panose="02020603050405020304" pitchFamily="18" charset="0"/>
              </a:rPr>
              <a:t> Cool, damp cloth to help reduce redness, soreness, and/or swelling at the injection site. Evidence does not support use of antipyretics before or at the time of vaccination. However, they can be used for the treatment of fever and local discomfort that might occur following vaccination.</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Severe reaction (anaphylaxis)</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Severe, life-threatening anaphylactic reactions following vaccination are rare. Staff must have in place and be familiar with procedures for managing a severe reaction. Staff should be familiar with the signs and symptoms of anaphylaxis, which usually begin within minutes of vaccination.</a:t>
            </a:r>
          </a:p>
          <a:p>
            <a:pPr marL="742950" lvl="1"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These signs and symptoms can include, but are not limited to, flushing, facial edema, urticaria, itching, swelling of the mouth or throat, wheezing, and difficulty breathing. Each staff member should know their role in the event of an emergency and all vaccination providers should be certified in cardiopulmonary resuscitation (CPR). </a:t>
            </a:r>
          </a:p>
          <a:p>
            <a:r>
              <a:rPr lang="en-US" sz="130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Epinephrine and equipment for maintaining an airway should be available for immediate use. After the patient is stabilized, arrangements should be made for immediate transfer to an emergency facility for additional evaluation and treatment.</a:t>
            </a:r>
          </a:p>
          <a:p>
            <a:endParaRPr lang="en-US" dirty="0"/>
          </a:p>
        </p:txBody>
      </p:sp>
      <p:sp>
        <p:nvSpPr>
          <p:cNvPr id="5" name="Slide Number Placeholder 3">
            <a:extLst>
              <a:ext uri="{FF2B5EF4-FFF2-40B4-BE49-F238E27FC236}">
                <a16:creationId xmlns:a16="http://schemas.microsoft.com/office/drawing/2014/main" id="{1937F029-6E6C-4834-B991-2FD6CAA9D0DC}"/>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80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872A5FA1-D731-43E5-AC18-0A0EF179A691}"/>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1666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b="1" kern="1200" dirty="0">
                <a:solidFill>
                  <a:schemeClr val="tx1"/>
                </a:solidFill>
                <a:effectLst/>
                <a:latin typeface="Times New Roman" panose="02020603050405020304" pitchFamily="18" charset="0"/>
                <a:ea typeface="+mn-ea"/>
                <a:cs typeface="Times New Roman" panose="02020603050405020304" pitchFamily="18" charset="0"/>
              </a:rPr>
              <a:t>Vaccinate with Confidence</a:t>
            </a:r>
          </a:p>
          <a:p>
            <a:pPr marL="285750" lvl="0" indent="-285750">
              <a:buFont typeface="Arial" panose="020B0604020202020204" pitchFamily="34" charset="0"/>
              <a:buChar char="•"/>
            </a:pPr>
            <a:r>
              <a:rPr lang="en-US" sz="1050" i="1" kern="1200" dirty="0">
                <a:solidFill>
                  <a:schemeClr val="tx1"/>
                </a:solidFill>
                <a:effectLst/>
                <a:latin typeface="Times New Roman" panose="02020603050405020304" pitchFamily="18" charset="0"/>
                <a:ea typeface="+mn-ea"/>
                <a:cs typeface="Times New Roman" panose="02020603050405020304" pitchFamily="18" charset="0"/>
              </a:rPr>
              <a:t>Vaccinate with Confidence</a:t>
            </a:r>
            <a:r>
              <a:rPr lang="en-US" sz="1050" kern="1200" dirty="0">
                <a:solidFill>
                  <a:schemeClr val="tx1"/>
                </a:solidFill>
                <a:effectLst/>
                <a:latin typeface="Times New Roman" panose="02020603050405020304" pitchFamily="18" charset="0"/>
                <a:ea typeface="+mn-ea"/>
                <a:cs typeface="Times New Roman" panose="02020603050405020304" pitchFamily="18" charset="0"/>
              </a:rPr>
              <a:t> is CDC’s strategic framework to strengthen vaccine confidence and prevent outbreaks of vaccine-preventable diseases in the United States. This slide contains links to the Vaccinate with Confidence web page and fact sheet.</a:t>
            </a:r>
          </a:p>
          <a:p>
            <a:r>
              <a:rPr lang="en-US" sz="105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050" i="1" kern="1200" dirty="0">
                <a:solidFill>
                  <a:schemeClr val="tx1"/>
                </a:solidFill>
                <a:effectLst/>
                <a:latin typeface="Times New Roman" panose="02020603050405020304" pitchFamily="18" charset="0"/>
                <a:ea typeface="+mn-ea"/>
                <a:cs typeface="Times New Roman" panose="02020603050405020304" pitchFamily="18" charset="0"/>
              </a:rPr>
              <a:t>Vaccinate with Confidence</a:t>
            </a:r>
            <a:r>
              <a:rPr lang="en-US" sz="1050" kern="1200" dirty="0">
                <a:solidFill>
                  <a:schemeClr val="tx1"/>
                </a:solidFill>
                <a:effectLst/>
                <a:latin typeface="Times New Roman" panose="02020603050405020304" pitchFamily="18" charset="0"/>
                <a:ea typeface="+mn-ea"/>
                <a:cs typeface="Times New Roman" panose="02020603050405020304" pitchFamily="18" charset="0"/>
              </a:rPr>
              <a:t> will strengthen public trust in vaccines by advancing three key priorities:</a:t>
            </a:r>
          </a:p>
          <a:p>
            <a:pPr marL="742950" lvl="1" indent="-285750">
              <a:buFont typeface="Arial" panose="020B0604020202020204" pitchFamily="34" charset="0"/>
              <a:buChar char="•"/>
            </a:pPr>
            <a:r>
              <a:rPr lang="en-US" sz="1050" kern="1200" dirty="0">
                <a:solidFill>
                  <a:schemeClr val="tx1"/>
                </a:solidFill>
                <a:effectLst/>
                <a:latin typeface="Times New Roman" panose="02020603050405020304" pitchFamily="18" charset="0"/>
                <a:ea typeface="+mn-ea"/>
                <a:cs typeface="Times New Roman" panose="02020603050405020304" pitchFamily="18" charset="0"/>
              </a:rPr>
              <a:t>Protect communities. </a:t>
            </a:r>
          </a:p>
          <a:p>
            <a:pPr marL="742950" lvl="1" indent="-285750">
              <a:buFont typeface="Arial" panose="020B0604020202020204" pitchFamily="34" charset="0"/>
              <a:buChar char="•"/>
            </a:pPr>
            <a:r>
              <a:rPr lang="en-US" sz="1050" kern="1200" dirty="0">
                <a:solidFill>
                  <a:schemeClr val="tx1"/>
                </a:solidFill>
                <a:effectLst/>
                <a:latin typeface="Times New Roman" panose="02020603050405020304" pitchFamily="18" charset="0"/>
                <a:ea typeface="+mn-ea"/>
                <a:cs typeface="Times New Roman" panose="02020603050405020304" pitchFamily="18" charset="0"/>
              </a:rPr>
              <a:t>Empower families.</a:t>
            </a:r>
          </a:p>
          <a:p>
            <a:pPr marL="742950" lvl="1" indent="-285750">
              <a:buFont typeface="Arial" panose="020B0604020202020204" pitchFamily="34" charset="0"/>
              <a:buChar char="•"/>
            </a:pPr>
            <a:r>
              <a:rPr lang="en-US" sz="1050" kern="1200" dirty="0">
                <a:solidFill>
                  <a:schemeClr val="tx1"/>
                </a:solidFill>
                <a:effectLst/>
                <a:latin typeface="Times New Roman" panose="02020603050405020304" pitchFamily="18" charset="0"/>
                <a:ea typeface="+mn-ea"/>
                <a:cs typeface="Times New Roman" panose="02020603050405020304" pitchFamily="18" charset="0"/>
              </a:rPr>
              <a:t>Stop myths.</a:t>
            </a:r>
          </a:p>
          <a:p>
            <a:r>
              <a:rPr lang="en-US" sz="1050" i="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050"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US" sz="1050" i="1" kern="1200" dirty="0">
                <a:solidFill>
                  <a:schemeClr val="tx1"/>
                </a:solidFill>
                <a:effectLst/>
                <a:latin typeface="Times New Roman" panose="02020603050405020304" pitchFamily="18" charset="0"/>
                <a:ea typeface="+mn-ea"/>
                <a:cs typeface="Times New Roman" panose="02020603050405020304" pitchFamily="18" charset="0"/>
              </a:rPr>
              <a:t>Protect communities: </a:t>
            </a:r>
            <a:r>
              <a:rPr lang="en-US" sz="1050" kern="1200" dirty="0">
                <a:solidFill>
                  <a:schemeClr val="tx1"/>
                </a:solidFill>
                <a:effectLst/>
                <a:latin typeface="Times New Roman" panose="02020603050405020304" pitchFamily="18" charset="0"/>
                <a:ea typeface="+mn-ea"/>
                <a:cs typeface="Times New Roman" panose="02020603050405020304" pitchFamily="18" charset="0"/>
              </a:rPr>
              <a:t>Vaccination coverage remains strong nationally, but pockets of </a:t>
            </a:r>
            <a:r>
              <a:rPr lang="en-US" sz="1050" kern="1200" dirty="0" err="1">
                <a:solidFill>
                  <a:schemeClr val="tx1"/>
                </a:solidFill>
                <a:effectLst/>
                <a:latin typeface="Times New Roman" panose="02020603050405020304" pitchFamily="18" charset="0"/>
                <a:ea typeface="+mn-ea"/>
                <a:cs typeface="Times New Roman" panose="02020603050405020304" pitchFamily="18" charset="0"/>
              </a:rPr>
              <a:t>undervaccination</a:t>
            </a:r>
            <a:r>
              <a:rPr lang="en-US" sz="1050" kern="1200" dirty="0">
                <a:solidFill>
                  <a:schemeClr val="tx1"/>
                </a:solidFill>
                <a:effectLst/>
                <a:latin typeface="Times New Roman" panose="02020603050405020304" pitchFamily="18" charset="0"/>
                <a:ea typeface="+mn-ea"/>
                <a:cs typeface="Times New Roman" panose="02020603050405020304" pitchFamily="18" charset="0"/>
              </a:rPr>
              <a:t> persist in some locations, putting communities at risk for outbreaks. CDC will support states, cities, and counties in finding these communities and taking steps to protect them.</a:t>
            </a:r>
          </a:p>
          <a:p>
            <a:r>
              <a:rPr lang="en-US" sz="105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050" i="1" kern="1200" dirty="0">
                <a:solidFill>
                  <a:schemeClr val="tx1"/>
                </a:solidFill>
                <a:effectLst/>
                <a:latin typeface="Times New Roman" panose="02020603050405020304" pitchFamily="18" charset="0"/>
                <a:ea typeface="+mn-ea"/>
                <a:cs typeface="Times New Roman" panose="02020603050405020304" pitchFamily="18" charset="0"/>
              </a:rPr>
              <a:t>Empower families:</a:t>
            </a:r>
            <a:r>
              <a:rPr lang="en-US" sz="1050" kern="1200" dirty="0">
                <a:solidFill>
                  <a:schemeClr val="tx1"/>
                </a:solidFill>
                <a:effectLst/>
                <a:latin typeface="Times New Roman" panose="02020603050405020304" pitchFamily="18" charset="0"/>
                <a:ea typeface="+mn-ea"/>
                <a:cs typeface="Times New Roman" panose="02020603050405020304" pitchFamily="18" charset="0"/>
              </a:rPr>
              <a:t> Trust in vaccines is not built through a top-down approach, but through millions of conversations between parents, doctors, nurses, pharmacists, and community members. CDC will expand resources for health care professionals to support effective vaccine conversations.</a:t>
            </a:r>
          </a:p>
          <a:p>
            <a:r>
              <a:rPr lang="en-US" sz="1050" kern="1200" dirty="0">
                <a:solidFill>
                  <a:schemeClr val="tx1"/>
                </a:solidFill>
                <a:effectLst/>
                <a:latin typeface="Times New Roman" panose="02020603050405020304" pitchFamily="18" charset="0"/>
                <a:ea typeface="+mn-ea"/>
                <a:cs typeface="Times New Roman" panose="02020603050405020304" pitchFamily="18" charset="0"/>
              </a:rPr>
              <a:t> </a:t>
            </a:r>
          </a:p>
          <a:p>
            <a:pPr marL="285750" lvl="0" indent="-285750">
              <a:buFont typeface="Arial" panose="020B0604020202020204" pitchFamily="34" charset="0"/>
              <a:buChar char="•"/>
            </a:pPr>
            <a:r>
              <a:rPr lang="en-US" sz="1050" i="1" kern="1200" dirty="0">
                <a:solidFill>
                  <a:schemeClr val="tx1"/>
                </a:solidFill>
                <a:effectLst/>
                <a:latin typeface="Times New Roman" panose="02020603050405020304" pitchFamily="18" charset="0"/>
                <a:ea typeface="+mn-ea"/>
                <a:cs typeface="Times New Roman" panose="02020603050405020304" pitchFamily="18" charset="0"/>
              </a:rPr>
              <a:t>Stop myths:</a:t>
            </a:r>
            <a:r>
              <a:rPr lang="en-US" sz="1050" kern="1200" dirty="0">
                <a:solidFill>
                  <a:schemeClr val="tx1"/>
                </a:solidFill>
                <a:effectLst/>
                <a:latin typeface="Times New Roman" panose="02020603050405020304" pitchFamily="18" charset="0"/>
                <a:ea typeface="+mn-ea"/>
                <a:cs typeface="Times New Roman" panose="02020603050405020304" pitchFamily="18" charset="0"/>
              </a:rPr>
              <a:t> To stop misinformation from eroding public trust in vaccines, CDC will work with local partners and trusted messengers to improve confidence in vaccines among at-risk groups, establish partnerships to contain the spread of misinformation, and reach critical stakeholders to provide clear information about vaccination and the critical role it plays in protecting the public.</a:t>
            </a:r>
          </a:p>
          <a:p>
            <a:endParaRPr lang="en-US" sz="1050" dirty="0"/>
          </a:p>
        </p:txBody>
      </p:sp>
      <p:sp>
        <p:nvSpPr>
          <p:cNvPr id="5" name="Slide Number Placeholder 3">
            <a:extLst>
              <a:ext uri="{FF2B5EF4-FFF2-40B4-BE49-F238E27FC236}">
                <a16:creationId xmlns:a16="http://schemas.microsoft.com/office/drawing/2014/main" id="{1937F029-6E6C-4834-B991-2FD6CAA9D0DC}"/>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9013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45818E57-CB55-409C-ACD0-9E986B4F1E9B}"/>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2334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3">
            <a:extLst>
              <a:ext uri="{FF2B5EF4-FFF2-40B4-BE49-F238E27FC236}">
                <a16:creationId xmlns:a16="http://schemas.microsoft.com/office/drawing/2014/main" id="{D406F9F3-A1FD-4D8C-97CD-8454EDB9BC2D}"/>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0144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D3F92984-74F7-4B48-B63C-27F12833E04D}"/>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5621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C468291C-6E11-4A12-96DA-00A1AA2F7E0D}"/>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4322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3">
            <a:extLst>
              <a:ext uri="{FF2B5EF4-FFF2-40B4-BE49-F238E27FC236}">
                <a16:creationId xmlns:a16="http://schemas.microsoft.com/office/drawing/2014/main" id="{A377E5B2-4CF7-4BF1-B8AA-41487999C5D7}"/>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8676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FD669CAA-AAEC-4D11-95B1-BBC520DFA001}"/>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0309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4CD93950-73E5-4714-9599-100B2B7A587A}"/>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4420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3">
            <a:extLst>
              <a:ext uri="{FF2B5EF4-FFF2-40B4-BE49-F238E27FC236}">
                <a16:creationId xmlns:a16="http://schemas.microsoft.com/office/drawing/2014/main" id="{E8D4E3A5-B13B-4143-A5F2-ACC2BEF22689}"/>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1898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3">
            <a:extLst>
              <a:ext uri="{FF2B5EF4-FFF2-40B4-BE49-F238E27FC236}">
                <a16:creationId xmlns:a16="http://schemas.microsoft.com/office/drawing/2014/main" id="{61E49E32-95B6-4DA8-9EB6-867D7E7132D1}"/>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55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D5546441-21DF-4E95-B012-89B14C8A2B8D}"/>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9249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3">
            <a:extLst>
              <a:ext uri="{FF2B5EF4-FFF2-40B4-BE49-F238E27FC236}">
                <a16:creationId xmlns:a16="http://schemas.microsoft.com/office/drawing/2014/main" id="{2835477F-78CC-4DE0-AF91-5B1D22F31C9E}"/>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1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701345" y="4416099"/>
            <a:ext cx="5607711" cy="4182457"/>
          </a:xfrm>
          <a:prstGeom prst="rect">
            <a:avLst/>
          </a:prstGeom>
          <a:noFill/>
          <a:ln>
            <a:noFill/>
          </a:ln>
        </p:spPr>
        <p:txBody>
          <a:bodyPr spcFirstLastPara="1" wrap="square" lIns="88125" tIns="44050" rIns="88125" bIns="44050" anchor="t" anchorCtr="0">
            <a:noAutofit/>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effectLst/>
                <a:latin typeface="Times New Roman" panose="02020603050405020304" pitchFamily="18" charset="0"/>
                <a:ea typeface="+mn-ea"/>
                <a:cs typeface="Times New Roman" panose="02020603050405020304" pitchFamily="18" charset="0"/>
              </a:rPr>
              <a:t>Following today’s lecture, you will be able to meet these nine learning objectives. (READ SLIDE)</a:t>
            </a:r>
          </a:p>
          <a:p>
            <a:pPr marL="0" marR="0" lvl="0" indent="0" algn="l" rtl="0">
              <a:spcBef>
                <a:spcPts val="0"/>
              </a:spcBef>
              <a:spcAft>
                <a:spcPts val="0"/>
              </a:spcAft>
              <a:buNone/>
            </a:pPr>
            <a:endParaRPr sz="1600" b="0" i="0" u="none" strike="noStrike" cap="none" dirty="0">
              <a:solidFill>
                <a:schemeClr val="dk2"/>
              </a:solidFill>
              <a:latin typeface="Calibri"/>
              <a:ea typeface="Calibri"/>
              <a:cs typeface="Calibri"/>
              <a:sym typeface="Calibri"/>
            </a:endParaRPr>
          </a:p>
        </p:txBody>
      </p:sp>
      <p:sp>
        <p:nvSpPr>
          <p:cNvPr id="5" name="Slide Number Placeholder 3">
            <a:extLst>
              <a:ext uri="{FF2B5EF4-FFF2-40B4-BE49-F238E27FC236}">
                <a16:creationId xmlns:a16="http://schemas.microsoft.com/office/drawing/2014/main" id="{9F7EFE91-6F7A-4F5F-A510-59646E723243}"/>
              </a:ext>
            </a:extLst>
          </p:cNvPr>
          <p:cNvSpPr>
            <a:spLocks noGrp="1"/>
          </p:cNvSpPr>
          <p:nvPr>
            <p:ph type="sldNum" sz="quarter" idx="5"/>
          </p:nvPr>
        </p:nvSpPr>
        <p:spPr>
          <a:xfrm>
            <a:off x="4143375" y="9120188"/>
            <a:ext cx="3170238" cy="4794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srgbClr val="3B495B"/>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srgbClr val="3B495B"/>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8"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5" r:id="rId3"/>
    <p:sldLayoutId id="2147483823" r:id="rId4"/>
    <p:sldLayoutId id="2147483822"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483806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483806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vaccines/programs/iqip/at-a-glance.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dc.gov/vaccines/pubs/pinkbook/index.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ouhl2FIEBUk?feature=oembed" TargetMode="External"/><Relationship Id="rId5" Type="http://schemas.openxmlformats.org/officeDocument/2006/relationships/image" Target="../media/image3.jpeg"/><Relationship Id="rId4" Type="http://schemas.openxmlformats.org/officeDocument/2006/relationships/hyperlink" Target="https://www.youtube.com/watch?v=GN0wd6AYIeY&amp;list=PLvrp9iOILTQaiV3HNjhyc6iKmn0j3R42k&amp;index=3&amp;t=0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runursin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vaccines/pubs/pinkbook/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vaccines/hcp/acip-recs/vacc-specific/hpv.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who.int/news-room/detail/31-10-2019-major-milestone-reached-as-100-countries-have-introduced-hpv-vaccine-into-national-schedul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vaccines/schedules/hcp/imz/child-adolescent.html#birth-1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hpv/hcp/schedules-recommendation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erckpregnancyregistries.com/gardasil9.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cdc.gov/vaccines/hcp/vi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cdc.gov/vaccines/hcp/vis/current-vis.html" TargetMode="External"/><Relationship Id="rId4" Type="http://schemas.openxmlformats.org/officeDocument/2006/relationships/hyperlink" Target="https://www.immunize.org/vi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hpv/hcp/for-hcp-tipsheet-hpv.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ideo" Target="https://www.youtube.com/embed/videoseries?list=PLvrp9iOILTQYCC6DnrG4FuRT8SpdUnMbZ" TargetMode="External"/><Relationship Id="rId5" Type="http://schemas.openxmlformats.org/officeDocument/2006/relationships/image" Target="../media/image11.jpeg"/><Relationship Id="rId4" Type="http://schemas.openxmlformats.org/officeDocument/2006/relationships/hyperlink" Target="https://www.youtube.com/watch?v=Z9onzSBwX2A&amp;list=PLvrp9iOILTQYCC6DnrG4FuRT8SpdUnMbZ&amp;index=7"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ideo" Target="https://www.youtube.com/embed/VCzO8Zod8DI?feature=oembed" TargetMode="External"/><Relationship Id="rId4" Type="http://schemas.openxmlformats.org/officeDocument/2006/relationships/image" Target="../media/image12.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hyperlink" Target="https://www.youtube.com/watch?v=odQTVg7s3HA" TargetMode="External"/><Relationship Id="rId2" Type="http://schemas.openxmlformats.org/officeDocument/2006/relationships/video" Target="https://www.youtube.com/embed/odQTVg7s3HA?feature=oembed" TargetMode="External"/><Relationship Id="rId1" Type="http://schemas.openxmlformats.org/officeDocument/2006/relationships/video" Target="https://www.youtube.com/embed/SsCxnccrsKM?feature=oembed" TargetMode="External"/><Relationship Id="rId6" Type="http://schemas.openxmlformats.org/officeDocument/2006/relationships/hyperlink" Target="https://www.youtube.com/watch?v=SsCxnccrsKM" TargetMode="External"/><Relationship Id="rId5" Type="http://schemas.openxmlformats.org/officeDocument/2006/relationships/hyperlink" Target="https://www2.cdc.gov/vaccines/ed/vaxadmin/va/index.html" TargetMode="External"/><Relationship Id="rId4" Type="http://schemas.openxmlformats.org/officeDocument/2006/relationships/notesSlide" Target="../notesSlides/notesSlide58.xml"/><Relationship Id="rId9" Type="http://schemas.openxmlformats.org/officeDocument/2006/relationships/image" Target="../media/image14.jpeg"/></Relationships>
</file>

<file path=ppt/slides/_rels/slide5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59.xml"/><Relationship Id="rId7" Type="http://schemas.openxmlformats.org/officeDocument/2006/relationships/hyperlink" Target="https://www.cdc.gov/vaccines/ed/youcalltheshots.html" TargetMode="External"/><Relationship Id="rId2" Type="http://schemas.openxmlformats.org/officeDocument/2006/relationships/slideLayout" Target="../slideLayouts/slideLayout3.xml"/><Relationship Id="rId1" Type="http://schemas.openxmlformats.org/officeDocument/2006/relationships/video" Target="https://www.youtube.com/embed/PqSuCPnPeYE?feature=oembed" TargetMode="External"/><Relationship Id="rId6" Type="http://schemas.openxmlformats.org/officeDocument/2006/relationships/hyperlink" Target="https://www2.cdc.gov/vaccines/ed/vaxadmin/va/ce.asp" TargetMode="External"/><Relationship Id="rId5" Type="http://schemas.openxmlformats.org/officeDocument/2006/relationships/hyperlink" Target="https://www.cdc.gov/vaccines/vpd/hpv/hcp/recommendations.html"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ideo" Target="https://www.youtube.com/embed/xlyqUgKGFPk?feature=oembed" TargetMode="External"/><Relationship Id="rId4" Type="http://schemas.openxmlformats.org/officeDocument/2006/relationships/image" Target="../media/image1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pediatrics.aappublications.org/content/144/6/e20191808"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pediatrics.aappublications.org/content/144/6/e20191791"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dc.gov/vaccines/partners/vaccinate-with-confidence.htm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cdc.gov/vaccines/hcp/acip-recs/vacc-specific/hpv.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www2.cdc.gov/vaccines/ed/pinkbook/2019/pb13.asp" TargetMode="External"/><Relationship Id="rId5" Type="http://schemas.openxmlformats.org/officeDocument/2006/relationships/hyperlink" Target="https://www.cdc.gov/hpv/hcp/index.html" TargetMode="External"/><Relationship Id="rId4" Type="http://schemas.openxmlformats.org/officeDocument/2006/relationships/hyperlink" Target="https://www.cdc.gov/vaccines/hcp/acip-recs/general-recs/index.htm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cdc.gov/hpv/hcp/index.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www.cdc.gov/vaccines/programs/cocasa/index.html" TargetMode="External"/><Relationship Id="rId4" Type="http://schemas.openxmlformats.org/officeDocument/2006/relationships/hyperlink" Target="https://www.cdc.gov/vaccines/programs/iqip/at-a-glance.html"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fda.gov/vaccines-blood-biologics/vaccines/gardasi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www.fda.gov/vaccines-blood-biologics/vaccines/gardasil-9" TargetMode="External"/><Relationship Id="rId4" Type="http://schemas.openxmlformats.org/officeDocument/2006/relationships/hyperlink" Target="https://www.fda.gov/vaccines-blood-biologics/vaccines/cervarix"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www.cdc.gov/vaccines/schedules/hcp/imz/catchup.html" TargetMode="External"/><Relationship Id="rId4" Type="http://schemas.openxmlformats.org/officeDocument/2006/relationships/hyperlink" Target="https://www.cdc.gov/vaccines/schedules/hcp/imz/adult.htm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playlist?list=PLvrp9iOILTQYCC6DnrG4FuRT8SpdUnMbZ" TargetMode="External"/><Relationship Id="rId7" Type="http://schemas.openxmlformats.org/officeDocument/2006/relationships/hyperlink" Target="https://www.aap.org/en-us/Documents/immunization_refusaltovaccinate.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www.cdc.gov/hpv/hcp/answering-questions.html" TargetMode="External"/><Relationship Id="rId5" Type="http://schemas.openxmlformats.org/officeDocument/2006/relationships/hyperlink" Target="https://www.cdc.gov/hpv/hcp/boosting-vacc-rates.html" TargetMode="External"/><Relationship Id="rId4" Type="http://schemas.openxmlformats.org/officeDocument/2006/relationships/hyperlink" Target="https://www.cdc.gov/vaccines/hcp/vis/current-vis.html"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cdc.gov/vaccines/hcp/vis/about/required-use-instructions.htm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www.cdc.gov/vaccines/hcp/admin/storage/toolkit/index.html" TargetMode="External"/><Relationship Id="rId4" Type="http://schemas.openxmlformats.org/officeDocument/2006/relationships/hyperlink" Target="https://www.immunize.org/vis/?f=9"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VCzO8Zod8DI"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www.cdc.gov/vaccines/hcp/admin/resource-library.html" TargetMode="External"/><Relationship Id="rId4" Type="http://schemas.openxmlformats.org/officeDocument/2006/relationships/hyperlink" Target="https://www.immunize.org/clinic/screening-contraindications.asp"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2.cdc.gov/vaccines/ed/vaxadmin/va/ce.asp"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www.youtube.com/watch?v=PqSuCPnPeYE" TargetMode="External"/><Relationship Id="rId5" Type="http://schemas.openxmlformats.org/officeDocument/2006/relationships/hyperlink" Target="https://www.youtube.com/watch?v=odQTVg7s3HA" TargetMode="External"/><Relationship Id="rId4" Type="http://schemas.openxmlformats.org/officeDocument/2006/relationships/hyperlink" Target="https://www.youtube.com/watch?v=SsCxnccrsK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xlyqUgKGFPk"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www.cdc.gov/vaccinesafety/vaccines/hpv-vaccine.html" TargetMode="External"/><Relationship Id="rId4" Type="http://schemas.openxmlformats.org/officeDocument/2006/relationships/hyperlink" Target="https://www.cdc.gov/vaccinesafety/vaccines/hpv/hpv-safety-faqs.html#A1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9868"/>
            <a:ext cx="8229600" cy="866834"/>
          </a:xfrm>
        </p:spPr>
        <p:txBody>
          <a:bodyPr/>
          <a:lstStyle/>
          <a:p>
            <a:r>
              <a:rPr lang="en-US" dirty="0"/>
              <a:t>Human Papillomavirus Vaccines</a:t>
            </a:r>
          </a:p>
        </p:txBody>
      </p:sp>
      <p:sp>
        <p:nvSpPr>
          <p:cNvPr id="24" name="Text Placeholder 23">
            <a:extLst>
              <a:ext uri="{FF2B5EF4-FFF2-40B4-BE49-F238E27FC236}">
                <a16:creationId xmlns:a16="http://schemas.microsoft.com/office/drawing/2014/main" id="{892CD3C7-3DE6-4AB5-A7B8-8D164660FB18}"/>
              </a:ext>
            </a:extLst>
          </p:cNvPr>
          <p:cNvSpPr>
            <a:spLocks noGrp="1"/>
          </p:cNvSpPr>
          <p:nvPr>
            <p:ph type="body" sz="quarter" idx="10"/>
          </p:nvPr>
        </p:nvSpPr>
        <p:spPr>
          <a:xfrm>
            <a:off x="457200" y="4438802"/>
            <a:ext cx="6400800" cy="971550"/>
          </a:xfrm>
        </p:spPr>
        <p:txBody>
          <a:bodyPr/>
          <a:lstStyle/>
          <a:p>
            <a:r>
              <a:rPr lang="en-US" dirty="0"/>
              <a:t>Current as of 07/20/2020.</a:t>
            </a:r>
          </a:p>
        </p:txBody>
      </p:sp>
    </p:spTree>
    <p:extLst>
      <p:ext uri="{BB962C8B-B14F-4D97-AF65-F5344CB8AC3E}">
        <p14:creationId xmlns:p14="http://schemas.microsoft.com/office/powerpoint/2010/main" val="380242802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p:txBody>
          <a:bodyPr/>
          <a:lstStyle/>
          <a:p>
            <a:r>
              <a:rPr lang="en-US" dirty="0"/>
              <a:t>PUBLIC HEALTH PERSPECTIVE</a:t>
            </a:r>
          </a:p>
        </p:txBody>
      </p:sp>
    </p:spTree>
    <p:extLst>
      <p:ext uri="{BB962C8B-B14F-4D97-AF65-F5344CB8AC3E}">
        <p14:creationId xmlns:p14="http://schemas.microsoft.com/office/powerpoint/2010/main" val="35422513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dirty="0"/>
              <a:t>Global Impact of HPV</a:t>
            </a:r>
          </a:p>
        </p:txBody>
      </p:sp>
      <p:sp>
        <p:nvSpPr>
          <p:cNvPr id="5" name="Content Placeholder 4">
            <a:extLst>
              <a:ext uri="{FF2B5EF4-FFF2-40B4-BE49-F238E27FC236}">
                <a16:creationId xmlns:a16="http://schemas.microsoft.com/office/drawing/2014/main" id="{F7E540B9-2E14-4277-9B11-B529DDACAD91}"/>
              </a:ext>
            </a:extLst>
          </p:cNvPr>
          <p:cNvSpPr>
            <a:spLocks noGrp="1"/>
          </p:cNvSpPr>
          <p:nvPr>
            <p:ph type="body" sz="quarter" idx="10"/>
          </p:nvPr>
        </p:nvSpPr>
        <p:spPr>
          <a:xfrm>
            <a:off x="457200" y="1158875"/>
            <a:ext cx="8229600" cy="3341688"/>
          </a:xfrm>
        </p:spPr>
        <p:txBody>
          <a:bodyPr/>
          <a:lstStyle/>
          <a:p>
            <a:r>
              <a:rPr lang="en-US" dirty="0"/>
              <a:t>HPV infection is causally associated with most anogenital cancers, as well as oropharyngeal and possible oral cavity and laryngeal cancers</a:t>
            </a:r>
          </a:p>
          <a:p>
            <a:pPr marL="0" indent="0">
              <a:buNone/>
            </a:pPr>
            <a:endParaRPr lang="en-US" dirty="0"/>
          </a:p>
          <a:p>
            <a:r>
              <a:rPr lang="en-US" dirty="0"/>
              <a:t>HPV infection contributes to an estimated 600,000 incident cancers worldwide and 250,000 premature deaths.</a:t>
            </a:r>
          </a:p>
          <a:p>
            <a:pPr marL="0" indent="0">
              <a:buNone/>
            </a:pPr>
            <a:endParaRPr lang="en-US" dirty="0"/>
          </a:p>
          <a:p>
            <a:endParaRPr lang="en-US" dirty="0"/>
          </a:p>
          <a:p>
            <a:endParaRPr lang="en-US" dirty="0"/>
          </a:p>
          <a:p>
            <a:endParaRPr lang="en-US" dirty="0"/>
          </a:p>
        </p:txBody>
      </p:sp>
      <p:sp>
        <p:nvSpPr>
          <p:cNvPr id="2" name="Rectangle 1">
            <a:extLst>
              <a:ext uri="{FF2B5EF4-FFF2-40B4-BE49-F238E27FC236}">
                <a16:creationId xmlns:a16="http://schemas.microsoft.com/office/drawing/2014/main" id="{45411056-2B8C-464F-A832-3791FBFC4C96}"/>
              </a:ext>
            </a:extLst>
          </p:cNvPr>
          <p:cNvSpPr/>
          <p:nvPr/>
        </p:nvSpPr>
        <p:spPr>
          <a:xfrm>
            <a:off x="457200" y="4400311"/>
            <a:ext cx="8583957" cy="553998"/>
          </a:xfrm>
          <a:prstGeom prst="rect">
            <a:avLst/>
          </a:prstGeom>
        </p:spPr>
        <p:txBody>
          <a:bodyPr wrap="square">
            <a:spAutoFit/>
          </a:bodyPr>
          <a:lstStyle/>
          <a:p>
            <a:endParaRPr lang="en-US" sz="1000" dirty="0">
              <a:solidFill>
                <a:schemeClr val="bg2">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r>
              <a:rPr lang="en-US" sz="1000" dirty="0">
                <a:solidFill>
                  <a:schemeClr val="bg2">
                    <a:lumMod val="50000"/>
                  </a:schemeClr>
                </a:solidFill>
                <a:latin typeface="Calibri" panose="020F0502020204030204" pitchFamily="34" charset="0"/>
                <a:cs typeface="Calibri" panose="020F0502020204030204" pitchFamily="34" charset="0"/>
              </a:rPr>
              <a:t>Information from Saraiya M, Unger ER, Thompson TD, et al. US assessment of HPV types in cancers: implications for current and 9-valent HPV vaccines. </a:t>
            </a:r>
            <a:r>
              <a:rPr lang="en-US" sz="1000" i="1" dirty="0">
                <a:solidFill>
                  <a:schemeClr val="bg2">
                    <a:lumMod val="50000"/>
                  </a:schemeClr>
                </a:solidFill>
                <a:latin typeface="Calibri" panose="020F0502020204030204" pitchFamily="34" charset="0"/>
                <a:cs typeface="Calibri" panose="020F0502020204030204" pitchFamily="34" charset="0"/>
              </a:rPr>
              <a:t>J Natl Cancer Inst</a:t>
            </a:r>
            <a:r>
              <a:rPr lang="en-US" sz="1000" dirty="0">
                <a:solidFill>
                  <a:schemeClr val="bg2">
                    <a:lumMod val="50000"/>
                  </a:schemeClr>
                </a:solidFill>
                <a:latin typeface="Calibri" panose="020F0502020204030204" pitchFamily="34" charset="0"/>
                <a:cs typeface="Calibri" panose="020F0502020204030204" pitchFamily="34" charset="0"/>
              </a:rPr>
              <a:t>. 2015;107(6):djv086. Published 2015 Apr 29. doi:10.1093/</a:t>
            </a:r>
            <a:r>
              <a:rPr lang="en-US" sz="1000" dirty="0" err="1">
                <a:solidFill>
                  <a:schemeClr val="bg2">
                    <a:lumMod val="50000"/>
                  </a:schemeClr>
                </a:solidFill>
                <a:latin typeface="Calibri" panose="020F0502020204030204" pitchFamily="34" charset="0"/>
                <a:cs typeface="Calibri" panose="020F0502020204030204" pitchFamily="34" charset="0"/>
              </a:rPr>
              <a:t>jnci</a:t>
            </a:r>
            <a:r>
              <a:rPr lang="en-US" sz="1000" dirty="0">
                <a:solidFill>
                  <a:schemeClr val="bg2">
                    <a:lumMod val="50000"/>
                  </a:schemeClr>
                </a:solidFill>
                <a:latin typeface="Calibri" panose="020F0502020204030204" pitchFamily="34" charset="0"/>
                <a:cs typeface="Calibri" panose="020F0502020204030204" pitchFamily="34" charset="0"/>
              </a:rPr>
              <a:t>/djv086</a:t>
            </a:r>
          </a:p>
        </p:txBody>
      </p:sp>
    </p:spTree>
    <p:extLst>
      <p:ext uri="{BB962C8B-B14F-4D97-AF65-F5344CB8AC3E}">
        <p14:creationId xmlns:p14="http://schemas.microsoft.com/office/powerpoint/2010/main" val="3778057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dirty="0"/>
              <a:t>HPV Disease Burden in the United States</a:t>
            </a:r>
          </a:p>
        </p:txBody>
      </p:sp>
      <p:sp>
        <p:nvSpPr>
          <p:cNvPr id="5" name="Content Placeholder 4">
            <a:extLst>
              <a:ext uri="{FF2B5EF4-FFF2-40B4-BE49-F238E27FC236}">
                <a16:creationId xmlns:a16="http://schemas.microsoft.com/office/drawing/2014/main" id="{F7E540B9-2E14-4277-9B11-B529DDACAD91}"/>
              </a:ext>
            </a:extLst>
          </p:cNvPr>
          <p:cNvSpPr>
            <a:spLocks noGrp="1"/>
          </p:cNvSpPr>
          <p:nvPr>
            <p:ph type="body" sz="quarter" idx="10"/>
          </p:nvPr>
        </p:nvSpPr>
        <p:spPr>
          <a:xfrm>
            <a:off x="457198" y="1158875"/>
            <a:ext cx="8229599" cy="3195411"/>
          </a:xfrm>
        </p:spPr>
        <p:txBody>
          <a:bodyPr/>
          <a:lstStyle/>
          <a:p>
            <a:r>
              <a:rPr lang="en-US" sz="1800" b="1" dirty="0"/>
              <a:t>Anogenital HPV infection believed to be the most common sexually-transmitted infection in the United States.</a:t>
            </a:r>
          </a:p>
          <a:p>
            <a:pPr lvl="1"/>
            <a:r>
              <a:rPr lang="en-US" sz="1800" dirty="0"/>
              <a:t>~79 million infected persons; ~14 million new infections annually.</a:t>
            </a:r>
          </a:p>
          <a:p>
            <a:pPr lvl="1"/>
            <a:r>
              <a:rPr lang="en-US" sz="1800" dirty="0"/>
              <a:t>First HPV infection occurs soon after onset of sexual activity.</a:t>
            </a:r>
          </a:p>
          <a:p>
            <a:r>
              <a:rPr lang="en-US" sz="1800" b="1" dirty="0"/>
              <a:t>Common among adolescents and young adults:</a:t>
            </a:r>
          </a:p>
          <a:p>
            <a:pPr lvl="1">
              <a:spcBef>
                <a:spcPts val="0"/>
              </a:spcBef>
            </a:pPr>
            <a:r>
              <a:rPr lang="en-US" sz="1800" dirty="0"/>
              <a:t>50% of new infections occur in persons 15–24 years of age.</a:t>
            </a:r>
          </a:p>
          <a:p>
            <a:pPr lvl="1">
              <a:spcBef>
                <a:spcPts val="0"/>
              </a:spcBef>
            </a:pPr>
            <a:r>
              <a:rPr lang="en-US" sz="1800" dirty="0"/>
              <a:t>40% of college women were infected with HPV by 24 months after first sexual intercourse.</a:t>
            </a:r>
          </a:p>
          <a:p>
            <a:pPr lvl="1">
              <a:spcBef>
                <a:spcPts val="0"/>
              </a:spcBef>
            </a:pPr>
            <a:endParaRPr lang="en-US" sz="1600" dirty="0"/>
          </a:p>
          <a:p>
            <a:endParaRPr lang="en-US" sz="1600" dirty="0"/>
          </a:p>
          <a:p>
            <a:endParaRPr lang="en-US" sz="1600" dirty="0"/>
          </a:p>
          <a:p>
            <a:endParaRPr lang="en-US" sz="1600" dirty="0"/>
          </a:p>
        </p:txBody>
      </p:sp>
      <p:sp>
        <p:nvSpPr>
          <p:cNvPr id="2" name="Rectangle 1">
            <a:extLst>
              <a:ext uri="{FF2B5EF4-FFF2-40B4-BE49-F238E27FC236}">
                <a16:creationId xmlns:a16="http://schemas.microsoft.com/office/drawing/2014/main" id="{45411056-2B8C-464F-A832-3791FBFC4C96}"/>
              </a:ext>
            </a:extLst>
          </p:cNvPr>
          <p:cNvSpPr/>
          <p:nvPr/>
        </p:nvSpPr>
        <p:spPr>
          <a:xfrm>
            <a:off x="457199" y="4232461"/>
            <a:ext cx="8126757" cy="1015663"/>
          </a:xfrm>
          <a:prstGeom prst="rect">
            <a:avLst/>
          </a:prstGeom>
        </p:spPr>
        <p:txBody>
          <a:bodyPr wrap="square">
            <a:spAutoFit/>
          </a:bodyPr>
          <a:lstStyle/>
          <a:p>
            <a:endParaRPr lang="en-US" sz="1000" dirty="0">
              <a:solidFill>
                <a:schemeClr val="bg2">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r>
              <a:rPr lang="en-US" sz="1000" dirty="0">
                <a:solidFill>
                  <a:schemeClr val="bg2">
                    <a:lumMod val="50000"/>
                  </a:schemeClr>
                </a:solidFill>
                <a:latin typeface="Calibri" panose="020F0502020204030204" pitchFamily="34" charset="0"/>
                <a:cs typeface="Calibri" panose="020F0502020204030204" pitchFamily="34" charset="0"/>
              </a:rPr>
              <a:t>Information from Saraiya M, Unger ER, Thompson TD, et al. US assessment of HPV types in cancers: implications for current and 9-valent HPV vaccines. </a:t>
            </a:r>
            <a:r>
              <a:rPr lang="en-US" sz="1000" i="1" dirty="0">
                <a:solidFill>
                  <a:schemeClr val="bg2">
                    <a:lumMod val="50000"/>
                  </a:schemeClr>
                </a:solidFill>
                <a:latin typeface="Calibri" panose="020F0502020204030204" pitchFamily="34" charset="0"/>
                <a:cs typeface="Calibri" panose="020F0502020204030204" pitchFamily="34" charset="0"/>
              </a:rPr>
              <a:t>J Natl Cancer Inst</a:t>
            </a:r>
            <a:r>
              <a:rPr lang="en-US" sz="1000" dirty="0">
                <a:solidFill>
                  <a:schemeClr val="bg2">
                    <a:lumMod val="50000"/>
                  </a:schemeClr>
                </a:solidFill>
                <a:latin typeface="Calibri" panose="020F0502020204030204" pitchFamily="34" charset="0"/>
                <a:cs typeface="Calibri" panose="020F0502020204030204" pitchFamily="34" charset="0"/>
              </a:rPr>
              <a:t>. 2015;107(6):djv086. Published 2015 Apr 29. doi:10.1093/</a:t>
            </a:r>
            <a:r>
              <a:rPr lang="en-US" sz="1000" dirty="0" err="1">
                <a:solidFill>
                  <a:schemeClr val="bg2">
                    <a:lumMod val="50000"/>
                  </a:schemeClr>
                </a:solidFill>
                <a:latin typeface="Calibri" panose="020F0502020204030204" pitchFamily="34" charset="0"/>
                <a:cs typeface="Calibri" panose="020F0502020204030204" pitchFamily="34" charset="0"/>
              </a:rPr>
              <a:t>jnci</a:t>
            </a:r>
            <a:r>
              <a:rPr lang="en-US" sz="1000" dirty="0">
                <a:solidFill>
                  <a:schemeClr val="bg2">
                    <a:lumMod val="50000"/>
                  </a:schemeClr>
                </a:solidFill>
                <a:latin typeface="Calibri" panose="020F0502020204030204" pitchFamily="34" charset="0"/>
                <a:cs typeface="Calibri" panose="020F0502020204030204" pitchFamily="34" charset="0"/>
              </a:rPr>
              <a:t>/djv086; Winer RL, Lee SK, Hughes JP, Adam DE, </a:t>
            </a:r>
            <a:r>
              <a:rPr lang="en-US" sz="1000" dirty="0" err="1">
                <a:solidFill>
                  <a:schemeClr val="bg2">
                    <a:lumMod val="50000"/>
                  </a:schemeClr>
                </a:solidFill>
                <a:latin typeface="Calibri" panose="020F0502020204030204" pitchFamily="34" charset="0"/>
                <a:cs typeface="Calibri" panose="020F0502020204030204" pitchFamily="34" charset="0"/>
              </a:rPr>
              <a:t>Kiviat</a:t>
            </a:r>
            <a:r>
              <a:rPr lang="en-US" sz="1000" dirty="0">
                <a:solidFill>
                  <a:schemeClr val="bg2">
                    <a:lumMod val="50000"/>
                  </a:schemeClr>
                </a:solidFill>
                <a:latin typeface="Calibri" panose="020F0502020204030204" pitchFamily="34" charset="0"/>
                <a:cs typeface="Calibri" panose="020F0502020204030204" pitchFamily="34" charset="0"/>
              </a:rPr>
              <a:t> NB, </a:t>
            </a:r>
            <a:r>
              <a:rPr lang="en-US" sz="1000" dirty="0" err="1">
                <a:solidFill>
                  <a:schemeClr val="bg2">
                    <a:lumMod val="50000"/>
                  </a:schemeClr>
                </a:solidFill>
                <a:latin typeface="Calibri" panose="020F0502020204030204" pitchFamily="34" charset="0"/>
                <a:cs typeface="Calibri" panose="020F0502020204030204" pitchFamily="34" charset="0"/>
              </a:rPr>
              <a:t>Koutsky</a:t>
            </a:r>
            <a:r>
              <a:rPr lang="en-US" sz="1000" dirty="0">
                <a:solidFill>
                  <a:schemeClr val="bg2">
                    <a:lumMod val="50000"/>
                  </a:schemeClr>
                </a:solidFill>
                <a:latin typeface="Calibri" panose="020F0502020204030204" pitchFamily="34" charset="0"/>
                <a:cs typeface="Calibri" panose="020F0502020204030204" pitchFamily="34" charset="0"/>
              </a:rPr>
              <a:t> LA. Genital human papillomavirus infection: incidence and risk factors in a cohort of female university students [published correction appears in</a:t>
            </a:r>
            <a:r>
              <a:rPr lang="en-US" sz="1000" i="1" dirty="0">
                <a:solidFill>
                  <a:schemeClr val="bg2">
                    <a:lumMod val="50000"/>
                  </a:schemeClr>
                </a:solidFill>
                <a:latin typeface="Calibri" panose="020F0502020204030204" pitchFamily="34" charset="0"/>
                <a:cs typeface="Calibri" panose="020F0502020204030204" pitchFamily="34" charset="0"/>
              </a:rPr>
              <a:t> Am J Epidemiol</a:t>
            </a:r>
            <a:r>
              <a:rPr lang="en-US" sz="1000" dirty="0">
                <a:solidFill>
                  <a:schemeClr val="bg2">
                    <a:lumMod val="50000"/>
                  </a:schemeClr>
                </a:solidFill>
                <a:latin typeface="Calibri" panose="020F0502020204030204" pitchFamily="34" charset="0"/>
                <a:cs typeface="Calibri" panose="020F0502020204030204" pitchFamily="34" charset="0"/>
              </a:rPr>
              <a:t>. 2003 May 1;157(9):858]. </a:t>
            </a:r>
            <a:r>
              <a:rPr lang="en-US" sz="1000" i="1" dirty="0">
                <a:solidFill>
                  <a:schemeClr val="bg2">
                    <a:lumMod val="50000"/>
                  </a:schemeClr>
                </a:solidFill>
                <a:latin typeface="Calibri" panose="020F0502020204030204" pitchFamily="34" charset="0"/>
                <a:cs typeface="Calibri" panose="020F0502020204030204" pitchFamily="34" charset="0"/>
              </a:rPr>
              <a:t>Am J Epidemiol</a:t>
            </a:r>
            <a:r>
              <a:rPr lang="en-US" sz="1000" dirty="0">
                <a:solidFill>
                  <a:schemeClr val="bg2">
                    <a:lumMod val="50000"/>
                  </a:schemeClr>
                </a:solidFill>
                <a:latin typeface="Calibri" panose="020F0502020204030204" pitchFamily="34" charset="0"/>
                <a:cs typeface="Calibri" panose="020F0502020204030204" pitchFamily="34" charset="0"/>
              </a:rPr>
              <a:t>. 2003;157(3):218</a:t>
            </a:r>
            <a:r>
              <a:rPr lang="en-US" sz="1000" dirty="0">
                <a:solidFill>
                  <a:schemeClr val="bg2">
                    <a:lumMod val="50000"/>
                  </a:schemeClr>
                </a:solidFill>
                <a:latin typeface="Arial" panose="020B0604020202020204" pitchFamily="34" charset="0"/>
                <a:cs typeface="Arial" panose="020B0604020202020204" pitchFamily="34" charset="0"/>
              </a:rPr>
              <a:t>–</a:t>
            </a:r>
            <a:r>
              <a:rPr lang="en-US" sz="1000" dirty="0">
                <a:solidFill>
                  <a:schemeClr val="bg2">
                    <a:lumMod val="50000"/>
                  </a:schemeClr>
                </a:solidFill>
                <a:latin typeface="Calibri" panose="020F0502020204030204" pitchFamily="34" charset="0"/>
                <a:cs typeface="Calibri" panose="020F0502020204030204" pitchFamily="34" charset="0"/>
              </a:rPr>
              <a:t>226. doi:10.1093/</a:t>
            </a:r>
            <a:r>
              <a:rPr lang="en-US" sz="1000" dirty="0" err="1">
                <a:solidFill>
                  <a:schemeClr val="bg2">
                    <a:lumMod val="50000"/>
                  </a:schemeClr>
                </a:solidFill>
                <a:latin typeface="Calibri" panose="020F0502020204030204" pitchFamily="34" charset="0"/>
                <a:cs typeface="Calibri" panose="020F0502020204030204" pitchFamily="34" charset="0"/>
              </a:rPr>
              <a:t>aje</a:t>
            </a:r>
            <a:r>
              <a:rPr lang="en-US" sz="1000" dirty="0">
                <a:solidFill>
                  <a:schemeClr val="bg2">
                    <a:lumMod val="50000"/>
                  </a:schemeClr>
                </a:solidFill>
                <a:latin typeface="Calibri" panose="020F0502020204030204" pitchFamily="34" charset="0"/>
                <a:cs typeface="Calibri" panose="020F0502020204030204" pitchFamily="34" charset="0"/>
              </a:rPr>
              <a:t>/kwf180.</a:t>
            </a:r>
          </a:p>
          <a:p>
            <a:endParaRPr lang="en-US" sz="1000" dirty="0">
              <a:solidFill>
                <a:schemeClr val="accent4">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06134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p:txBody>
          <a:bodyPr/>
          <a:lstStyle/>
          <a:p>
            <a:r>
              <a:rPr lang="en-US" dirty="0"/>
              <a:t>HPV Vaccination Coverage  ̶  2018 </a:t>
            </a:r>
          </a:p>
        </p:txBody>
      </p:sp>
      <p:sp>
        <p:nvSpPr>
          <p:cNvPr id="6" name="Text Placeholder 5">
            <a:extLst>
              <a:ext uri="{FF2B5EF4-FFF2-40B4-BE49-F238E27FC236}">
                <a16:creationId xmlns:a16="http://schemas.microsoft.com/office/drawing/2014/main" id="{022E963B-1A97-400E-80FE-E58D0665D2A0}"/>
              </a:ext>
            </a:extLst>
          </p:cNvPr>
          <p:cNvSpPr>
            <a:spLocks noGrp="1"/>
          </p:cNvSpPr>
          <p:nvPr>
            <p:ph type="body" sz="quarter" idx="10"/>
          </p:nvPr>
        </p:nvSpPr>
        <p:spPr>
          <a:xfrm>
            <a:off x="457200" y="1158875"/>
            <a:ext cx="8430768" cy="3341688"/>
          </a:xfrm>
        </p:spPr>
        <p:txBody>
          <a:bodyPr/>
          <a:lstStyle/>
          <a:p>
            <a:pPr lvl="0"/>
            <a:r>
              <a:rPr lang="en-US" b="1" dirty="0"/>
              <a:t>51% of adolescents have completed the vaccine series.</a:t>
            </a:r>
          </a:p>
          <a:p>
            <a:r>
              <a:rPr lang="en-US" b="1" dirty="0"/>
              <a:t>Vaccine series initiation in adolescents is increasing.</a:t>
            </a:r>
          </a:p>
          <a:p>
            <a:pPr lvl="1"/>
            <a:r>
              <a:rPr lang="en-US" sz="1800" dirty="0"/>
              <a:t>During 2014-2018, HPV vaccine coverage of one or more doses increased an average of 4.4 percentage points per year nationally. </a:t>
            </a:r>
          </a:p>
          <a:p>
            <a:pPr lvl="0"/>
            <a:r>
              <a:rPr lang="en-US" b="1" dirty="0"/>
              <a:t>Up-to-date vaccination coverage was found to be lower among:</a:t>
            </a:r>
          </a:p>
          <a:p>
            <a:pPr lvl="1"/>
            <a:r>
              <a:rPr lang="en-US" sz="1800" dirty="0"/>
              <a:t>Adolescents living in non-metropolitan areas (40.7%)                                                       vs. metropolitan areas (56.1%).</a:t>
            </a:r>
          </a:p>
          <a:p>
            <a:pPr lvl="1"/>
            <a:r>
              <a:rPr lang="en-US" sz="1800" dirty="0"/>
              <a:t>Individuals living at or above the poverty level (49.6%)                                                     vs. below the poverty level (57.1%).</a:t>
            </a:r>
          </a:p>
          <a:p>
            <a:endParaRPr lang="en-US" dirty="0"/>
          </a:p>
        </p:txBody>
      </p:sp>
      <p:sp>
        <p:nvSpPr>
          <p:cNvPr id="4" name="Rectangle 3">
            <a:extLst>
              <a:ext uri="{FF2B5EF4-FFF2-40B4-BE49-F238E27FC236}">
                <a16:creationId xmlns:a16="http://schemas.microsoft.com/office/drawing/2014/main" id="{C8F17192-A608-2549-B2F2-B53CA970177E}"/>
              </a:ext>
            </a:extLst>
          </p:cNvPr>
          <p:cNvSpPr/>
          <p:nvPr/>
        </p:nvSpPr>
        <p:spPr>
          <a:xfrm>
            <a:off x="457200" y="4690801"/>
            <a:ext cx="8087241" cy="400110"/>
          </a:xfrm>
          <a:prstGeom prst="rect">
            <a:avLst/>
          </a:prstGeom>
        </p:spPr>
        <p:txBody>
          <a:bodyPr wrap="square">
            <a:spAutoFit/>
          </a:bodyPr>
          <a:lstStyle/>
          <a:p>
            <a:pPr>
              <a:spcBef>
                <a:spcPts val="0"/>
              </a:spcBef>
              <a:buSzPts val="1013"/>
            </a:pPr>
            <a:r>
              <a:rPr lang="en-US" sz="1000" dirty="0">
                <a:solidFill>
                  <a:schemeClr val="bg2">
                    <a:lumMod val="50000"/>
                  </a:schemeClr>
                </a:solidFill>
                <a:latin typeface="Calibri" panose="020F0502020204030204" pitchFamily="34" charset="0"/>
                <a:cs typeface="Calibri" panose="020F0502020204030204" pitchFamily="34" charset="0"/>
              </a:rPr>
              <a:t>Information from Walker TY, Elam-Evans LD, </a:t>
            </a:r>
            <a:r>
              <a:rPr lang="en-US" sz="1000" dirty="0" err="1">
                <a:solidFill>
                  <a:schemeClr val="bg2">
                    <a:lumMod val="50000"/>
                  </a:schemeClr>
                </a:solidFill>
                <a:latin typeface="Calibri" panose="020F0502020204030204" pitchFamily="34" charset="0"/>
                <a:cs typeface="Calibri" panose="020F0502020204030204" pitchFamily="34" charset="0"/>
              </a:rPr>
              <a:t>Yankey</a:t>
            </a:r>
            <a:r>
              <a:rPr lang="en-US" sz="1000" dirty="0">
                <a:solidFill>
                  <a:schemeClr val="bg2">
                    <a:lumMod val="50000"/>
                  </a:schemeClr>
                </a:solidFill>
                <a:latin typeface="Calibri" panose="020F0502020204030204" pitchFamily="34" charset="0"/>
                <a:cs typeface="Calibri" panose="020F0502020204030204" pitchFamily="34" charset="0"/>
              </a:rPr>
              <a:t> D, et al. National, Regional, State, and Selected Local Area Vaccination Coverage Among Adolescents Aged 13–17 Years—United States, 2018. </a:t>
            </a:r>
            <a:r>
              <a:rPr lang="en-US" sz="1000" i="1" dirty="0">
                <a:solidFill>
                  <a:schemeClr val="bg2">
                    <a:lumMod val="50000"/>
                  </a:schemeClr>
                </a:solidFill>
                <a:latin typeface="Calibri" panose="020F0502020204030204" pitchFamily="34" charset="0"/>
                <a:cs typeface="Calibri" panose="020F0502020204030204" pitchFamily="34" charset="0"/>
              </a:rPr>
              <a:t>MMWR </a:t>
            </a:r>
            <a:r>
              <a:rPr lang="en-US" sz="1000" i="1" dirty="0" err="1">
                <a:solidFill>
                  <a:schemeClr val="bg2">
                    <a:lumMod val="50000"/>
                  </a:schemeClr>
                </a:solidFill>
                <a:latin typeface="Calibri" panose="020F0502020204030204" pitchFamily="34" charset="0"/>
                <a:cs typeface="Calibri" panose="020F0502020204030204" pitchFamily="34" charset="0"/>
              </a:rPr>
              <a:t>Morb</a:t>
            </a:r>
            <a:r>
              <a:rPr lang="en-US" sz="1000" i="1" dirty="0">
                <a:solidFill>
                  <a:schemeClr val="bg2">
                    <a:lumMod val="50000"/>
                  </a:schemeClr>
                </a:solidFill>
                <a:latin typeface="Calibri" panose="020F0502020204030204" pitchFamily="34" charset="0"/>
                <a:cs typeface="Calibri" panose="020F0502020204030204" pitchFamily="34" charset="0"/>
              </a:rPr>
              <a:t> Mortal </a:t>
            </a:r>
            <a:r>
              <a:rPr lang="en-US" sz="1000" i="1" dirty="0" err="1">
                <a:solidFill>
                  <a:schemeClr val="bg2">
                    <a:lumMod val="50000"/>
                  </a:schemeClr>
                </a:solidFill>
                <a:latin typeface="Calibri" panose="020F0502020204030204" pitchFamily="34" charset="0"/>
                <a:cs typeface="Calibri" panose="020F0502020204030204" pitchFamily="34" charset="0"/>
              </a:rPr>
              <a:t>Wkly</a:t>
            </a:r>
            <a:r>
              <a:rPr lang="en-US" sz="1000" i="1" dirty="0">
                <a:solidFill>
                  <a:schemeClr val="bg2">
                    <a:lumMod val="50000"/>
                  </a:schemeClr>
                </a:solidFill>
                <a:latin typeface="Calibri" panose="020F0502020204030204" pitchFamily="34" charset="0"/>
                <a:cs typeface="Calibri" panose="020F0502020204030204" pitchFamily="34" charset="0"/>
              </a:rPr>
              <a:t> Rep.</a:t>
            </a:r>
            <a:r>
              <a:rPr lang="en-US" sz="1000" dirty="0">
                <a:solidFill>
                  <a:schemeClr val="bg2">
                    <a:lumMod val="50000"/>
                  </a:schemeClr>
                </a:solidFill>
                <a:latin typeface="Calibri" panose="020F0502020204030204" pitchFamily="34" charset="0"/>
                <a:cs typeface="Calibri" panose="020F0502020204030204" pitchFamily="34" charset="0"/>
              </a:rPr>
              <a:t> 2019;68:718–723.</a:t>
            </a:r>
          </a:p>
        </p:txBody>
      </p:sp>
    </p:spTree>
    <p:extLst>
      <p:ext uri="{BB962C8B-B14F-4D97-AF65-F5344CB8AC3E}">
        <p14:creationId xmlns:p14="http://schemas.microsoft.com/office/powerpoint/2010/main" val="86425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Vaccination in the United States: Health Care Access</a:t>
            </a:r>
          </a:p>
        </p:txBody>
      </p:sp>
      <p:sp>
        <p:nvSpPr>
          <p:cNvPr id="2" name="Text Placeholder 1"/>
          <p:cNvSpPr>
            <a:spLocks noGrp="1"/>
          </p:cNvSpPr>
          <p:nvPr>
            <p:ph type="body" sz="quarter" idx="10"/>
          </p:nvPr>
        </p:nvSpPr>
        <p:spPr>
          <a:xfrm>
            <a:off x="579120" y="1260622"/>
            <a:ext cx="8564880" cy="1888545"/>
          </a:xfrm>
        </p:spPr>
        <p:txBody>
          <a:bodyPr numCol="2"/>
          <a:lstStyle/>
          <a:p>
            <a:pPr marL="381000"/>
            <a:r>
              <a:rPr lang="en-US" sz="1600" b="1" dirty="0"/>
              <a:t>Barriers to health care access: </a:t>
            </a:r>
          </a:p>
          <a:p>
            <a:pPr marL="781050" lvl="1">
              <a:spcBef>
                <a:spcPts val="0"/>
              </a:spcBef>
            </a:pPr>
            <a:r>
              <a:rPr lang="en-US" sz="1600" dirty="0"/>
              <a:t>Language barriers</a:t>
            </a:r>
          </a:p>
          <a:p>
            <a:pPr marL="781050" lvl="1">
              <a:spcBef>
                <a:spcPts val="0"/>
              </a:spcBef>
            </a:pPr>
            <a:r>
              <a:rPr lang="en-US" sz="1600" dirty="0"/>
              <a:t>Lack of trust in providers</a:t>
            </a:r>
          </a:p>
          <a:p>
            <a:pPr marL="781050" lvl="1">
              <a:spcBef>
                <a:spcPts val="0"/>
              </a:spcBef>
            </a:pPr>
            <a:r>
              <a:rPr lang="en-US" sz="1600" dirty="0"/>
              <a:t>Transportation problems</a:t>
            </a:r>
          </a:p>
          <a:p>
            <a:pPr marL="781050" lvl="1">
              <a:spcBef>
                <a:spcPts val="0"/>
              </a:spcBef>
            </a:pPr>
            <a:r>
              <a:rPr lang="en-US" sz="1600" dirty="0"/>
              <a:t>Inconvenient office hours</a:t>
            </a:r>
          </a:p>
          <a:p>
            <a:pPr marL="781050" lvl="1">
              <a:spcBef>
                <a:spcPts val="0"/>
              </a:spcBef>
            </a:pPr>
            <a:r>
              <a:rPr lang="en-US" sz="1600" dirty="0"/>
              <a:t>Patient/parent misinformation </a:t>
            </a:r>
          </a:p>
          <a:p>
            <a:pPr marL="781050" lvl="1">
              <a:spcBef>
                <a:spcPts val="0"/>
              </a:spcBef>
            </a:pPr>
            <a:r>
              <a:rPr lang="en-US" sz="1600" dirty="0"/>
              <a:t>Vaccine stigma</a:t>
            </a:r>
          </a:p>
          <a:p>
            <a:pPr marL="781050" lvl="1">
              <a:spcBef>
                <a:spcPts val="0"/>
              </a:spcBef>
            </a:pPr>
            <a:endParaRPr lang="en-US" sz="1600" dirty="0"/>
          </a:p>
          <a:p>
            <a:pPr marL="781050" lvl="1">
              <a:spcBef>
                <a:spcPts val="0"/>
              </a:spcBef>
            </a:pPr>
            <a:endParaRPr lang="en-US" sz="1600" dirty="0"/>
          </a:p>
          <a:p>
            <a:pPr marL="781050" lvl="1">
              <a:spcBef>
                <a:spcPts val="0"/>
              </a:spcBef>
            </a:pPr>
            <a:endParaRPr lang="en-US" sz="1600" dirty="0"/>
          </a:p>
          <a:p>
            <a:pPr marL="495300" lvl="1" indent="0">
              <a:spcBef>
                <a:spcPts val="0"/>
              </a:spcBef>
              <a:buNone/>
            </a:pPr>
            <a:endParaRPr lang="en-US" sz="1600" dirty="0"/>
          </a:p>
          <a:p>
            <a:pPr marL="781050" lvl="1">
              <a:spcBef>
                <a:spcPts val="0"/>
              </a:spcBef>
            </a:pPr>
            <a:r>
              <a:rPr lang="en-US" sz="1600" dirty="0"/>
              <a:t>Competing provider priorities </a:t>
            </a:r>
          </a:p>
          <a:p>
            <a:pPr marL="781050" lvl="1">
              <a:spcBef>
                <a:spcPts val="0"/>
              </a:spcBef>
            </a:pPr>
            <a:r>
              <a:rPr lang="en-US" sz="1600" dirty="0"/>
              <a:t>Low awareness of vaccination benefits</a:t>
            </a:r>
          </a:p>
          <a:p>
            <a:pPr marL="781050" lvl="1">
              <a:spcBef>
                <a:spcPts val="0"/>
              </a:spcBef>
            </a:pPr>
            <a:r>
              <a:rPr lang="en-US" sz="1600" dirty="0"/>
              <a:t>Receipt of care from multiple providers</a:t>
            </a:r>
          </a:p>
          <a:p>
            <a:pPr marL="781050" lvl="1">
              <a:spcBef>
                <a:spcPts val="0"/>
              </a:spcBef>
            </a:pPr>
            <a:r>
              <a:rPr lang="en-US" sz="1600" dirty="0"/>
              <a:t>Complex vaccination schedule </a:t>
            </a:r>
          </a:p>
          <a:p>
            <a:pPr marL="781050" lvl="1">
              <a:spcBef>
                <a:spcPts val="0"/>
              </a:spcBef>
            </a:pPr>
            <a:r>
              <a:rPr lang="en-US" sz="1600" dirty="0"/>
              <a:t>Vaccine cost</a:t>
            </a:r>
          </a:p>
          <a:p>
            <a:pPr marL="781050" lvl="1">
              <a:spcBef>
                <a:spcPts val="0"/>
              </a:spcBef>
            </a:pPr>
            <a:r>
              <a:rPr lang="en-US" sz="1600" dirty="0"/>
              <a:t>Breaks in insurance coverage</a:t>
            </a:r>
          </a:p>
          <a:p>
            <a:pPr marL="38100" indent="0">
              <a:buNone/>
            </a:pPr>
            <a:endParaRPr lang="en-US" sz="1500" b="0" dirty="0"/>
          </a:p>
        </p:txBody>
      </p:sp>
      <p:sp>
        <p:nvSpPr>
          <p:cNvPr id="5" name="Rectangle 4">
            <a:extLst>
              <a:ext uri="{FF2B5EF4-FFF2-40B4-BE49-F238E27FC236}">
                <a16:creationId xmlns:a16="http://schemas.microsoft.com/office/drawing/2014/main" id="{9DF6347D-2EF1-40EB-ADAA-E946023C300F}"/>
              </a:ext>
            </a:extLst>
          </p:cNvPr>
          <p:cNvSpPr/>
          <p:nvPr/>
        </p:nvSpPr>
        <p:spPr>
          <a:xfrm>
            <a:off x="240175" y="4165322"/>
            <a:ext cx="8663650" cy="861774"/>
          </a:xfrm>
          <a:prstGeom prst="rect">
            <a:avLst/>
          </a:prstGeom>
        </p:spPr>
        <p:txBody>
          <a:bodyPr wrap="square">
            <a:spAutoFit/>
          </a:bodyPr>
          <a:lstStyle/>
          <a:p>
            <a:pPr>
              <a:spcBef>
                <a:spcPts val="0"/>
              </a:spcBef>
              <a:buSzPts val="1013"/>
            </a:pPr>
            <a:r>
              <a:rPr lang="en-US" sz="1000" dirty="0">
                <a:solidFill>
                  <a:schemeClr val="bg2">
                    <a:lumMod val="50000"/>
                  </a:schemeClr>
                </a:solidFill>
                <a:latin typeface="Calibri" panose="020F0502020204030204" pitchFamily="34" charset="0"/>
                <a:cs typeface="Calibri" panose="020F0502020204030204" pitchFamily="34" charset="0"/>
              </a:rPr>
              <a:t>Information from Hill HA, Elam-Evans LD, </a:t>
            </a:r>
            <a:r>
              <a:rPr lang="en-US" sz="1000" dirty="0" err="1">
                <a:solidFill>
                  <a:schemeClr val="bg2">
                    <a:lumMod val="50000"/>
                  </a:schemeClr>
                </a:solidFill>
                <a:latin typeface="Calibri" panose="020F0502020204030204" pitchFamily="34" charset="0"/>
                <a:cs typeface="Calibri" panose="020F0502020204030204" pitchFamily="34" charset="0"/>
              </a:rPr>
              <a:t>Yankey</a:t>
            </a:r>
            <a:r>
              <a:rPr lang="en-US" sz="1000" dirty="0">
                <a:solidFill>
                  <a:schemeClr val="bg2">
                    <a:lumMod val="50000"/>
                  </a:schemeClr>
                </a:solidFill>
                <a:latin typeface="Calibri" panose="020F0502020204030204" pitchFamily="34" charset="0"/>
                <a:cs typeface="Calibri" panose="020F0502020204030204" pitchFamily="34" charset="0"/>
              </a:rPr>
              <a:t> D, Singleton JA, Kang Y. Vaccination Coverage Among Children Aged 19–35 Months—United States, 2017. </a:t>
            </a:r>
            <a:r>
              <a:rPr lang="en-US" sz="1000" i="1" dirty="0">
                <a:solidFill>
                  <a:schemeClr val="bg2">
                    <a:lumMod val="50000"/>
                  </a:schemeClr>
                </a:solidFill>
                <a:latin typeface="Calibri" panose="020F0502020204030204" pitchFamily="34" charset="0"/>
                <a:cs typeface="Calibri" panose="020F0502020204030204" pitchFamily="34" charset="0"/>
              </a:rPr>
              <a:t>MMWR </a:t>
            </a:r>
            <a:r>
              <a:rPr lang="en-US" sz="1000" i="1" dirty="0" err="1">
                <a:solidFill>
                  <a:schemeClr val="bg2">
                    <a:lumMod val="50000"/>
                  </a:schemeClr>
                </a:solidFill>
                <a:latin typeface="Calibri" panose="020F0502020204030204" pitchFamily="34" charset="0"/>
                <a:cs typeface="Calibri" panose="020F0502020204030204" pitchFamily="34" charset="0"/>
              </a:rPr>
              <a:t>Morb</a:t>
            </a:r>
            <a:r>
              <a:rPr lang="en-US" sz="1000" i="1" dirty="0">
                <a:solidFill>
                  <a:schemeClr val="bg2">
                    <a:lumMod val="50000"/>
                  </a:schemeClr>
                </a:solidFill>
                <a:latin typeface="Calibri" panose="020F0502020204030204" pitchFamily="34" charset="0"/>
                <a:cs typeface="Calibri" panose="020F0502020204030204" pitchFamily="34" charset="0"/>
              </a:rPr>
              <a:t> Mortal </a:t>
            </a:r>
            <a:r>
              <a:rPr lang="en-US" sz="1000" i="1" dirty="0" err="1">
                <a:solidFill>
                  <a:schemeClr val="bg2">
                    <a:lumMod val="50000"/>
                  </a:schemeClr>
                </a:solidFill>
                <a:latin typeface="Calibri" panose="020F0502020204030204" pitchFamily="34" charset="0"/>
                <a:cs typeface="Calibri" panose="020F0502020204030204" pitchFamily="34" charset="0"/>
              </a:rPr>
              <a:t>Wkly</a:t>
            </a:r>
            <a:r>
              <a:rPr lang="en-US" sz="1000" i="1" dirty="0">
                <a:solidFill>
                  <a:schemeClr val="bg2">
                    <a:lumMod val="50000"/>
                  </a:schemeClr>
                </a:solidFill>
                <a:latin typeface="Calibri" panose="020F0502020204030204" pitchFamily="34" charset="0"/>
                <a:cs typeface="Calibri" panose="020F0502020204030204" pitchFamily="34" charset="0"/>
              </a:rPr>
              <a:t> Rep. </a:t>
            </a:r>
            <a:r>
              <a:rPr lang="en-US" sz="1000" dirty="0">
                <a:solidFill>
                  <a:schemeClr val="bg2">
                    <a:lumMod val="50000"/>
                  </a:schemeClr>
                </a:solidFill>
                <a:latin typeface="Calibri" panose="020F0502020204030204" pitchFamily="34" charset="0"/>
                <a:cs typeface="Calibri" panose="020F0502020204030204" pitchFamily="34" charset="0"/>
              </a:rPr>
              <a:t>2018;67(40):1123–1128.; Walker TY, Elam-Evans LD, </a:t>
            </a:r>
            <a:r>
              <a:rPr lang="en-US" sz="1000" dirty="0" err="1">
                <a:solidFill>
                  <a:schemeClr val="bg2">
                    <a:lumMod val="50000"/>
                  </a:schemeClr>
                </a:solidFill>
                <a:latin typeface="Calibri" panose="020F0502020204030204" pitchFamily="34" charset="0"/>
                <a:cs typeface="Calibri" panose="020F0502020204030204" pitchFamily="34" charset="0"/>
              </a:rPr>
              <a:t>Yankey</a:t>
            </a:r>
            <a:r>
              <a:rPr lang="en-US" sz="1000" dirty="0">
                <a:solidFill>
                  <a:schemeClr val="bg2">
                    <a:lumMod val="50000"/>
                  </a:schemeClr>
                </a:solidFill>
                <a:latin typeface="Calibri" panose="020F0502020204030204" pitchFamily="34" charset="0"/>
                <a:cs typeface="Calibri" panose="020F0502020204030204" pitchFamily="34" charset="0"/>
              </a:rPr>
              <a:t> D, et al. National, Regional, State, and Selected Local Area Vaccination Coverage Among Adolescents Aged 13–17 Years—United States, 2018. </a:t>
            </a:r>
            <a:r>
              <a:rPr lang="en-US" sz="1000" i="1" dirty="0">
                <a:solidFill>
                  <a:schemeClr val="bg2">
                    <a:lumMod val="50000"/>
                  </a:schemeClr>
                </a:solidFill>
                <a:latin typeface="Calibri" panose="020F0502020204030204" pitchFamily="34" charset="0"/>
                <a:cs typeface="Calibri" panose="020F0502020204030204" pitchFamily="34" charset="0"/>
              </a:rPr>
              <a:t>MMWR </a:t>
            </a:r>
            <a:r>
              <a:rPr lang="en-US" sz="1000" i="1" dirty="0" err="1">
                <a:solidFill>
                  <a:schemeClr val="bg2">
                    <a:lumMod val="50000"/>
                  </a:schemeClr>
                </a:solidFill>
                <a:latin typeface="Calibri" panose="020F0502020204030204" pitchFamily="34" charset="0"/>
                <a:cs typeface="Calibri" panose="020F0502020204030204" pitchFamily="34" charset="0"/>
              </a:rPr>
              <a:t>Morb</a:t>
            </a:r>
            <a:r>
              <a:rPr lang="en-US" sz="1000" i="1" dirty="0">
                <a:solidFill>
                  <a:schemeClr val="bg2">
                    <a:lumMod val="50000"/>
                  </a:schemeClr>
                </a:solidFill>
                <a:latin typeface="Calibri" panose="020F0502020204030204" pitchFamily="34" charset="0"/>
                <a:cs typeface="Calibri" panose="020F0502020204030204" pitchFamily="34" charset="0"/>
              </a:rPr>
              <a:t> Mortal </a:t>
            </a:r>
            <a:r>
              <a:rPr lang="en-US" sz="1000" i="1" dirty="0" err="1">
                <a:solidFill>
                  <a:schemeClr val="bg2">
                    <a:lumMod val="50000"/>
                  </a:schemeClr>
                </a:solidFill>
                <a:latin typeface="Calibri" panose="020F0502020204030204" pitchFamily="34" charset="0"/>
                <a:cs typeface="Calibri" panose="020F0502020204030204" pitchFamily="34" charset="0"/>
              </a:rPr>
              <a:t>Wkly</a:t>
            </a:r>
            <a:r>
              <a:rPr lang="en-US" sz="1000" i="1" dirty="0">
                <a:solidFill>
                  <a:schemeClr val="bg2">
                    <a:lumMod val="50000"/>
                  </a:schemeClr>
                </a:solidFill>
                <a:latin typeface="Calibri" panose="020F0502020204030204" pitchFamily="34" charset="0"/>
                <a:cs typeface="Calibri" panose="020F0502020204030204" pitchFamily="34" charset="0"/>
              </a:rPr>
              <a:t> Rep.</a:t>
            </a:r>
            <a:r>
              <a:rPr lang="en-US" sz="1000" dirty="0">
                <a:solidFill>
                  <a:schemeClr val="bg2">
                    <a:lumMod val="50000"/>
                  </a:schemeClr>
                </a:solidFill>
                <a:latin typeface="Calibri" panose="020F0502020204030204" pitchFamily="34" charset="0"/>
                <a:cs typeface="Calibri" panose="020F0502020204030204" pitchFamily="34" charset="0"/>
              </a:rPr>
              <a:t> 2019;68:718–723; </a:t>
            </a:r>
            <a:r>
              <a:rPr lang="en-US" sz="1000" dirty="0" err="1">
                <a:solidFill>
                  <a:schemeClr val="bg2">
                    <a:lumMod val="50000"/>
                  </a:schemeClr>
                </a:solidFill>
                <a:latin typeface="Calibri" panose="020F0502020204030204" pitchFamily="34" charset="0"/>
                <a:cs typeface="Calibri" panose="020F0502020204030204" pitchFamily="34" charset="0"/>
              </a:rPr>
              <a:t>Escoffery</a:t>
            </a:r>
            <a:r>
              <a:rPr lang="en-US" sz="1000" dirty="0">
                <a:solidFill>
                  <a:schemeClr val="bg2">
                    <a:lumMod val="50000"/>
                  </a:schemeClr>
                </a:solidFill>
                <a:latin typeface="Calibri" panose="020F0502020204030204" pitchFamily="34" charset="0"/>
                <a:cs typeface="Calibri" panose="020F0502020204030204" pitchFamily="34" charset="0"/>
              </a:rPr>
              <a:t> C, et al. Facilitators and Barriers to the Implementation of the HPV VACs (Vaccinate Adolescents Against Cancers) Program: A Consolidated Framework for Implementation Research Analysis. </a:t>
            </a:r>
            <a:r>
              <a:rPr lang="en-US" sz="1000" i="1" dirty="0" err="1">
                <a:solidFill>
                  <a:schemeClr val="bg2">
                    <a:lumMod val="50000"/>
                  </a:schemeClr>
                </a:solidFill>
                <a:latin typeface="Calibri" panose="020F0502020204030204" pitchFamily="34" charset="0"/>
                <a:cs typeface="Calibri" panose="020F0502020204030204" pitchFamily="34" charset="0"/>
              </a:rPr>
              <a:t>Prev</a:t>
            </a:r>
            <a:r>
              <a:rPr lang="en-US" sz="1000" i="1" dirty="0">
                <a:solidFill>
                  <a:schemeClr val="bg2">
                    <a:lumMod val="50000"/>
                  </a:schemeClr>
                </a:solidFill>
                <a:latin typeface="Calibri" panose="020F0502020204030204" pitchFamily="34" charset="0"/>
                <a:cs typeface="Calibri" panose="020F0502020204030204" pitchFamily="34" charset="0"/>
              </a:rPr>
              <a:t> Chronic Dis</a:t>
            </a:r>
            <a:r>
              <a:rPr lang="en-US" sz="1000" dirty="0">
                <a:solidFill>
                  <a:schemeClr val="bg2">
                    <a:lumMod val="50000"/>
                  </a:schemeClr>
                </a:solidFill>
                <a:latin typeface="Calibri" panose="020F0502020204030204" pitchFamily="34" charset="0"/>
                <a:cs typeface="Calibri" panose="020F0502020204030204" pitchFamily="34" charset="0"/>
              </a:rPr>
              <a:t>. 2019;16:E85. </a:t>
            </a:r>
          </a:p>
        </p:txBody>
      </p:sp>
      <p:sp>
        <p:nvSpPr>
          <p:cNvPr id="4" name="Rectangle 3">
            <a:extLst>
              <a:ext uri="{FF2B5EF4-FFF2-40B4-BE49-F238E27FC236}">
                <a16:creationId xmlns:a16="http://schemas.microsoft.com/office/drawing/2014/main" id="{66150543-E644-4720-83E9-C8AEEDCD6ED9}"/>
              </a:ext>
            </a:extLst>
          </p:cNvPr>
          <p:cNvSpPr/>
          <p:nvPr/>
        </p:nvSpPr>
        <p:spPr>
          <a:xfrm>
            <a:off x="579120" y="3051881"/>
            <a:ext cx="8324705" cy="830997"/>
          </a:xfrm>
          <a:prstGeom prst="rect">
            <a:avLst/>
          </a:prstGeom>
        </p:spPr>
        <p:txBody>
          <a:bodyPr wrap="square">
            <a:spAutoFit/>
          </a:bodyPr>
          <a:lstStyle/>
          <a:p>
            <a:pPr marL="495300" lvl="1" indent="0">
              <a:spcBef>
                <a:spcPts val="0"/>
              </a:spcBef>
              <a:buNone/>
            </a:pPr>
            <a:endParaRPr lang="en-US" sz="1600" dirty="0">
              <a:solidFill>
                <a:schemeClr val="accent4">
                  <a:lumMod val="75000"/>
                </a:schemeClr>
              </a:solidFill>
              <a:latin typeface="Calibri" panose="020F0502020204030204" pitchFamily="34" charset="0"/>
              <a:cs typeface="Calibri" panose="020F0502020204030204" pitchFamily="34" charset="0"/>
            </a:endParaRPr>
          </a:p>
          <a:p>
            <a:pPr marL="323850" indent="-285750"/>
            <a:r>
              <a:rPr lang="en-US" sz="1600" dirty="0">
                <a:solidFill>
                  <a:schemeClr val="accent4">
                    <a:lumMod val="75000"/>
                  </a:schemeClr>
                </a:solidFill>
                <a:latin typeface="Calibri" panose="020F0502020204030204" pitchFamily="34" charset="0"/>
                <a:cs typeface="Calibri" panose="020F0502020204030204" pitchFamily="34" charset="0"/>
              </a:rPr>
              <a:t>Up-to-date vaccination coverage higher in adolescent patients with Medicaid (55.7%) compared with those with private health insurance (50.2%) and uninsured (35.5%).</a:t>
            </a:r>
          </a:p>
        </p:txBody>
      </p:sp>
    </p:spTree>
    <p:extLst>
      <p:ext uri="{BB962C8B-B14F-4D97-AF65-F5344CB8AC3E}">
        <p14:creationId xmlns:p14="http://schemas.microsoft.com/office/powerpoint/2010/main" val="14122759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p:txBody>
          <a:bodyPr/>
          <a:lstStyle/>
          <a:p>
            <a:r>
              <a:rPr lang="en-US" dirty="0"/>
              <a:t>IMMUNIZATION STRATEGIES</a:t>
            </a:r>
          </a:p>
        </p:txBody>
      </p:sp>
    </p:spTree>
    <p:extLst>
      <p:ext uri="{BB962C8B-B14F-4D97-AF65-F5344CB8AC3E}">
        <p14:creationId xmlns:p14="http://schemas.microsoft.com/office/powerpoint/2010/main" val="37741344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Strategies for High Vaccination Coverage</a:t>
            </a:r>
          </a:p>
        </p:txBody>
      </p:sp>
      <p:sp>
        <p:nvSpPr>
          <p:cNvPr id="2" name="Text Placeholder 1"/>
          <p:cNvSpPr>
            <a:spLocks noGrp="1"/>
          </p:cNvSpPr>
          <p:nvPr>
            <p:ph type="body" sz="quarter" idx="10"/>
          </p:nvPr>
        </p:nvSpPr>
        <p:spPr>
          <a:xfrm>
            <a:off x="457200" y="1158875"/>
            <a:ext cx="7390660" cy="3341688"/>
          </a:xfrm>
        </p:spPr>
        <p:txBody>
          <a:bodyPr/>
          <a:lstStyle/>
          <a:p>
            <a:pPr>
              <a:spcAft>
                <a:spcPts val="900"/>
              </a:spcAft>
              <a:buSzPct val="100000"/>
            </a:pPr>
            <a:r>
              <a:rPr lang="en-US" dirty="0"/>
              <a:t>Reduce barriers to immunization.</a:t>
            </a:r>
          </a:p>
          <a:p>
            <a:pPr>
              <a:spcAft>
                <a:spcPts val="900"/>
              </a:spcAft>
              <a:buSzPct val="100000"/>
            </a:pPr>
            <a:r>
              <a:rPr lang="en-US" dirty="0"/>
              <a:t>Provide recommendation for vaccination and reinforcement.</a:t>
            </a:r>
          </a:p>
          <a:p>
            <a:pPr>
              <a:spcAft>
                <a:spcPts val="900"/>
              </a:spcAft>
              <a:buSzPct val="100000"/>
              <a:buFont typeface="Wingdings" pitchFamily="2" charset="2"/>
              <a:buChar char="§"/>
            </a:pPr>
            <a:r>
              <a:rPr lang="en-US" b="0" dirty="0"/>
              <a:t>Reduce missed opportunities.</a:t>
            </a:r>
          </a:p>
          <a:p>
            <a:pPr>
              <a:spcAft>
                <a:spcPts val="900"/>
              </a:spcAft>
              <a:buSzPct val="100000"/>
              <a:buFont typeface="Wingdings" pitchFamily="2" charset="2"/>
              <a:buChar char="§"/>
            </a:pPr>
            <a:r>
              <a:rPr lang="en-US" b="0" dirty="0"/>
              <a:t>Schedule next immunization visit before patient leaves the office.</a:t>
            </a:r>
          </a:p>
          <a:p>
            <a:pPr>
              <a:spcAft>
                <a:spcPts val="900"/>
              </a:spcAft>
              <a:buSzPct val="100000"/>
              <a:buFont typeface="Wingdings" pitchFamily="2" charset="2"/>
              <a:buChar char="§"/>
            </a:pPr>
            <a:r>
              <a:rPr lang="en-US" b="0" dirty="0"/>
              <a:t>Utilize reminder and recall for patients.</a:t>
            </a:r>
          </a:p>
          <a:p>
            <a:endParaRPr lang="en-US" dirty="0"/>
          </a:p>
        </p:txBody>
      </p:sp>
      <p:sp>
        <p:nvSpPr>
          <p:cNvPr id="4" name="Text Placeholder 3"/>
          <p:cNvSpPr>
            <a:spLocks noGrp="1"/>
          </p:cNvSpPr>
          <p:nvPr>
            <p:ph type="body" idx="4294967295"/>
          </p:nvPr>
        </p:nvSpPr>
        <p:spPr>
          <a:xfrm>
            <a:off x="457200" y="4389834"/>
            <a:ext cx="8686800" cy="412750"/>
          </a:xfrm>
        </p:spPr>
        <p:txBody>
          <a:bodyPr/>
          <a:lstStyle/>
          <a:p>
            <a:pPr marL="0" indent="0">
              <a:buNone/>
            </a:pPr>
            <a:r>
              <a:rPr lang="en-US" sz="1000" dirty="0">
                <a:solidFill>
                  <a:schemeClr val="bg2">
                    <a:lumMod val="50000"/>
                  </a:schemeClr>
                </a:solidFill>
              </a:rPr>
              <a:t>Information from Centers for Disease Control and Prevention. </a:t>
            </a:r>
            <a:r>
              <a:rPr lang="en-US" sz="1000" i="1" dirty="0">
                <a:solidFill>
                  <a:schemeClr val="bg2">
                    <a:lumMod val="50000"/>
                  </a:schemeClr>
                </a:solidFill>
              </a:rPr>
              <a:t>Epidemiology and Prevention of Vaccine-Preventable Diseases</a:t>
            </a:r>
            <a:r>
              <a:rPr lang="en-US" sz="1000" dirty="0">
                <a:solidFill>
                  <a:schemeClr val="bg2">
                    <a:lumMod val="50000"/>
                  </a:schemeClr>
                </a:solidFill>
              </a:rPr>
              <a:t>. Hamborsky J, Kroger A, Wolfe S, eds. 13th ed. Washington D.C.: Public Health Foundation; 2015; https://www.cdc.gov/vaccines/pubs/pinkbook/index.html; Vaccination Coverage by Age 24 Months Among Children Born in 2015 and 2016—National Immunization Survey-Child, United States, </a:t>
            </a:r>
            <a:r>
              <a:rPr lang="en-US" sz="1000" i="1" dirty="0">
                <a:solidFill>
                  <a:schemeClr val="bg2">
                    <a:lumMod val="50000"/>
                  </a:schemeClr>
                </a:solidFill>
              </a:rPr>
              <a:t>MMWR</a:t>
            </a:r>
            <a:r>
              <a:rPr lang="en-US" sz="1000" dirty="0">
                <a:solidFill>
                  <a:schemeClr val="bg2">
                    <a:lumMod val="50000"/>
                  </a:schemeClr>
                </a:solidFill>
              </a:rPr>
              <a:t>/ October 18, 2019 / 68(41);913–918. ; https://www.cdc.gov/vaccines/programs/iqip/index.html</a:t>
            </a:r>
          </a:p>
        </p:txBody>
      </p:sp>
    </p:spTree>
    <p:extLst>
      <p:ext uri="{BB962C8B-B14F-4D97-AF65-F5344CB8AC3E}">
        <p14:creationId xmlns:p14="http://schemas.microsoft.com/office/powerpoint/2010/main" val="270347649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Strategies for High Vaccination Coverage</a:t>
            </a:r>
          </a:p>
        </p:txBody>
      </p:sp>
      <p:sp>
        <p:nvSpPr>
          <p:cNvPr id="2" name="Text Placeholder 1"/>
          <p:cNvSpPr>
            <a:spLocks noGrp="1"/>
          </p:cNvSpPr>
          <p:nvPr>
            <p:ph type="body" sz="quarter" idx="10"/>
          </p:nvPr>
        </p:nvSpPr>
        <p:spPr>
          <a:xfrm>
            <a:off x="457200" y="1158875"/>
            <a:ext cx="8229600" cy="3341688"/>
          </a:xfrm>
        </p:spPr>
        <p:txBody>
          <a:bodyPr/>
          <a:lstStyle/>
          <a:p>
            <a:pPr>
              <a:spcAft>
                <a:spcPts val="900"/>
              </a:spcAft>
              <a:buSzPct val="100000"/>
            </a:pPr>
            <a:r>
              <a:rPr lang="en-US" dirty="0"/>
              <a:t>Employ Immunization Quality Improvement For Providers (IQIP) Process and Strategies: </a:t>
            </a:r>
          </a:p>
          <a:p>
            <a:pPr lvl="1">
              <a:spcAft>
                <a:spcPts val="900"/>
              </a:spcAft>
              <a:buSzPct val="100000"/>
            </a:pPr>
            <a:r>
              <a:rPr lang="en-US" dirty="0"/>
              <a:t> </a:t>
            </a:r>
            <a:r>
              <a:rPr lang="en-US" dirty="0">
                <a:hlinkClick r:id="rId3"/>
              </a:rPr>
              <a:t>https://www.cdc.gov/vaccines/programs/iqip/at-a-glance.html</a:t>
            </a:r>
            <a:endParaRPr lang="en-US" b="0" dirty="0"/>
          </a:p>
          <a:p>
            <a:pPr>
              <a:spcAft>
                <a:spcPts val="900"/>
              </a:spcAft>
              <a:buSzPct val="100000"/>
            </a:pPr>
            <a:r>
              <a:rPr lang="en-US" dirty="0"/>
              <a:t>Maintain thorough documentation in patient records. </a:t>
            </a:r>
          </a:p>
          <a:p>
            <a:pPr>
              <a:spcAft>
                <a:spcPts val="900"/>
              </a:spcAft>
              <a:buSzPct val="100000"/>
            </a:pPr>
            <a:r>
              <a:rPr lang="en-US" dirty="0"/>
              <a:t>Utilize Immunization Information Systems (IISs) </a:t>
            </a:r>
          </a:p>
          <a:p>
            <a:endParaRPr lang="en-US" dirty="0"/>
          </a:p>
        </p:txBody>
      </p:sp>
      <p:sp>
        <p:nvSpPr>
          <p:cNvPr id="4" name="Text Placeholder 3"/>
          <p:cNvSpPr>
            <a:spLocks noGrp="1"/>
          </p:cNvSpPr>
          <p:nvPr>
            <p:ph type="body" idx="4294967295"/>
          </p:nvPr>
        </p:nvSpPr>
        <p:spPr>
          <a:xfrm>
            <a:off x="457200" y="4500563"/>
            <a:ext cx="8686800" cy="412750"/>
          </a:xfrm>
        </p:spPr>
        <p:txBody>
          <a:bodyPr/>
          <a:lstStyle/>
          <a:p>
            <a:pPr marL="0" indent="0">
              <a:buNone/>
            </a:pPr>
            <a:r>
              <a:rPr lang="en-US" sz="1000" dirty="0">
                <a:solidFill>
                  <a:schemeClr val="tx2">
                    <a:lumMod val="50000"/>
                  </a:schemeClr>
                </a:solidFill>
                <a:cs typeface="Calibri" panose="020F0502020204030204" pitchFamily="34" charset="0"/>
              </a:rPr>
              <a:t>Information from Centers for Disease Control and Prevention. </a:t>
            </a:r>
            <a:r>
              <a:rPr lang="en-US" sz="1000" i="1" dirty="0">
                <a:solidFill>
                  <a:schemeClr val="tx2">
                    <a:lumMod val="50000"/>
                  </a:schemeClr>
                </a:solidFill>
                <a:cs typeface="Calibri" panose="020F0502020204030204" pitchFamily="34" charset="0"/>
              </a:rPr>
              <a:t>Epidemiology and Prevention of Vaccine-Preventable Diseases</a:t>
            </a:r>
            <a:r>
              <a:rPr lang="en-US" sz="1000" dirty="0">
                <a:solidFill>
                  <a:schemeClr val="tx2">
                    <a:lumMod val="50000"/>
                  </a:schemeClr>
                </a:solidFill>
                <a:cs typeface="Calibri" panose="020F0502020204030204" pitchFamily="34" charset="0"/>
              </a:rPr>
              <a:t>. Hamborsky J, Kroger A, Wolfe S, eds. 13th ed. Washington D.C.: Public Health Foundation; 2015; </a:t>
            </a:r>
            <a:r>
              <a:rPr lang="en-US" sz="1000" dirty="0">
                <a:solidFill>
                  <a:schemeClr val="tx2">
                    <a:lumMod val="50000"/>
                  </a:schemeClr>
                </a:solidFill>
                <a:cs typeface="Calibri" panose="020F0502020204030204" pitchFamily="34" charset="0"/>
                <a:hlinkClick r:id="rId4">
                  <a:extLst>
                    <a:ext uri="{A12FA001-AC4F-418D-AE19-62706E023703}">
                      <ahyp:hlinkClr xmlns:ahyp="http://schemas.microsoft.com/office/drawing/2018/hyperlinkcolor" val="tx"/>
                    </a:ext>
                  </a:extLst>
                </a:hlinkClick>
              </a:rPr>
              <a:t>https://www.cdc.gov/vaccines/pubs/pinkbook/index.html</a:t>
            </a:r>
            <a:r>
              <a:rPr lang="en-US" sz="1000" dirty="0">
                <a:solidFill>
                  <a:schemeClr val="tx2">
                    <a:lumMod val="50000"/>
                  </a:schemeClr>
                </a:solidFill>
                <a:cs typeface="Calibri" panose="020F0502020204030204" pitchFamily="34" charset="0"/>
              </a:rPr>
              <a:t>; </a:t>
            </a:r>
            <a:r>
              <a:rPr lang="en-US" sz="1000" dirty="0">
                <a:solidFill>
                  <a:schemeClr val="tx2">
                    <a:lumMod val="50000"/>
                  </a:schemeClr>
                </a:solidFill>
              </a:rPr>
              <a:t>https://www.cdc.gov/vaccines/programs/iis/index.html</a:t>
            </a:r>
            <a:endParaRPr lang="en-US" sz="1000" dirty="0">
              <a:solidFill>
                <a:schemeClr val="tx2">
                  <a:lumMod val="50000"/>
                </a:schemeClr>
              </a:solidFill>
              <a:cs typeface="Calibri" panose="020F0502020204030204" pitchFamily="34" charset="0"/>
            </a:endParaRPr>
          </a:p>
        </p:txBody>
      </p:sp>
    </p:spTree>
    <p:extLst>
      <p:ext uri="{BB962C8B-B14F-4D97-AF65-F5344CB8AC3E}">
        <p14:creationId xmlns:p14="http://schemas.microsoft.com/office/powerpoint/2010/main" val="20877351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A815397-965D-4291-BAD2-AC90EDE60821}"/>
              </a:ext>
            </a:extLst>
          </p:cNvPr>
          <p:cNvSpPr>
            <a:spLocks noGrp="1"/>
          </p:cNvSpPr>
          <p:nvPr>
            <p:ph type="title"/>
          </p:nvPr>
        </p:nvSpPr>
        <p:spPr>
          <a:xfrm>
            <a:off x="457200" y="205979"/>
            <a:ext cx="8229600" cy="857250"/>
          </a:xfrm>
        </p:spPr>
        <p:txBody>
          <a:bodyPr/>
          <a:lstStyle/>
          <a:p>
            <a:r>
              <a:rPr lang="en-US" dirty="0"/>
              <a:t>Immunization Information Systems (IISs)</a:t>
            </a:r>
          </a:p>
        </p:txBody>
      </p:sp>
      <p:sp>
        <p:nvSpPr>
          <p:cNvPr id="9" name="Text Placeholder 1">
            <a:extLst>
              <a:ext uri="{FF2B5EF4-FFF2-40B4-BE49-F238E27FC236}">
                <a16:creationId xmlns:a16="http://schemas.microsoft.com/office/drawing/2014/main" id="{881F87E5-9D19-4538-B18D-E2B60D34CF1A}"/>
              </a:ext>
            </a:extLst>
          </p:cNvPr>
          <p:cNvSpPr>
            <a:spLocks noGrp="1"/>
          </p:cNvSpPr>
          <p:nvPr>
            <p:ph type="body" sz="quarter" idx="10"/>
          </p:nvPr>
        </p:nvSpPr>
        <p:spPr>
          <a:xfrm>
            <a:off x="457200" y="1158875"/>
            <a:ext cx="8229600" cy="3341688"/>
          </a:xfrm>
        </p:spPr>
        <p:txBody>
          <a:bodyPr/>
          <a:lstStyle/>
          <a:p>
            <a:r>
              <a:rPr lang="en-US" dirty="0"/>
              <a:t>IISs are confidential, computerized databases that record all vaccine doses administered by providers to persons residing within a given geopolitical area.</a:t>
            </a:r>
          </a:p>
          <a:p>
            <a:endParaRPr lang="en-US" dirty="0"/>
          </a:p>
          <a:p>
            <a:r>
              <a:rPr lang="en-US" dirty="0"/>
              <a:t>IISs provide consolidated immunization histories that help in determining appropriate vaccinations.</a:t>
            </a:r>
          </a:p>
          <a:p>
            <a:endParaRPr lang="en-US" dirty="0"/>
          </a:p>
          <a:p>
            <a:r>
              <a:rPr lang="en-US" dirty="0"/>
              <a:t>All immunization providers are encouraged to document all administered vaccines in an IIS. </a:t>
            </a:r>
          </a:p>
          <a:p>
            <a:endParaRPr lang="en-US" dirty="0"/>
          </a:p>
          <a:p>
            <a:endParaRPr lang="en-US" dirty="0"/>
          </a:p>
          <a:p>
            <a:endParaRPr lang="en-US" dirty="0"/>
          </a:p>
          <a:p>
            <a:endParaRPr lang="en-US" dirty="0"/>
          </a:p>
        </p:txBody>
      </p:sp>
      <p:sp>
        <p:nvSpPr>
          <p:cNvPr id="10" name="Text Placeholder 3">
            <a:extLst>
              <a:ext uri="{FF2B5EF4-FFF2-40B4-BE49-F238E27FC236}">
                <a16:creationId xmlns:a16="http://schemas.microsoft.com/office/drawing/2014/main" id="{4491D547-5F6D-45C3-9809-FCBB2CF4D0DB}"/>
              </a:ext>
            </a:extLst>
          </p:cNvPr>
          <p:cNvSpPr txBox="1">
            <a:spLocks/>
          </p:cNvSpPr>
          <p:nvPr/>
        </p:nvSpPr>
        <p:spPr bwMode="auto">
          <a:xfrm>
            <a:off x="457200" y="4533149"/>
            <a:ext cx="8686800" cy="40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000">
                <a:solidFill>
                  <a:schemeClr val="bg2">
                    <a:lumMod val="50000"/>
                  </a:schemeClr>
                </a:solidFill>
              </a:rPr>
              <a:t>Information from Centers for Disease Control and Prevention. </a:t>
            </a:r>
            <a:r>
              <a:rPr lang="en-US" sz="1000" i="1">
                <a:solidFill>
                  <a:schemeClr val="bg2">
                    <a:lumMod val="50000"/>
                  </a:schemeClr>
                </a:solidFill>
              </a:rPr>
              <a:t>Epidemiology and Prevention of Vaccine-Preventable Diseases</a:t>
            </a:r>
            <a:r>
              <a:rPr lang="en-US" sz="1000">
                <a:solidFill>
                  <a:schemeClr val="bg2">
                    <a:lumMod val="50000"/>
                  </a:schemeClr>
                </a:solidFill>
              </a:rPr>
              <a:t>. Hamborsky J, Kroger A, Wolfe S, eds. 13th ed. Washington D.C.: Public Health Foundation; 2015; About Immunization Information Systems https://www.cdc.gov/vaccines/programs/iis/about.html; https://www.cdc.gov/vaccinesafety/concerns/history/gardasil-recall-faq.html. </a:t>
            </a:r>
            <a:endParaRPr lang="en-US" sz="1000" dirty="0">
              <a:solidFill>
                <a:schemeClr val="bg2">
                  <a:lumMod val="50000"/>
                </a:schemeClr>
              </a:solidFill>
            </a:endParaRPr>
          </a:p>
        </p:txBody>
      </p:sp>
    </p:spTree>
    <p:extLst>
      <p:ext uri="{BB962C8B-B14F-4D97-AF65-F5344CB8AC3E}">
        <p14:creationId xmlns:p14="http://schemas.microsoft.com/office/powerpoint/2010/main" val="24909604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5 Ways to Boost HPV Vaccination Coverage</a:t>
            </a:r>
          </a:p>
        </p:txBody>
      </p:sp>
      <p:sp>
        <p:nvSpPr>
          <p:cNvPr id="2" name="Text Placeholder 1"/>
          <p:cNvSpPr>
            <a:spLocks noGrp="1"/>
          </p:cNvSpPr>
          <p:nvPr>
            <p:ph type="body" sz="quarter" idx="10"/>
          </p:nvPr>
        </p:nvSpPr>
        <p:spPr>
          <a:xfrm>
            <a:off x="457201" y="1158875"/>
            <a:ext cx="4261104" cy="3341688"/>
          </a:xfrm>
        </p:spPr>
        <p:txBody>
          <a:bodyPr/>
          <a:lstStyle/>
          <a:p>
            <a:pPr>
              <a:spcAft>
                <a:spcPts val="900"/>
              </a:spcAft>
              <a:buSzPct val="100000"/>
              <a:buFont typeface="Wingdings" pitchFamily="2" charset="2"/>
              <a:buChar char="§"/>
            </a:pPr>
            <a:r>
              <a:rPr lang="en-US" b="0" dirty="0"/>
              <a:t>Bundle your </a:t>
            </a:r>
            <a:r>
              <a:rPr lang="en-US" dirty="0"/>
              <a:t>HPV vaccine recommendation with all other indicated adolescent vaccines</a:t>
            </a:r>
            <a:endParaRPr lang="en-US" b="0" dirty="0"/>
          </a:p>
          <a:p>
            <a:pPr>
              <a:spcAft>
                <a:spcPts val="900"/>
              </a:spcAft>
              <a:buSzPct val="100000"/>
              <a:buFont typeface="Wingdings" pitchFamily="2" charset="2"/>
              <a:buChar char="§"/>
            </a:pPr>
            <a:r>
              <a:rPr lang="en-US" dirty="0"/>
              <a:t>Ensure a consistent message.</a:t>
            </a:r>
          </a:p>
          <a:p>
            <a:pPr>
              <a:spcAft>
                <a:spcPts val="900"/>
              </a:spcAft>
              <a:buSzPct val="100000"/>
              <a:buFont typeface="Wingdings" pitchFamily="2" charset="2"/>
              <a:buChar char="§"/>
            </a:pPr>
            <a:r>
              <a:rPr lang="en-US" b="0" dirty="0"/>
              <a:t>Use every opportunity to vacci</a:t>
            </a:r>
            <a:r>
              <a:rPr lang="en-US" dirty="0"/>
              <a:t>nate.</a:t>
            </a:r>
          </a:p>
          <a:p>
            <a:pPr>
              <a:spcAft>
                <a:spcPts val="900"/>
              </a:spcAft>
              <a:buSzPct val="100000"/>
              <a:buFont typeface="Wingdings" pitchFamily="2" charset="2"/>
              <a:buChar char="§"/>
            </a:pPr>
            <a:r>
              <a:rPr lang="en-US" b="0" dirty="0"/>
              <a:t>Provide </a:t>
            </a:r>
            <a:r>
              <a:rPr lang="en-US" dirty="0"/>
              <a:t>personal examples.</a:t>
            </a:r>
          </a:p>
          <a:p>
            <a:pPr>
              <a:spcAft>
                <a:spcPts val="900"/>
              </a:spcAft>
              <a:buSzPct val="100000"/>
              <a:buFont typeface="Wingdings" pitchFamily="2" charset="2"/>
              <a:buChar char="§"/>
            </a:pPr>
            <a:r>
              <a:rPr lang="en-US" b="0" dirty="0"/>
              <a:t>Effectively answer </a:t>
            </a:r>
            <a:r>
              <a:rPr lang="en-US" dirty="0"/>
              <a:t>questions.</a:t>
            </a:r>
            <a:endParaRPr lang="en-US" b="0" dirty="0"/>
          </a:p>
          <a:p>
            <a:pPr marL="38100" indent="0">
              <a:buNone/>
            </a:pPr>
            <a:endParaRPr lang="en-US" b="0" dirty="0"/>
          </a:p>
          <a:p>
            <a:endParaRPr lang="en-US" dirty="0"/>
          </a:p>
        </p:txBody>
      </p:sp>
      <p:sp>
        <p:nvSpPr>
          <p:cNvPr id="4" name="Text Placeholder 3"/>
          <p:cNvSpPr>
            <a:spLocks noGrp="1"/>
          </p:cNvSpPr>
          <p:nvPr>
            <p:ph type="body" idx="4294967295"/>
          </p:nvPr>
        </p:nvSpPr>
        <p:spPr>
          <a:xfrm>
            <a:off x="580400" y="4817746"/>
            <a:ext cx="8686800" cy="239550"/>
          </a:xfrm>
        </p:spPr>
        <p:txBody>
          <a:bodyPr/>
          <a:lstStyle/>
          <a:p>
            <a:pPr marL="0" indent="0">
              <a:buNone/>
            </a:pPr>
            <a:r>
              <a:rPr lang="en-US" sz="1000" dirty="0">
                <a:solidFill>
                  <a:schemeClr val="bg2">
                    <a:lumMod val="50000"/>
                  </a:schemeClr>
                </a:solidFill>
              </a:rPr>
              <a:t>Information from https://www.cdc.gov/hpv/hcp/boosting-vacc-rates.html</a:t>
            </a:r>
          </a:p>
        </p:txBody>
      </p:sp>
      <p:sp>
        <p:nvSpPr>
          <p:cNvPr id="6" name="Rectangle 5">
            <a:extLst>
              <a:ext uri="{FF2B5EF4-FFF2-40B4-BE49-F238E27FC236}">
                <a16:creationId xmlns:a16="http://schemas.microsoft.com/office/drawing/2014/main" id="{C5D9FC70-AA96-4669-B0FC-3CE69D8F7D66}"/>
              </a:ext>
            </a:extLst>
          </p:cNvPr>
          <p:cNvSpPr/>
          <p:nvPr/>
        </p:nvSpPr>
        <p:spPr>
          <a:xfrm>
            <a:off x="4512365" y="3618605"/>
            <a:ext cx="4572000" cy="523220"/>
          </a:xfrm>
          <a:prstGeom prst="rect">
            <a:avLst/>
          </a:prstGeom>
        </p:spPr>
        <p:txBody>
          <a:bodyPr>
            <a:spAutoFit/>
          </a:bodyPr>
          <a:lstStyle/>
          <a:p>
            <a:pPr algn="ctr"/>
            <a:r>
              <a:rPr lang="en-US" sz="1400" dirty="0">
                <a:solidFill>
                  <a:schemeClr val="accent4">
                    <a:lumMod val="75000"/>
                  </a:schemeClr>
                </a:solidFill>
                <a:hlinkClick r:id="rId4"/>
              </a:rPr>
              <a:t>Imelda Reyes, NP,  Describes How She </a:t>
            </a:r>
          </a:p>
          <a:p>
            <a:pPr algn="ctr"/>
            <a:r>
              <a:rPr lang="en-US" sz="1400" dirty="0">
                <a:solidFill>
                  <a:schemeClr val="accent4">
                    <a:lumMod val="75000"/>
                  </a:schemeClr>
                </a:solidFill>
                <a:hlinkClick r:id="rId4"/>
              </a:rPr>
              <a:t>Recommends HPV Vaccine</a:t>
            </a:r>
            <a:endParaRPr lang="en-US" sz="1400" dirty="0">
              <a:solidFill>
                <a:schemeClr val="accent4">
                  <a:lumMod val="75000"/>
                </a:schemeClr>
              </a:solidFill>
            </a:endParaRPr>
          </a:p>
        </p:txBody>
      </p:sp>
      <p:pic>
        <p:nvPicPr>
          <p:cNvPr id="10" name="Online Media 9" title="Improving Your HPV Vaccine Recommendation: Imelda Reyes, NP">
            <a:hlinkClick r:id="" action="ppaction://media"/>
            <a:extLst>
              <a:ext uri="{FF2B5EF4-FFF2-40B4-BE49-F238E27FC236}">
                <a16:creationId xmlns:a16="http://schemas.microsoft.com/office/drawing/2014/main" id="{53D3091F-8355-42D4-965C-725A8563AED7}"/>
              </a:ext>
            </a:extLst>
          </p:cNvPr>
          <p:cNvPicPr>
            <a:picLocks noRot="1" noChangeAspect="1"/>
          </p:cNvPicPr>
          <p:nvPr>
            <a:videoFile r:link="rId1"/>
          </p:nvPr>
        </p:nvPicPr>
        <p:blipFill>
          <a:blip r:embed="rId5"/>
          <a:stretch>
            <a:fillRect/>
          </a:stretch>
        </p:blipFill>
        <p:spPr>
          <a:xfrm>
            <a:off x="4923800" y="1505542"/>
            <a:ext cx="3749129" cy="2108885"/>
          </a:xfrm>
          <a:prstGeom prst="rect">
            <a:avLst/>
          </a:prstGeom>
        </p:spPr>
      </p:pic>
    </p:spTree>
    <p:extLst>
      <p:ext uri="{BB962C8B-B14F-4D97-AF65-F5344CB8AC3E}">
        <p14:creationId xmlns:p14="http://schemas.microsoft.com/office/powerpoint/2010/main" val="4056073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5" name="Title 1">
            <a:extLst>
              <a:ext uri="{FF2B5EF4-FFF2-40B4-BE49-F238E27FC236}">
                <a16:creationId xmlns:a16="http://schemas.microsoft.com/office/drawing/2014/main" id="{6DC7F9A1-F060-490B-BB79-C89BDA4C2025}"/>
              </a:ext>
            </a:extLst>
          </p:cNvPr>
          <p:cNvSpPr>
            <a:spLocks noGrp="1"/>
          </p:cNvSpPr>
          <p:nvPr>
            <p:ph type="title"/>
          </p:nvPr>
        </p:nvSpPr>
        <p:spPr>
          <a:xfrm>
            <a:off x="609600" y="358379"/>
            <a:ext cx="8229600" cy="857250"/>
          </a:xfrm>
        </p:spPr>
        <p:txBody>
          <a:bodyPr/>
          <a:lstStyle/>
          <a:p>
            <a:r>
              <a:rPr lang="en-US" dirty="0"/>
              <a:t>About This Presentation</a:t>
            </a:r>
          </a:p>
        </p:txBody>
      </p:sp>
      <p:sp>
        <p:nvSpPr>
          <p:cNvPr id="6" name="Subtitle 2">
            <a:extLst>
              <a:ext uri="{FF2B5EF4-FFF2-40B4-BE49-F238E27FC236}">
                <a16:creationId xmlns:a16="http://schemas.microsoft.com/office/drawing/2014/main" id="{470BA601-2B08-4E78-859B-BB7FBB538445}"/>
              </a:ext>
            </a:extLst>
          </p:cNvPr>
          <p:cNvSpPr txBox="1">
            <a:spLocks/>
          </p:cNvSpPr>
          <p:nvPr/>
        </p:nvSpPr>
        <p:spPr bwMode="auto">
          <a:xfrm>
            <a:off x="609600" y="1135784"/>
            <a:ext cx="8229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dirty="0"/>
              <a:t>This presentation was designed to help prelicensure nursing faculty incorporate appropriate elements of the </a:t>
            </a:r>
            <a:r>
              <a:rPr lang="en-US" sz="1800" dirty="0">
                <a:hlinkClick r:id="rId3"/>
              </a:rPr>
              <a:t>IRUN Curriculum Framework</a:t>
            </a:r>
            <a:r>
              <a:rPr lang="en-US" sz="1800" dirty="0"/>
              <a:t> into their existing curricula. This content is also available in a PowerPoint file located on the </a:t>
            </a:r>
            <a:r>
              <a:rPr lang="en-US" sz="1800" dirty="0">
                <a:solidFill>
                  <a:schemeClr val="accent5"/>
                </a:solidFill>
                <a:hlinkClick r:id="rId3">
                  <a:extLst>
                    <a:ext uri="{A12FA001-AC4F-418D-AE19-62706E023703}">
                      <ahyp:hlinkClr xmlns:ahyp="http://schemas.microsoft.com/office/drawing/2018/hyperlinkcolor" val="tx"/>
                    </a:ext>
                  </a:extLst>
                </a:hlinkClick>
              </a:rPr>
              <a:t>IRUN web page</a:t>
            </a:r>
            <a:r>
              <a:rPr lang="en-US" sz="1800" dirty="0"/>
              <a:t>. </a:t>
            </a:r>
          </a:p>
          <a:p>
            <a:pPr marL="0" indent="0">
              <a:buFont typeface="Wingdings" panose="05000000000000000000" pitchFamily="2" charset="2"/>
              <a:buNone/>
            </a:pPr>
            <a:endParaRPr lang="en-US" sz="1200" dirty="0"/>
          </a:p>
          <a:p>
            <a:pPr marL="0" indent="0">
              <a:buFont typeface="Wingdings" panose="05000000000000000000" pitchFamily="2" charset="2"/>
              <a:buNone/>
            </a:pPr>
            <a:r>
              <a:rPr lang="en-US" sz="1800" dirty="0"/>
              <a:t>Please submit questions or comments about this presentation via the </a:t>
            </a:r>
            <a:r>
              <a:rPr lang="en-US" sz="1800" dirty="0">
                <a:solidFill>
                  <a:schemeClr val="accent5"/>
                </a:solidFill>
                <a:hlinkClick r:id="rId3">
                  <a:extLst>
                    <a:ext uri="{A12FA001-AC4F-418D-AE19-62706E023703}">
                      <ahyp:hlinkClr xmlns:ahyp="http://schemas.microsoft.com/office/drawing/2018/hyperlinkcolor" val="tx"/>
                    </a:ext>
                  </a:extLst>
                </a:hlinkClick>
              </a:rPr>
              <a:t>IRUN web page</a:t>
            </a:r>
            <a:r>
              <a:rPr lang="en-US" sz="1800" dirty="0"/>
              <a:t>.</a:t>
            </a:r>
          </a:p>
          <a:p>
            <a:pPr marL="0" indent="0">
              <a:buFont typeface="Wingdings" panose="05000000000000000000" pitchFamily="2" charset="2"/>
              <a:buNone/>
            </a:pPr>
            <a:endParaRPr lang="en-US" sz="1200" dirty="0"/>
          </a:p>
          <a:p>
            <a:pPr marL="0" indent="0">
              <a:buFont typeface="Wingdings" panose="05000000000000000000" pitchFamily="2" charset="2"/>
              <a:buNone/>
            </a:pPr>
            <a:r>
              <a:rPr lang="en-US" sz="1800" dirty="0"/>
              <a:t>This presentation was funded by the Centers for Disease Control and Prevention (CDC) through Cooperative Agreement Number 5NU36OE000008-03-00 with the Association for Prevention Teaching and Research (APTR) and Cooperative Agreement Number 6NU36OE000009-02-01 with the American Association of Colleges of Nursing (AACN). Its contents are solely the responsibility of the authors and do not necessarily represent the official views of APTR, AACN, CDC, or the Department of Health and Human Services.</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3140878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p:txBody>
          <a:bodyPr/>
          <a:lstStyle/>
          <a:p>
            <a:r>
              <a:rPr lang="en-US" dirty="0"/>
              <a:t>IMMUNE SYSTEM/IMMUNOLOGY</a:t>
            </a:r>
          </a:p>
        </p:txBody>
      </p:sp>
    </p:spTree>
    <p:extLst>
      <p:ext uri="{BB962C8B-B14F-4D97-AF65-F5344CB8AC3E}">
        <p14:creationId xmlns:p14="http://schemas.microsoft.com/office/powerpoint/2010/main" val="17067355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dirty="0"/>
              <a:t> Human Papillomavirus (HPV)</a:t>
            </a:r>
          </a:p>
        </p:txBody>
      </p:sp>
      <p:sp>
        <p:nvSpPr>
          <p:cNvPr id="2" name="Text Placeholder 1">
            <a:extLst>
              <a:ext uri="{FF2B5EF4-FFF2-40B4-BE49-F238E27FC236}">
                <a16:creationId xmlns:a16="http://schemas.microsoft.com/office/drawing/2014/main" id="{C368B40B-65CA-4B80-8C50-FBE735A84C0C}"/>
              </a:ext>
            </a:extLst>
          </p:cNvPr>
          <p:cNvSpPr>
            <a:spLocks noGrp="1"/>
          </p:cNvSpPr>
          <p:nvPr>
            <p:ph type="body" sz="quarter" idx="10"/>
          </p:nvPr>
        </p:nvSpPr>
        <p:spPr>
          <a:xfrm>
            <a:off x="457200" y="1158875"/>
            <a:ext cx="6085840" cy="3341688"/>
          </a:xfrm>
        </p:spPr>
        <p:txBody>
          <a:bodyPr/>
          <a:lstStyle/>
          <a:p>
            <a:pPr>
              <a:spcAft>
                <a:spcPts val="900"/>
              </a:spcAft>
              <a:buSzPct val="100000"/>
            </a:pPr>
            <a:r>
              <a:rPr lang="en-US" sz="1800" b="1" dirty="0">
                <a:ea typeface="+mn-ea"/>
                <a:cs typeface="+mn-cs"/>
              </a:rPr>
              <a:t>Small, double-stranded DNA virus</a:t>
            </a:r>
          </a:p>
          <a:p>
            <a:pPr>
              <a:spcAft>
                <a:spcPts val="900"/>
              </a:spcAft>
              <a:buSzPct val="100000"/>
            </a:pPr>
            <a:r>
              <a:rPr lang="en-US" sz="1800" b="1" dirty="0">
                <a:ea typeface="+mn-ea"/>
                <a:cs typeface="+mn-cs"/>
              </a:rPr>
              <a:t>More than </a:t>
            </a:r>
            <a:r>
              <a:rPr lang="en-US" sz="1800" b="1" dirty="0"/>
              <a:t>200</a:t>
            </a:r>
            <a:r>
              <a:rPr lang="en-US" sz="1800" b="1" dirty="0">
                <a:ea typeface="+mn-ea"/>
                <a:cs typeface="+mn-cs"/>
              </a:rPr>
              <a:t> HPV types</a:t>
            </a:r>
          </a:p>
          <a:p>
            <a:pPr lvl="1"/>
            <a:r>
              <a:rPr lang="en-US" sz="1600" kern="1200" dirty="0"/>
              <a:t>High-risk types associated with increased risk for cancer and precancer</a:t>
            </a:r>
          </a:p>
          <a:p>
            <a:pPr lvl="2"/>
            <a:r>
              <a:rPr lang="en-US" sz="1600" dirty="0"/>
              <a:t>Examples include HPV 16 and HPV 18.</a:t>
            </a:r>
            <a:endParaRPr lang="en-US" sz="1600" kern="1200" dirty="0"/>
          </a:p>
          <a:p>
            <a:pPr lvl="1">
              <a:spcAft>
                <a:spcPts val="900"/>
              </a:spcAft>
            </a:pPr>
            <a:r>
              <a:rPr lang="en-US" sz="1600" kern="1200" dirty="0"/>
              <a:t>Other types associated with benign disease (warts) or no disease</a:t>
            </a:r>
          </a:p>
          <a:p>
            <a:pPr lvl="2">
              <a:spcAft>
                <a:spcPts val="900"/>
              </a:spcAft>
            </a:pPr>
            <a:r>
              <a:rPr lang="en-US" sz="1600" dirty="0">
                <a:ea typeface="+mn-ea"/>
                <a:cs typeface="+mn-cs"/>
              </a:rPr>
              <a:t>Examples include HPV 6 and HPV 11</a:t>
            </a:r>
          </a:p>
          <a:p>
            <a:pPr>
              <a:spcAft>
                <a:spcPts val="900"/>
              </a:spcAft>
              <a:buSzPct val="100000"/>
            </a:pPr>
            <a:r>
              <a:rPr lang="en-US" sz="1800" b="1" dirty="0">
                <a:ea typeface="+mn-ea"/>
                <a:cs typeface="+mn-cs"/>
              </a:rPr>
              <a:t>First HPV vaccine was licensed in the United States in 2006</a:t>
            </a:r>
          </a:p>
          <a:p>
            <a:pPr marL="38100" indent="0">
              <a:buNone/>
            </a:pPr>
            <a:endParaRPr lang="en-US" dirty="0"/>
          </a:p>
        </p:txBody>
      </p:sp>
      <p:pic>
        <p:nvPicPr>
          <p:cNvPr id="2050" name="Picture 2" descr="An electron micrograph of HPV.">
            <a:extLst>
              <a:ext uri="{FF2B5EF4-FFF2-40B4-BE49-F238E27FC236}">
                <a16:creationId xmlns:a16="http://schemas.microsoft.com/office/drawing/2014/main" id="{7FCD492B-188D-4B18-B732-E3617870A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253" y="1567767"/>
            <a:ext cx="1973548" cy="1865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E1D5B81B-07B6-465F-82C4-1BD733DA37E6}"/>
              </a:ext>
            </a:extLst>
          </p:cNvPr>
          <p:cNvGraphicFramePr>
            <a:graphicFrameLocks noGrp="1"/>
          </p:cNvGraphicFramePr>
          <p:nvPr>
            <p:extLst>
              <p:ext uri="{D42A27DB-BD31-4B8C-83A1-F6EECF244321}">
                <p14:modId xmlns:p14="http://schemas.microsoft.com/office/powerpoint/2010/main" val="2746275963"/>
              </p:ext>
            </p:extLst>
          </p:nvPr>
        </p:nvGraphicFramePr>
        <p:xfrm>
          <a:off x="6713253" y="3432770"/>
          <a:ext cx="1973548" cy="632460"/>
        </p:xfrm>
        <a:graphic>
          <a:graphicData uri="http://schemas.openxmlformats.org/drawingml/2006/table">
            <a:tbl>
              <a:tblPr/>
              <a:tblGrid>
                <a:gridCol w="1973548">
                  <a:extLst>
                    <a:ext uri="{9D8B030D-6E8A-4147-A177-3AD203B41FA5}">
                      <a16:colId xmlns:a16="http://schemas.microsoft.com/office/drawing/2014/main" val="2954085520"/>
                    </a:ext>
                  </a:extLst>
                </a:gridCol>
              </a:tblGrid>
              <a:tr h="205740">
                <a:tc>
                  <a:txBody>
                    <a:bodyPr/>
                    <a:lstStyle/>
                    <a:p>
                      <a:pPr algn="ctr"/>
                      <a:r>
                        <a:rPr lang="en-US" sz="1000" dirty="0">
                          <a:solidFill>
                            <a:srgbClr val="000000"/>
                          </a:solidFill>
                          <a:effectLst/>
                          <a:latin typeface="Calibri" panose="020F0502020204030204" pitchFamily="34" charset="0"/>
                          <a:cs typeface="Calibri" panose="020F0502020204030204" pitchFamily="34" charset="0"/>
                        </a:rPr>
                        <a:t>Electron micrograph of HPV</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269836881"/>
                  </a:ext>
                </a:extLst>
              </a:tr>
              <a:tr h="205740">
                <a:tc>
                  <a:txBody>
                    <a:bodyPr/>
                    <a:lstStyle/>
                    <a:p>
                      <a:endParaRPr lang="en-US" sz="1400"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38975784"/>
                  </a:ext>
                </a:extLst>
              </a:tr>
              <a:tr h="205740">
                <a:tc>
                  <a:txBody>
                    <a:bodyPr/>
                    <a:lstStyle/>
                    <a:p>
                      <a:pPr algn="ctr"/>
                      <a:endParaRPr lang="en-US" sz="1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628019758"/>
                  </a:ext>
                </a:extLst>
              </a:tr>
            </a:tbl>
          </a:graphicData>
        </a:graphic>
      </p:graphicFrame>
      <p:sp>
        <p:nvSpPr>
          <p:cNvPr id="4" name="TextBox 3">
            <a:extLst>
              <a:ext uri="{FF2B5EF4-FFF2-40B4-BE49-F238E27FC236}">
                <a16:creationId xmlns:a16="http://schemas.microsoft.com/office/drawing/2014/main" id="{E229B860-CE2B-564D-8C95-4FFE5C453D1E}"/>
              </a:ext>
            </a:extLst>
          </p:cNvPr>
          <p:cNvSpPr txBox="1"/>
          <p:nvPr/>
        </p:nvSpPr>
        <p:spPr>
          <a:xfrm>
            <a:off x="457200" y="4500563"/>
            <a:ext cx="8686799" cy="553998"/>
          </a:xfrm>
          <a:prstGeom prst="rect">
            <a:avLst/>
          </a:prstGeom>
          <a:noFill/>
        </p:spPr>
        <p:txBody>
          <a:bodyPr wrap="square" rtlCol="0">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 image source: National Cancer Institute (1986), Image from https://www.cdc.gov/hpv/hcp/photos.html.</a:t>
            </a:r>
          </a:p>
        </p:txBody>
      </p:sp>
    </p:spTree>
    <p:extLst>
      <p:ext uri="{BB962C8B-B14F-4D97-AF65-F5344CB8AC3E}">
        <p14:creationId xmlns:p14="http://schemas.microsoft.com/office/powerpoint/2010/main" val="420213757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p:txBody>
          <a:bodyPr/>
          <a:lstStyle/>
          <a:p>
            <a:r>
              <a:rPr lang="en-US" dirty="0"/>
              <a:t>VACCINE-PREVENTABLE DISEASES</a:t>
            </a:r>
          </a:p>
        </p:txBody>
      </p:sp>
      <p:sp>
        <p:nvSpPr>
          <p:cNvPr id="4" name="Text Placeholder 3">
            <a:extLst>
              <a:ext uri="{FF2B5EF4-FFF2-40B4-BE49-F238E27FC236}">
                <a16:creationId xmlns:a16="http://schemas.microsoft.com/office/drawing/2014/main" id="{6818A382-63E8-4E73-82B5-20775BF38A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49249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dirty="0"/>
              <a:t>Human Papillomavirus (HPV) Pathogenesis</a:t>
            </a:r>
            <a:endParaRPr lang="en-US" sz="2400" dirty="0"/>
          </a:p>
        </p:txBody>
      </p:sp>
      <p:sp>
        <p:nvSpPr>
          <p:cNvPr id="2" name="Text Placeholder 1">
            <a:extLst>
              <a:ext uri="{FF2B5EF4-FFF2-40B4-BE49-F238E27FC236}">
                <a16:creationId xmlns:a16="http://schemas.microsoft.com/office/drawing/2014/main" id="{C368B40B-65CA-4B80-8C50-FBE735A84C0C}"/>
              </a:ext>
            </a:extLst>
          </p:cNvPr>
          <p:cNvSpPr>
            <a:spLocks noGrp="1"/>
          </p:cNvSpPr>
          <p:nvPr>
            <p:ph type="body" sz="quarter" idx="10"/>
          </p:nvPr>
        </p:nvSpPr>
        <p:spPr>
          <a:xfrm>
            <a:off x="330200" y="1171121"/>
            <a:ext cx="5706616" cy="2801257"/>
          </a:xfrm>
        </p:spPr>
        <p:txBody>
          <a:bodyPr/>
          <a:lstStyle/>
          <a:p>
            <a:pPr marL="381000"/>
            <a:r>
              <a:rPr lang="en-US" dirty="0"/>
              <a:t>Infection occurs at basal epithelium.</a:t>
            </a:r>
          </a:p>
          <a:p>
            <a:pPr marL="381000"/>
            <a:r>
              <a:rPr lang="en-US" dirty="0"/>
              <a:t>Most infections resolve spontaneously.</a:t>
            </a:r>
          </a:p>
          <a:p>
            <a:pPr marL="381000"/>
            <a:r>
              <a:rPr lang="en-US" dirty="0"/>
              <a:t>Small proportion of infected persons become persistently infected</a:t>
            </a:r>
          </a:p>
          <a:p>
            <a:pPr marL="781050" lvl="1"/>
            <a:r>
              <a:rPr lang="en-US" dirty="0"/>
              <a:t>Can lead to cervical intraepithelial neoplasia (CIN) which is characterized by abnormal cell growth at the surface of the cervix</a:t>
            </a:r>
          </a:p>
          <a:p>
            <a:pPr marL="781050" lvl="1"/>
            <a:r>
              <a:rPr lang="en-US" dirty="0"/>
              <a:t>Low grade CIN may resolve spontaneously whereas high grade CIN are considered cancer precursors.</a:t>
            </a:r>
          </a:p>
        </p:txBody>
      </p:sp>
      <p:sp>
        <p:nvSpPr>
          <p:cNvPr id="5" name="TextBox 4">
            <a:extLst>
              <a:ext uri="{FF2B5EF4-FFF2-40B4-BE49-F238E27FC236}">
                <a16:creationId xmlns:a16="http://schemas.microsoft.com/office/drawing/2014/main" id="{182F27D3-AD19-4F57-9F63-29BE696B7972}"/>
              </a:ext>
            </a:extLst>
          </p:cNvPr>
          <p:cNvSpPr txBox="1"/>
          <p:nvPr/>
        </p:nvSpPr>
        <p:spPr>
          <a:xfrm>
            <a:off x="457201" y="4643793"/>
            <a:ext cx="8686799" cy="400110"/>
          </a:xfrm>
          <a:prstGeom prst="rect">
            <a:avLst/>
          </a:prstGeom>
          <a:noFill/>
        </p:spPr>
        <p:txBody>
          <a:bodyPr wrap="square" rtlCol="0">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and image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a:t>
            </a:r>
            <a:r>
              <a:rPr lang="en-US" sz="1000" dirty="0">
                <a:solidFill>
                  <a:schemeClr val="bg2">
                    <a:lumMod val="50000"/>
                  </a:schemeClr>
                </a:solidFill>
                <a:latin typeface="Calibri" panose="020F0502020204030204" pitchFamily="34" charset="0"/>
                <a:cs typeface="Calibri" panose="020F0502020204030204" pitchFamily="34" charset="0"/>
                <a:hlinkClick r:id="rId3"/>
              </a:rPr>
              <a:t>https://www.cdc.gov/vaccines/pubs/pinkbook/index.html</a:t>
            </a:r>
            <a:r>
              <a:rPr lang="en-US" sz="1000" dirty="0">
                <a:solidFill>
                  <a:schemeClr val="bg2">
                    <a:lumMod val="50000"/>
                  </a:schemeClr>
                </a:solidFill>
                <a:latin typeface="Calibri" panose="020F0502020204030204" pitchFamily="34" charset="0"/>
                <a:cs typeface="Calibri" panose="020F0502020204030204" pitchFamily="34" charset="0"/>
              </a:rPr>
              <a:t>.</a:t>
            </a:r>
          </a:p>
        </p:txBody>
      </p:sp>
      <p:pic>
        <p:nvPicPr>
          <p:cNvPr id="6" name="Picture 5" descr="A close up of a sign&#10;&#10;Description automatically generated">
            <a:extLst>
              <a:ext uri="{FF2B5EF4-FFF2-40B4-BE49-F238E27FC236}">
                <a16:creationId xmlns:a16="http://schemas.microsoft.com/office/drawing/2014/main" id="{A0AE821C-0DD3-4021-AB45-86785859F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320" y="1333824"/>
            <a:ext cx="3068615" cy="2200649"/>
          </a:xfrm>
          <a:prstGeom prst="rect">
            <a:avLst/>
          </a:prstGeom>
        </p:spPr>
      </p:pic>
      <p:sp>
        <p:nvSpPr>
          <p:cNvPr id="7" name="TextBox 6">
            <a:extLst>
              <a:ext uri="{FF2B5EF4-FFF2-40B4-BE49-F238E27FC236}">
                <a16:creationId xmlns:a16="http://schemas.microsoft.com/office/drawing/2014/main" id="{84FDC99A-FA35-4204-AF99-E37818783111}"/>
              </a:ext>
            </a:extLst>
          </p:cNvPr>
          <p:cNvSpPr txBox="1"/>
          <p:nvPr/>
        </p:nvSpPr>
        <p:spPr>
          <a:xfrm>
            <a:off x="6605776" y="3534473"/>
            <a:ext cx="2006353"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Natural History of HPV Infection</a:t>
            </a:r>
          </a:p>
        </p:txBody>
      </p:sp>
    </p:spTree>
    <p:extLst>
      <p:ext uri="{BB962C8B-B14F-4D97-AF65-F5344CB8AC3E}">
        <p14:creationId xmlns:p14="http://schemas.microsoft.com/office/powerpoint/2010/main" val="256047840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a:xfrm>
            <a:off x="330200" y="170468"/>
            <a:ext cx="8229600" cy="857250"/>
          </a:xfrm>
        </p:spPr>
        <p:txBody>
          <a:bodyPr/>
          <a:lstStyle/>
          <a:p>
            <a:r>
              <a:rPr lang="en-US" dirty="0"/>
              <a:t>HPV Epidemiology</a:t>
            </a:r>
            <a:endParaRPr lang="en-US" sz="2400" dirty="0"/>
          </a:p>
        </p:txBody>
      </p:sp>
      <p:sp>
        <p:nvSpPr>
          <p:cNvPr id="2" name="Text Placeholder 1">
            <a:extLst>
              <a:ext uri="{FF2B5EF4-FFF2-40B4-BE49-F238E27FC236}">
                <a16:creationId xmlns:a16="http://schemas.microsoft.com/office/drawing/2014/main" id="{C368B40B-65CA-4B80-8C50-FBE735A84C0C}"/>
              </a:ext>
            </a:extLst>
          </p:cNvPr>
          <p:cNvSpPr>
            <a:spLocks noGrp="1"/>
          </p:cNvSpPr>
          <p:nvPr>
            <p:ph type="body" sz="quarter" idx="10"/>
          </p:nvPr>
        </p:nvSpPr>
        <p:spPr>
          <a:xfrm>
            <a:off x="330200" y="1171121"/>
            <a:ext cx="8534400" cy="2801257"/>
          </a:xfrm>
        </p:spPr>
        <p:txBody>
          <a:bodyPr/>
          <a:lstStyle/>
          <a:p>
            <a:pPr marL="38100" indent="0" fontAlgn="ctr">
              <a:buNone/>
            </a:pPr>
            <a:r>
              <a:rPr lang="en-US" sz="2400" b="1" dirty="0"/>
              <a:t>Reservoir</a:t>
            </a:r>
            <a:r>
              <a:rPr lang="en-US" sz="2400" dirty="0"/>
              <a:t>			</a:t>
            </a:r>
            <a:r>
              <a:rPr lang="en-US" sz="2400" b="0" dirty="0"/>
              <a:t>Human</a:t>
            </a:r>
          </a:p>
          <a:p>
            <a:pPr marL="38100" indent="0" fontAlgn="ctr">
              <a:buNone/>
            </a:pPr>
            <a:endParaRPr lang="en-US" sz="1200" b="0" dirty="0"/>
          </a:p>
          <a:p>
            <a:pPr marL="38100" indent="0" fontAlgn="ctr">
              <a:buNone/>
            </a:pPr>
            <a:r>
              <a:rPr lang="en-US" sz="2400" b="1" dirty="0"/>
              <a:t>Transmission</a:t>
            </a:r>
            <a:r>
              <a:rPr lang="en-US" sz="2400" dirty="0"/>
              <a:t>			</a:t>
            </a:r>
            <a:r>
              <a:rPr lang="en-US" sz="2400" b="0" dirty="0"/>
              <a:t>Direct skin-to-skin contact (usually 					sexual)</a:t>
            </a:r>
          </a:p>
          <a:p>
            <a:pPr marL="38100" indent="0" fontAlgn="ctr">
              <a:buNone/>
            </a:pPr>
            <a:endParaRPr lang="en-US" sz="1200" b="0" dirty="0"/>
          </a:p>
          <a:p>
            <a:pPr marL="38100" indent="0" fontAlgn="ctr">
              <a:buNone/>
            </a:pPr>
            <a:r>
              <a:rPr lang="en-US" sz="2400" b="1" dirty="0"/>
              <a:t>Temporal pattern</a:t>
            </a:r>
            <a:r>
              <a:rPr lang="en-US" sz="2400" dirty="0"/>
              <a:t>		</a:t>
            </a:r>
            <a:r>
              <a:rPr lang="en-US" sz="2400" b="0" dirty="0"/>
              <a:t>None</a:t>
            </a:r>
          </a:p>
          <a:p>
            <a:pPr marL="38100" indent="0" fontAlgn="ctr">
              <a:buNone/>
            </a:pPr>
            <a:endParaRPr lang="en-US" sz="1200" b="0" dirty="0"/>
          </a:p>
          <a:p>
            <a:pPr marL="38100" indent="0" fontAlgn="ctr">
              <a:buNone/>
            </a:pPr>
            <a:r>
              <a:rPr lang="en-US" sz="2400" b="1" dirty="0"/>
              <a:t>Communicability</a:t>
            </a:r>
            <a:r>
              <a:rPr lang="en-US" sz="2400" dirty="0"/>
              <a:t>		During acute and persistent infection; 				</a:t>
            </a:r>
            <a:r>
              <a:rPr lang="en-US" sz="2400" b="0" dirty="0"/>
              <a:t>Presumed to be high</a:t>
            </a:r>
          </a:p>
          <a:p>
            <a:pPr marL="38100" indent="0">
              <a:buNone/>
            </a:pPr>
            <a:endParaRPr lang="en-US" dirty="0"/>
          </a:p>
        </p:txBody>
      </p:sp>
      <p:sp>
        <p:nvSpPr>
          <p:cNvPr id="5" name="TextBox 4">
            <a:extLst>
              <a:ext uri="{FF2B5EF4-FFF2-40B4-BE49-F238E27FC236}">
                <a16:creationId xmlns:a16="http://schemas.microsoft.com/office/drawing/2014/main" id="{182F27D3-AD19-4F57-9F63-29BE696B7972}"/>
              </a:ext>
            </a:extLst>
          </p:cNvPr>
          <p:cNvSpPr txBox="1"/>
          <p:nvPr/>
        </p:nvSpPr>
        <p:spPr>
          <a:xfrm>
            <a:off x="457201" y="4705936"/>
            <a:ext cx="8686799" cy="400110"/>
          </a:xfrm>
          <a:prstGeom prst="rect">
            <a:avLst/>
          </a:prstGeom>
          <a:noFill/>
        </p:spPr>
        <p:txBody>
          <a:bodyPr wrap="square" rtlCol="0">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a:t>
            </a:r>
          </a:p>
        </p:txBody>
      </p:sp>
    </p:spTree>
    <p:extLst>
      <p:ext uri="{BB962C8B-B14F-4D97-AF65-F5344CB8AC3E}">
        <p14:creationId xmlns:p14="http://schemas.microsoft.com/office/powerpoint/2010/main" val="7276154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D31632-2C98-484B-976D-FCE78BAABBA0}"/>
              </a:ext>
            </a:extLst>
          </p:cNvPr>
          <p:cNvSpPr>
            <a:spLocks noGrp="1"/>
          </p:cNvSpPr>
          <p:nvPr>
            <p:ph type="title"/>
          </p:nvPr>
        </p:nvSpPr>
        <p:spPr/>
        <p:txBody>
          <a:bodyPr/>
          <a:lstStyle/>
          <a:p>
            <a:r>
              <a:rPr lang="en-US" dirty="0"/>
              <a:t>HPV Clinical Manifestations</a:t>
            </a:r>
          </a:p>
        </p:txBody>
      </p:sp>
      <p:sp>
        <p:nvSpPr>
          <p:cNvPr id="5" name="Text Placeholder 4">
            <a:extLst>
              <a:ext uri="{FF2B5EF4-FFF2-40B4-BE49-F238E27FC236}">
                <a16:creationId xmlns:a16="http://schemas.microsoft.com/office/drawing/2014/main" id="{ADAE8766-2812-F243-BE48-26D59BEBDF52}"/>
              </a:ext>
            </a:extLst>
          </p:cNvPr>
          <p:cNvSpPr>
            <a:spLocks noGrp="1"/>
          </p:cNvSpPr>
          <p:nvPr>
            <p:ph type="body" sz="quarter" idx="10"/>
          </p:nvPr>
        </p:nvSpPr>
        <p:spPr>
          <a:xfrm>
            <a:off x="457200" y="1158875"/>
            <a:ext cx="8403336" cy="3341688"/>
          </a:xfrm>
        </p:spPr>
        <p:txBody>
          <a:bodyPr/>
          <a:lstStyle/>
          <a:p>
            <a:pPr marL="381000"/>
            <a:r>
              <a:rPr lang="en-US" sz="2400" b="1" kern="1200" dirty="0"/>
              <a:t>Most people with HPV do not develop symptoms and never know that they have been infected.</a:t>
            </a:r>
          </a:p>
          <a:p>
            <a:pPr lvl="1"/>
            <a:r>
              <a:rPr lang="en-US" sz="2400" kern="1200" dirty="0"/>
              <a:t>90% of infections become undetectable within 2 years due to the body’s immune system.</a:t>
            </a:r>
            <a:endParaRPr lang="en-US" sz="1000" dirty="0"/>
          </a:p>
          <a:p>
            <a:pPr marL="400050" lvl="1" indent="0">
              <a:buClr>
                <a:srgbClr val="6582B2"/>
              </a:buClr>
              <a:buNone/>
            </a:pPr>
            <a:endParaRPr lang="en-US" b="0" kern="1200" dirty="0"/>
          </a:p>
        </p:txBody>
      </p:sp>
      <p:sp>
        <p:nvSpPr>
          <p:cNvPr id="2" name="TextBox 1">
            <a:extLst>
              <a:ext uri="{FF2B5EF4-FFF2-40B4-BE49-F238E27FC236}">
                <a16:creationId xmlns:a16="http://schemas.microsoft.com/office/drawing/2014/main" id="{03FB9592-4F44-1746-9D77-CFF2A693A216}"/>
              </a:ext>
            </a:extLst>
          </p:cNvPr>
          <p:cNvSpPr txBox="1"/>
          <p:nvPr/>
        </p:nvSpPr>
        <p:spPr>
          <a:xfrm>
            <a:off x="457200" y="4695426"/>
            <a:ext cx="8686800" cy="400110"/>
          </a:xfrm>
          <a:prstGeom prst="rect">
            <a:avLst/>
          </a:prstGeom>
          <a:noFill/>
        </p:spPr>
        <p:txBody>
          <a:bodyPr wrap="square" rtlCol="0">
            <a:spAutoFit/>
          </a:bodyPr>
          <a:lstStyle/>
          <a:p>
            <a:pPr lvl="0"/>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a:t>
            </a:r>
          </a:p>
        </p:txBody>
      </p:sp>
    </p:spTree>
    <p:extLst>
      <p:ext uri="{BB962C8B-B14F-4D97-AF65-F5344CB8AC3E}">
        <p14:creationId xmlns:p14="http://schemas.microsoft.com/office/powerpoint/2010/main" val="2059860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D31632-2C98-484B-976D-FCE78BAABBA0}"/>
              </a:ext>
            </a:extLst>
          </p:cNvPr>
          <p:cNvSpPr>
            <a:spLocks noGrp="1"/>
          </p:cNvSpPr>
          <p:nvPr>
            <p:ph type="title"/>
          </p:nvPr>
        </p:nvSpPr>
        <p:spPr/>
        <p:txBody>
          <a:bodyPr/>
          <a:lstStyle/>
          <a:p>
            <a:r>
              <a:rPr lang="en-US" dirty="0"/>
              <a:t>HPV Clinical Manifestations</a:t>
            </a:r>
          </a:p>
        </p:txBody>
      </p:sp>
      <p:sp>
        <p:nvSpPr>
          <p:cNvPr id="5" name="Text Placeholder 4">
            <a:extLst>
              <a:ext uri="{FF2B5EF4-FFF2-40B4-BE49-F238E27FC236}">
                <a16:creationId xmlns:a16="http://schemas.microsoft.com/office/drawing/2014/main" id="{ADAE8766-2812-F243-BE48-26D59BEBDF52}"/>
              </a:ext>
            </a:extLst>
          </p:cNvPr>
          <p:cNvSpPr>
            <a:spLocks noGrp="1"/>
          </p:cNvSpPr>
          <p:nvPr>
            <p:ph type="body" sz="quarter" idx="10"/>
          </p:nvPr>
        </p:nvSpPr>
        <p:spPr>
          <a:xfrm>
            <a:off x="457199" y="1158875"/>
            <a:ext cx="8229600" cy="3341688"/>
          </a:xfrm>
        </p:spPr>
        <p:txBody>
          <a:bodyPr/>
          <a:lstStyle/>
          <a:p>
            <a:pPr marL="38100" indent="0">
              <a:buNone/>
            </a:pPr>
            <a:r>
              <a:rPr lang="en-US" sz="2400" b="1" kern="1200" dirty="0"/>
              <a:t>However, when not cleared, HPV infections can cause disease:</a:t>
            </a:r>
          </a:p>
          <a:p>
            <a:pPr lvl="1">
              <a:buClr>
                <a:srgbClr val="005DAA"/>
              </a:buClr>
              <a:buFont typeface="Wingdings" panose="05000000000000000000" pitchFamily="2" charset="2"/>
              <a:buChar char="§"/>
            </a:pPr>
            <a:r>
              <a:rPr lang="en-US" b="0" kern="1200" dirty="0"/>
              <a:t>High-risk HPV types can cause cancers of the vulva, vagina, </a:t>
            </a:r>
            <a:r>
              <a:rPr lang="en-US" kern="1200" dirty="0"/>
              <a:t>cervix, </a:t>
            </a:r>
            <a:r>
              <a:rPr lang="en-US" b="0" kern="1200" dirty="0"/>
              <a:t>penis, anus, and oropharynx.</a:t>
            </a:r>
          </a:p>
          <a:p>
            <a:pPr lvl="1">
              <a:buClr>
                <a:srgbClr val="005DAA"/>
              </a:buClr>
              <a:buFont typeface="Wingdings" panose="05000000000000000000" pitchFamily="2" charset="2"/>
              <a:buChar char="§"/>
            </a:pPr>
            <a:r>
              <a:rPr lang="en-US" b="0" kern="1200" dirty="0"/>
              <a:t>Low-risk HPV types can cause cervical cell changes and anogenital warts.      </a:t>
            </a:r>
          </a:p>
          <a:p>
            <a:pPr lvl="1">
              <a:buClr>
                <a:srgbClr val="005DAA"/>
              </a:buClr>
              <a:buFont typeface="Wingdings" panose="05000000000000000000" pitchFamily="2" charset="2"/>
              <a:buChar char="§"/>
            </a:pPr>
            <a:r>
              <a:rPr lang="en-US" kern="1200" dirty="0"/>
              <a:t>Recurrent respiratory papillomatosis is caused mainly by low risk types.</a:t>
            </a:r>
            <a:endParaRPr lang="en-US" sz="900" dirty="0"/>
          </a:p>
          <a:p>
            <a:pPr marL="400050" lvl="1" indent="0">
              <a:buClr>
                <a:srgbClr val="6582B2"/>
              </a:buClr>
              <a:buNone/>
            </a:pPr>
            <a:r>
              <a:rPr lang="en-US" b="0" kern="1200" dirty="0"/>
              <a:t>                             </a:t>
            </a:r>
          </a:p>
          <a:p>
            <a:pPr marL="400050" lvl="1" indent="0">
              <a:buClr>
                <a:srgbClr val="6582B2"/>
              </a:buClr>
              <a:buNone/>
            </a:pPr>
            <a:endParaRPr lang="en-US" b="0" kern="1200" dirty="0"/>
          </a:p>
        </p:txBody>
      </p:sp>
      <p:sp>
        <p:nvSpPr>
          <p:cNvPr id="2" name="TextBox 1">
            <a:extLst>
              <a:ext uri="{FF2B5EF4-FFF2-40B4-BE49-F238E27FC236}">
                <a16:creationId xmlns:a16="http://schemas.microsoft.com/office/drawing/2014/main" id="{03FB9592-4F44-1746-9D77-CFF2A693A216}"/>
              </a:ext>
            </a:extLst>
          </p:cNvPr>
          <p:cNvSpPr txBox="1"/>
          <p:nvPr/>
        </p:nvSpPr>
        <p:spPr>
          <a:xfrm>
            <a:off x="457199" y="4500563"/>
            <a:ext cx="8686800" cy="553998"/>
          </a:xfrm>
          <a:prstGeom prst="rect">
            <a:avLst/>
          </a:prstGeom>
          <a:noFill/>
        </p:spPr>
        <p:txBody>
          <a:bodyPr wrap="square" rtlCol="0">
            <a:spAutoFit/>
          </a:bodyPr>
          <a:lstStyle/>
          <a:p>
            <a:pPr lvl="0"/>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 image source: https://www.cdc.gov/hpv/hcp/protecting-patients.html.</a:t>
            </a:r>
          </a:p>
        </p:txBody>
      </p:sp>
    </p:spTree>
    <p:extLst>
      <p:ext uri="{BB962C8B-B14F-4D97-AF65-F5344CB8AC3E}">
        <p14:creationId xmlns:p14="http://schemas.microsoft.com/office/powerpoint/2010/main" val="32801665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p:txBody>
          <a:bodyPr/>
          <a:lstStyle/>
          <a:p>
            <a:pPr lvl="0"/>
            <a:r>
              <a:rPr lang="en-US" dirty="0"/>
              <a:t>TYPE OF VACCINE</a:t>
            </a:r>
          </a:p>
        </p:txBody>
      </p:sp>
    </p:spTree>
    <p:extLst>
      <p:ext uri="{BB962C8B-B14F-4D97-AF65-F5344CB8AC3E}">
        <p14:creationId xmlns:p14="http://schemas.microsoft.com/office/powerpoint/2010/main" val="29150721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Shape 290"/>
          <p:cNvSpPr txBox="1">
            <a:spLocks noGrp="1"/>
          </p:cNvSpPr>
          <p:nvPr>
            <p:ph type="title"/>
          </p:nvPr>
        </p:nvSpPr>
        <p:spPr/>
        <p:txBody>
          <a:bodyPr/>
          <a:lstStyle/>
          <a:p>
            <a:endParaRPr lang="en-US" dirty="0">
              <a:sym typeface="Arial"/>
            </a:endParaRPr>
          </a:p>
          <a:p>
            <a:endParaRPr lang="en-US" dirty="0"/>
          </a:p>
          <a:p>
            <a:endParaRPr lang="en-US" dirty="0"/>
          </a:p>
        </p:txBody>
      </p:sp>
      <p:sp>
        <p:nvSpPr>
          <p:cNvPr id="4" name="Shape 134"/>
          <p:cNvSpPr txBox="1">
            <a:spLocks noGrp="1"/>
          </p:cNvSpPr>
          <p:nvPr>
            <p:ph type="body" sz="quarter" idx="10"/>
          </p:nvPr>
        </p:nvSpPr>
        <p:spPr>
          <a:xfrm>
            <a:off x="457200" y="1063229"/>
            <a:ext cx="8485632" cy="3341688"/>
          </a:xfrm>
        </p:spPr>
        <p:txBody>
          <a:bodyPr/>
          <a:lstStyle/>
          <a:p>
            <a:pPr marL="400050"/>
            <a:r>
              <a:rPr lang="en-US" dirty="0"/>
              <a:t>Subunit vaccine which include only parts of the virus, or subunits, instead of the entire germ</a:t>
            </a:r>
          </a:p>
          <a:p>
            <a:pPr marL="400050"/>
            <a:r>
              <a:rPr lang="en-US" dirty="0"/>
              <a:t>Cannot replicate</a:t>
            </a:r>
          </a:p>
          <a:p>
            <a:pPr marL="400050"/>
            <a:r>
              <a:rPr lang="en-US" dirty="0"/>
              <a:t>Cannot result in infection from the antigen in the vaccine, even in immunodeficient people</a:t>
            </a:r>
          </a:p>
          <a:p>
            <a:pPr lvl="1">
              <a:spcBef>
                <a:spcPts val="0"/>
              </a:spcBef>
            </a:pPr>
            <a:r>
              <a:rPr lang="en-US" dirty="0"/>
              <a:t>Immune response primarily humoral (antibodies) vs. cell-mediated</a:t>
            </a:r>
          </a:p>
          <a:p>
            <a:pPr marL="914400" lvl="2" indent="0">
              <a:spcBef>
                <a:spcPts val="0"/>
              </a:spcBef>
              <a:buNone/>
            </a:pPr>
            <a:endParaRPr lang="en-US" sz="600" dirty="0"/>
          </a:p>
        </p:txBody>
      </p:sp>
      <p:sp>
        <p:nvSpPr>
          <p:cNvPr id="291" name="Shape 291"/>
          <p:cNvSpPr txBox="1">
            <a:spLocks noGrp="1"/>
          </p:cNvSpPr>
          <p:nvPr>
            <p:ph type="body" idx="4294967295"/>
          </p:nvPr>
        </p:nvSpPr>
        <p:spPr>
          <a:xfrm>
            <a:off x="541283" y="4626488"/>
            <a:ext cx="8686800" cy="412750"/>
          </a:xfrm>
          <a:prstGeom prst="rect">
            <a:avLst/>
          </a:prstGeom>
        </p:spPr>
        <p:txBody>
          <a:bodyPr spcFirstLastPara="1" vert="horz" wrap="square" lIns="68569" tIns="34275" rIns="68569" bIns="34275" numCol="1" anchor="b" anchorCtr="0" compatLnSpc="1">
            <a:prstTxWarp prst="textNoShape">
              <a:avLst/>
            </a:prstTxWarp>
            <a:noAutofit/>
          </a:bodyPr>
          <a:lstStyle/>
          <a:p>
            <a:pPr marL="0" indent="0">
              <a:buNone/>
            </a:pPr>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a:t>
            </a:r>
            <a:r>
              <a:rPr lang="en-US" sz="1000" dirty="0">
                <a:solidFill>
                  <a:schemeClr val="bg2">
                    <a:lumMod val="50000"/>
                  </a:schemeClr>
                </a:solidFill>
                <a:cs typeface="Calibri" panose="020F0502020204030204" pitchFamily="34" charset="0"/>
              </a:rPr>
              <a:t>; https://www.cdc.gov/vaccines/pubs/pinkbook/index.html; </a:t>
            </a:r>
            <a:r>
              <a:rPr lang="en-US" sz="1000" dirty="0">
                <a:solidFill>
                  <a:schemeClr val="bg2">
                    <a:lumMod val="50000"/>
                  </a:schemeClr>
                </a:solidFill>
              </a:rPr>
              <a:t>https://www.vaccines.gov/basics/types/index.html; https://www.cdc.gov/vaccines/hcp/conversations/downloads/vacsafe-understand-color-office.pdf.</a:t>
            </a:r>
            <a:endParaRPr sz="1000" dirty="0">
              <a:solidFill>
                <a:schemeClr val="bg2">
                  <a:lumMod val="50000"/>
                </a:schemeClr>
              </a:solidFill>
            </a:endParaRPr>
          </a:p>
        </p:txBody>
      </p:sp>
      <p:sp>
        <p:nvSpPr>
          <p:cNvPr id="5" name="Shape 135"/>
          <p:cNvSpPr txBox="1">
            <a:spLocks/>
          </p:cNvSpPr>
          <p:nvPr/>
        </p:nvSpPr>
        <p:spPr>
          <a:xfrm>
            <a:off x="457200" y="38710"/>
            <a:ext cx="8229600" cy="89154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800" b="1" i="0" u="none" strike="noStrike" cap="none">
                <a:solidFill>
                  <a:srgbClr val="405984"/>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lang="en-US" sz="2850" dirty="0"/>
          </a:p>
          <a:p>
            <a:r>
              <a:rPr lang="en-US" sz="2800" dirty="0">
                <a:solidFill>
                  <a:srgbClr val="005DAA"/>
                </a:solidFill>
              </a:rPr>
              <a:t>HPV Vaccine </a:t>
            </a:r>
          </a:p>
        </p:txBody>
      </p:sp>
    </p:spTree>
    <p:extLst>
      <p:ext uri="{BB962C8B-B14F-4D97-AF65-F5344CB8AC3E}">
        <p14:creationId xmlns:p14="http://schemas.microsoft.com/office/powerpoint/2010/main" val="1199478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A9B8F4-8B72-420B-9DB6-9F9E604D9E63}"/>
              </a:ext>
            </a:extLst>
          </p:cNvPr>
          <p:cNvSpPr>
            <a:spLocks noGrp="1"/>
          </p:cNvSpPr>
          <p:nvPr>
            <p:ph type="title"/>
          </p:nvPr>
        </p:nvSpPr>
        <p:spPr>
          <a:xfrm>
            <a:off x="457200" y="129779"/>
            <a:ext cx="8229600" cy="857250"/>
          </a:xfrm>
        </p:spPr>
        <p:txBody>
          <a:bodyPr/>
          <a:lstStyle/>
          <a:p>
            <a:r>
              <a:rPr lang="en-US" dirty="0"/>
              <a:t>HPV Vaccine</a:t>
            </a:r>
          </a:p>
        </p:txBody>
      </p:sp>
      <p:sp>
        <p:nvSpPr>
          <p:cNvPr id="2" name="Text Placeholder 1">
            <a:extLst>
              <a:ext uri="{FF2B5EF4-FFF2-40B4-BE49-F238E27FC236}">
                <a16:creationId xmlns:a16="http://schemas.microsoft.com/office/drawing/2014/main" id="{F6F398AD-981F-4C24-840A-18ABBF5E4B51}"/>
              </a:ext>
            </a:extLst>
          </p:cNvPr>
          <p:cNvSpPr>
            <a:spLocks noGrp="1"/>
          </p:cNvSpPr>
          <p:nvPr>
            <p:ph type="body" sz="quarter" idx="10"/>
          </p:nvPr>
        </p:nvSpPr>
        <p:spPr>
          <a:xfrm>
            <a:off x="518241" y="995266"/>
            <a:ext cx="8229600" cy="2962671"/>
          </a:xfrm>
        </p:spPr>
        <p:txBody>
          <a:bodyPr/>
          <a:lstStyle/>
          <a:p>
            <a:pPr marL="381000"/>
            <a:r>
              <a:rPr lang="en-US" altLang="en-US" dirty="0"/>
              <a:t>Only one HPV vaccine (9vHPV) is currently available in the United States.</a:t>
            </a:r>
          </a:p>
          <a:p>
            <a:pPr marL="381000"/>
            <a:r>
              <a:rPr lang="en-US" dirty="0"/>
              <a:t>Licensed for females and males 9–45 years of age.</a:t>
            </a:r>
            <a:endParaRPr lang="en-US" altLang="en-US" dirty="0"/>
          </a:p>
          <a:p>
            <a:pPr marL="38100" indent="0">
              <a:buNone/>
            </a:pPr>
            <a:endParaRPr lang="en-US" altLang="en-US" dirty="0"/>
          </a:p>
          <a:p>
            <a:pPr marL="38100" indent="0">
              <a:buNone/>
            </a:pPr>
            <a:endParaRPr lang="en-US" altLang="en-US" dirty="0"/>
          </a:p>
          <a:p>
            <a:pPr marL="38100" indent="0">
              <a:buNone/>
            </a:pPr>
            <a:endParaRPr lang="en-US" altLang="en-US" dirty="0"/>
          </a:p>
          <a:p>
            <a:pPr marL="38100" indent="0">
              <a:buNone/>
            </a:pPr>
            <a:endParaRPr lang="en-US" altLang="en-US" dirty="0"/>
          </a:p>
          <a:p>
            <a:pPr marL="38100" indent="0">
              <a:buNone/>
            </a:pPr>
            <a:endParaRPr lang="en-US" altLang="en-US" sz="1200" dirty="0"/>
          </a:p>
          <a:p>
            <a:pPr marL="38100" indent="0">
              <a:buNone/>
            </a:pPr>
            <a:r>
              <a:rPr lang="en-US" sz="1000" dirty="0"/>
              <a:t>	                    *No longer available in U.S. as of 2016; available for use in select countries outside of the U.S (see WHO link below)</a:t>
            </a:r>
          </a:p>
          <a:p>
            <a:pPr marL="38100" indent="0">
              <a:buNone/>
            </a:pPr>
            <a:endParaRPr lang="en-US" sz="700" dirty="0"/>
          </a:p>
          <a:p>
            <a:pPr marL="38100" indent="0">
              <a:buNone/>
            </a:pPr>
            <a:r>
              <a:rPr lang="en-US" dirty="0"/>
              <a:t>Over 98% of recipients develop an antibody response to HPV types included in respective vaccines 1 month after completing a full vaccination series.</a:t>
            </a:r>
          </a:p>
          <a:p>
            <a:pPr marL="38100" indent="0">
              <a:buNone/>
            </a:pPr>
            <a:endParaRPr lang="en-US" altLang="en-US" dirty="0"/>
          </a:p>
          <a:p>
            <a:endParaRPr lang="en-US" dirty="0"/>
          </a:p>
        </p:txBody>
      </p:sp>
      <p:sp>
        <p:nvSpPr>
          <p:cNvPr id="4" name="Text Placeholder 3">
            <a:extLst>
              <a:ext uri="{FF2B5EF4-FFF2-40B4-BE49-F238E27FC236}">
                <a16:creationId xmlns:a16="http://schemas.microsoft.com/office/drawing/2014/main" id="{42EA398C-473B-4E92-8E19-2B29AEEE032F}"/>
              </a:ext>
            </a:extLst>
          </p:cNvPr>
          <p:cNvSpPr>
            <a:spLocks noGrp="1"/>
          </p:cNvSpPr>
          <p:nvPr>
            <p:ph type="body" idx="4294967295"/>
          </p:nvPr>
        </p:nvSpPr>
        <p:spPr>
          <a:xfrm>
            <a:off x="345882" y="4681765"/>
            <a:ext cx="8574318" cy="252443"/>
          </a:xfrm>
        </p:spPr>
        <p:txBody>
          <a:bodyPr/>
          <a:lstStyle/>
          <a:p>
            <a:pPr marL="0" indent="0">
              <a:buNone/>
            </a:pPr>
            <a:r>
              <a:rPr lang="en-US" sz="1000" dirty="0">
                <a:solidFill>
                  <a:schemeClr val="bg2">
                    <a:lumMod val="50000"/>
                  </a:schemeClr>
                </a:solidFill>
                <a:cs typeface="Calibri" panose="020F0502020204030204" pitchFamily="34" charset="0"/>
              </a:rPr>
              <a:t>Information from </a:t>
            </a:r>
            <a:r>
              <a:rPr lang="en-US" sz="1000" dirty="0">
                <a:solidFill>
                  <a:schemeClr val="bg2">
                    <a:lumMod val="50000"/>
                  </a:schemeClr>
                </a:solidFill>
                <a:cs typeface="Calibri" panose="020F0502020204030204" pitchFamily="34" charset="0"/>
                <a:hlinkClick r:id="rId3">
                  <a:extLst>
                    <a:ext uri="{A12FA001-AC4F-418D-AE19-62706E023703}">
                      <ahyp:hlinkClr xmlns:ahyp="http://schemas.microsoft.com/office/drawing/2018/hyperlinkcolor" val="tx"/>
                    </a:ext>
                  </a:extLst>
                </a:hlinkClick>
              </a:rPr>
              <a:t>https://www.cdc.gov/vaccines/hcp/acip-recs/vacc-specific/hpv.html</a:t>
            </a:r>
            <a:r>
              <a:rPr lang="en-US" sz="1000" dirty="0">
                <a:solidFill>
                  <a:schemeClr val="bg2">
                    <a:lumMod val="50000"/>
                  </a:schemeClr>
                </a:solidFill>
                <a:cs typeface="Calibri" panose="020F0502020204030204" pitchFamily="34" charset="0"/>
              </a:rPr>
              <a:t>; </a:t>
            </a:r>
            <a:r>
              <a:rPr lang="en-US" sz="1000" dirty="0">
                <a:solidFill>
                  <a:schemeClr val="bg2">
                    <a:lumMod val="50000"/>
                  </a:schemeClr>
                </a:solidFill>
                <a:cs typeface="Calibri" panose="020F0502020204030204" pitchFamily="34" charset="0"/>
                <a:hlinkClick r:id="rId4">
                  <a:extLst>
                    <a:ext uri="{A12FA001-AC4F-418D-AE19-62706E023703}">
                      <ahyp:hlinkClr xmlns:ahyp="http://schemas.microsoft.com/office/drawing/2018/hyperlinkcolor" val="tx"/>
                    </a:ext>
                  </a:extLst>
                </a:hlinkClick>
              </a:rPr>
              <a:t>https://www.who.int/news-room/detail/31-10-2019-major-milestone-reached-as-100-countries-have-introduced-hpv-vaccine-into-national-schedule</a:t>
            </a:r>
            <a:endParaRPr lang="en-US" sz="1000" dirty="0">
              <a:solidFill>
                <a:schemeClr val="bg2">
                  <a:lumMod val="50000"/>
                </a:schemeClr>
              </a:solidFill>
              <a:cs typeface="Calibri" panose="020F0502020204030204" pitchFamily="34" charset="0"/>
            </a:endParaRPr>
          </a:p>
          <a:p>
            <a:pPr marL="0" indent="0">
              <a:buNone/>
            </a:pPr>
            <a:endParaRPr lang="en-US" sz="1000" dirty="0">
              <a:solidFill>
                <a:schemeClr val="accent4">
                  <a:lumMod val="60000"/>
                  <a:lumOff val="40000"/>
                </a:schemeClr>
              </a:solidFill>
              <a:cs typeface="Calibri" panose="020F0502020204030204" pitchFamily="34" charset="0"/>
            </a:endParaRPr>
          </a:p>
        </p:txBody>
      </p:sp>
      <p:graphicFrame>
        <p:nvGraphicFramePr>
          <p:cNvPr id="6" name="Content Placeholder 6">
            <a:extLst>
              <a:ext uri="{FF2B5EF4-FFF2-40B4-BE49-F238E27FC236}">
                <a16:creationId xmlns:a16="http://schemas.microsoft.com/office/drawing/2014/main" id="{0892CD69-BC9A-4D14-9851-7AD91FFCC654}"/>
              </a:ext>
            </a:extLst>
          </p:cNvPr>
          <p:cNvGraphicFramePr>
            <a:graphicFrameLocks/>
          </p:cNvGraphicFramePr>
          <p:nvPr>
            <p:extLst>
              <p:ext uri="{D42A27DB-BD31-4B8C-83A1-F6EECF244321}">
                <p14:modId xmlns:p14="http://schemas.microsoft.com/office/powerpoint/2010/main" val="2139094381"/>
              </p:ext>
            </p:extLst>
          </p:nvPr>
        </p:nvGraphicFramePr>
        <p:xfrm>
          <a:off x="2079320" y="1802930"/>
          <a:ext cx="4985360" cy="1431180"/>
        </p:xfrm>
        <a:graphic>
          <a:graphicData uri="http://schemas.openxmlformats.org/drawingml/2006/table">
            <a:tbl>
              <a:tblPr firstRow="1" bandRow="1">
                <a:tableStyleId>{2D5ABB26-0587-4C30-8999-92F81FD0307C}</a:tableStyleId>
              </a:tblPr>
              <a:tblGrid>
                <a:gridCol w="1970318">
                  <a:extLst>
                    <a:ext uri="{9D8B030D-6E8A-4147-A177-3AD203B41FA5}">
                      <a16:colId xmlns:a16="http://schemas.microsoft.com/office/drawing/2014/main" val="3286136623"/>
                    </a:ext>
                  </a:extLst>
                </a:gridCol>
                <a:gridCol w="3015042">
                  <a:extLst>
                    <a:ext uri="{9D8B030D-6E8A-4147-A177-3AD203B41FA5}">
                      <a16:colId xmlns:a16="http://schemas.microsoft.com/office/drawing/2014/main" val="2279536362"/>
                    </a:ext>
                  </a:extLst>
                </a:gridCol>
              </a:tblGrid>
              <a:tr h="271833">
                <a:tc>
                  <a:txBody>
                    <a:bodyPr/>
                    <a:lstStyle/>
                    <a:p>
                      <a:pPr marL="0" algn="l" defTabSz="914400" rtl="0" eaLnBrk="1" latinLnBrk="0" hangingPunct="1"/>
                      <a:r>
                        <a:rPr lang="en-US" sz="1600" b="1" kern="1200" dirty="0">
                          <a:solidFill>
                            <a:schemeClr val="tx2"/>
                          </a:solidFill>
                          <a:latin typeface="+mn-lt"/>
                          <a:ea typeface="+mn-ea"/>
                          <a:cs typeface="+mn-cs"/>
                        </a:rPr>
                        <a:t>Vaccine product</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7245D"/>
                    </a:solidFill>
                  </a:tcPr>
                </a:tc>
                <a:tc>
                  <a:txBody>
                    <a:bodyPr/>
                    <a:lstStyle/>
                    <a:p>
                      <a:pPr marL="0" algn="l" defTabSz="914400" rtl="0" eaLnBrk="1" latinLnBrk="0" hangingPunct="1"/>
                      <a:r>
                        <a:rPr lang="en-US" sz="1600" b="1" kern="1200" dirty="0">
                          <a:solidFill>
                            <a:schemeClr val="tx2"/>
                          </a:solidFill>
                          <a:latin typeface="+mn-lt"/>
                          <a:ea typeface="+mn-ea"/>
                          <a:cs typeface="+mn-cs"/>
                        </a:rPr>
                        <a:t>Serotypes contained</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7245D"/>
                    </a:solidFill>
                  </a:tcPr>
                </a:tc>
                <a:extLst>
                  <a:ext uri="{0D108BD9-81ED-4DB2-BD59-A6C34878D82A}">
                    <a16:rowId xmlns:a16="http://schemas.microsoft.com/office/drawing/2014/main" val="1274027544"/>
                  </a:ext>
                </a:extLst>
              </a:tr>
              <a:tr h="394827">
                <a:tc>
                  <a:txBody>
                    <a:bodyPr/>
                    <a:lstStyle/>
                    <a:p>
                      <a:r>
                        <a:rPr lang="en-US" sz="1600" b="1" dirty="0">
                          <a:solidFill>
                            <a:schemeClr val="accent4">
                              <a:lumMod val="75000"/>
                            </a:schemeClr>
                          </a:solidFill>
                        </a:rPr>
                        <a:t>Gardasil®9 </a:t>
                      </a:r>
                      <a:r>
                        <a:rPr lang="en-US" sz="1600" dirty="0">
                          <a:solidFill>
                            <a:schemeClr val="accent4">
                              <a:lumMod val="75000"/>
                            </a:schemeClr>
                          </a:solidFill>
                        </a:rPr>
                        <a:t>(9vHPV)</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a:r>
                        <a:rPr lang="en-US" sz="1600" dirty="0">
                          <a:solidFill>
                            <a:schemeClr val="accent4">
                              <a:lumMod val="75000"/>
                            </a:schemeClr>
                          </a:solidFill>
                        </a:rPr>
                        <a:t>6, 11, 16, 18, 31, 33, 45, 52, 58</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75597440"/>
                  </a:ext>
                </a:extLst>
              </a:tr>
              <a:tr h="370541">
                <a:tc>
                  <a:txBody>
                    <a:bodyPr/>
                    <a:lstStyle/>
                    <a:p>
                      <a:r>
                        <a:rPr lang="en-US" sz="1600" b="1" dirty="0">
                          <a:solidFill>
                            <a:schemeClr val="accent4">
                              <a:lumMod val="75000"/>
                            </a:schemeClr>
                          </a:solidFill>
                        </a:rPr>
                        <a:t>*Gardasil® </a:t>
                      </a:r>
                      <a:r>
                        <a:rPr lang="en-US" sz="1600" dirty="0">
                          <a:solidFill>
                            <a:schemeClr val="accent4">
                              <a:lumMod val="75000"/>
                            </a:schemeClr>
                          </a:solidFill>
                        </a:rPr>
                        <a:t>(4vHPV)</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l"/>
                      <a:r>
                        <a:rPr lang="en-US" sz="1600" dirty="0">
                          <a:solidFill>
                            <a:schemeClr val="accent4">
                              <a:lumMod val="75000"/>
                            </a:schemeClr>
                          </a:solidFill>
                        </a:rPr>
                        <a:t>6, 11, 16, 18</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1798803"/>
                  </a:ext>
                </a:extLst>
              </a:tr>
              <a:tr h="353392">
                <a:tc>
                  <a:txBody>
                    <a:bodyPr/>
                    <a:lstStyle/>
                    <a:p>
                      <a:r>
                        <a:rPr lang="en-US" sz="1600" b="1" dirty="0">
                          <a:solidFill>
                            <a:schemeClr val="accent4">
                              <a:lumMod val="75000"/>
                            </a:schemeClr>
                          </a:solidFill>
                        </a:rPr>
                        <a:t>*</a:t>
                      </a:r>
                      <a:r>
                        <a:rPr lang="en-US" sz="1600" b="1" dirty="0" err="1">
                          <a:solidFill>
                            <a:schemeClr val="accent4">
                              <a:lumMod val="75000"/>
                            </a:schemeClr>
                          </a:solidFill>
                        </a:rPr>
                        <a:t>Cervarix</a:t>
                      </a:r>
                      <a:r>
                        <a:rPr lang="en-US" sz="1600" b="1" dirty="0">
                          <a:solidFill>
                            <a:schemeClr val="accent4">
                              <a:lumMod val="75000"/>
                            </a:schemeClr>
                          </a:solidFill>
                        </a:rPr>
                        <a:t>® </a:t>
                      </a:r>
                      <a:r>
                        <a:rPr lang="en-US" sz="1600" dirty="0">
                          <a:solidFill>
                            <a:schemeClr val="accent4">
                              <a:lumMod val="75000"/>
                            </a:schemeClr>
                          </a:solidFill>
                        </a:rPr>
                        <a:t>(2vHPV)</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l"/>
                      <a:r>
                        <a:rPr lang="en-US" sz="1600" dirty="0">
                          <a:solidFill>
                            <a:schemeClr val="accent4">
                              <a:lumMod val="75000"/>
                            </a:schemeClr>
                          </a:solidFill>
                        </a:rPr>
                        <a:t>16, 18</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80297375"/>
                  </a:ext>
                </a:extLst>
              </a:tr>
            </a:tbl>
          </a:graphicData>
        </a:graphic>
      </p:graphicFrame>
    </p:spTree>
    <p:extLst>
      <p:ext uri="{BB962C8B-B14F-4D97-AF65-F5344CB8AC3E}">
        <p14:creationId xmlns:p14="http://schemas.microsoft.com/office/powerpoint/2010/main" val="9432366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a:extLst>
              <a:ext uri="{FF2B5EF4-FFF2-40B4-BE49-F238E27FC236}">
                <a16:creationId xmlns:a16="http://schemas.microsoft.com/office/drawing/2014/main" id="{7622CF57-A8BD-42BE-BFD4-71CB7A2026E1}"/>
              </a:ext>
            </a:extLst>
          </p:cNvPr>
          <p:cNvSpPr>
            <a:spLocks noGrp="1"/>
          </p:cNvSpPr>
          <p:nvPr>
            <p:ph type="title"/>
          </p:nvPr>
        </p:nvSpPr>
        <p:spPr/>
        <p:txBody>
          <a:bodyPr/>
          <a:lstStyle/>
          <a:p>
            <a:r>
              <a:rPr lang="en-US" dirty="0">
                <a:solidFill>
                  <a:schemeClr val="accent3"/>
                </a:solidFill>
              </a:rPr>
              <a:t>How to Use This Presentation</a:t>
            </a:r>
          </a:p>
        </p:txBody>
      </p:sp>
      <p:sp>
        <p:nvSpPr>
          <p:cNvPr id="3" name="Subtitle 2">
            <a:extLst>
              <a:ext uri="{FF2B5EF4-FFF2-40B4-BE49-F238E27FC236}">
                <a16:creationId xmlns:a16="http://schemas.microsoft.com/office/drawing/2014/main" id="{F7A6BA9E-B46A-467E-AA55-2780E2DB8939}"/>
              </a:ext>
            </a:extLst>
          </p:cNvPr>
          <p:cNvSpPr>
            <a:spLocks noGrp="1"/>
          </p:cNvSpPr>
          <p:nvPr>
            <p:ph type="body" sz="quarter" idx="10"/>
          </p:nvPr>
        </p:nvSpPr>
        <p:spPr/>
        <p:txBody>
          <a:bodyPr/>
          <a:lstStyle/>
          <a:p>
            <a:pPr>
              <a:buClr>
                <a:schemeClr val="accent6">
                  <a:lumMod val="75000"/>
                  <a:lumOff val="25000"/>
                </a:schemeClr>
              </a:buClr>
            </a:pPr>
            <a:r>
              <a:rPr lang="en-US" dirty="0">
                <a:cs typeface="Calibri" panose="020F0502020204030204" pitchFamily="34" charset="0"/>
              </a:rPr>
              <a:t>Users are free to make changes to the presentation to fit their needs, including adding, modifying, or removing content, graphics, and/or speaker’s notes.</a:t>
            </a:r>
          </a:p>
          <a:p>
            <a:pPr>
              <a:buClr>
                <a:schemeClr val="accent6">
                  <a:lumMod val="75000"/>
                  <a:lumOff val="25000"/>
                </a:schemeClr>
              </a:buClr>
            </a:pPr>
            <a:r>
              <a:rPr lang="en-US" dirty="0">
                <a:cs typeface="Calibri" panose="020F0502020204030204" pitchFamily="34" charset="0"/>
              </a:rPr>
              <a:t>Each presenter should review the presentation to ensure familiarity before delivering the content. Glossary word definitions should be incorporated into the following slides as needed.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30111896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Vaccine Immunogenicity and Effectiveness</a:t>
            </a:r>
          </a:p>
        </p:txBody>
      </p:sp>
      <p:sp>
        <p:nvSpPr>
          <p:cNvPr id="8" name="Text Placeholder 7"/>
          <p:cNvSpPr>
            <a:spLocks noGrp="1"/>
          </p:cNvSpPr>
          <p:nvPr>
            <p:ph type="body" sz="quarter" idx="10"/>
          </p:nvPr>
        </p:nvSpPr>
        <p:spPr/>
        <p:txBody>
          <a:bodyPr/>
          <a:lstStyle/>
          <a:p>
            <a:r>
              <a:rPr lang="en-US" dirty="0"/>
              <a:t>High efficacy among females without evidence of infection with vaccine HPV types (&gt;95%).</a:t>
            </a:r>
          </a:p>
          <a:p>
            <a:r>
              <a:rPr lang="en-US" dirty="0"/>
              <a:t>No evidence of vaccine effectiveness or any therapeutic effect on existing infection or disease</a:t>
            </a:r>
          </a:p>
          <a:p>
            <a:r>
              <a:rPr lang="en-US" dirty="0"/>
              <a:t>Prior infection with one HPV type did not diminish efficacy of the vaccine against other vaccine HPV types.</a:t>
            </a:r>
          </a:p>
          <a:p>
            <a:r>
              <a:rPr lang="en-US" dirty="0"/>
              <a:t>9vHPV (Gardasil®9):</a:t>
            </a:r>
          </a:p>
          <a:p>
            <a:pPr lvl="1"/>
            <a:r>
              <a:rPr lang="en-US" dirty="0"/>
              <a:t>Similar protection to 4vHPV against 6-, 11-, 16-, 18-related disease</a:t>
            </a:r>
          </a:p>
          <a:p>
            <a:pPr lvl="1"/>
            <a:r>
              <a:rPr lang="en-US" dirty="0"/>
              <a:t>~97% protection against 31-, 33-, 45-, 52-, 58-related disease</a:t>
            </a:r>
          </a:p>
          <a:p>
            <a:endParaRPr lang="en-US" dirty="0"/>
          </a:p>
        </p:txBody>
      </p:sp>
      <p:sp>
        <p:nvSpPr>
          <p:cNvPr id="3" name="Rectangle 2">
            <a:extLst>
              <a:ext uri="{FF2B5EF4-FFF2-40B4-BE49-F238E27FC236}">
                <a16:creationId xmlns:a16="http://schemas.microsoft.com/office/drawing/2014/main" id="{A3570969-1F55-4C05-833E-7F150994101D}"/>
              </a:ext>
            </a:extLst>
          </p:cNvPr>
          <p:cNvSpPr/>
          <p:nvPr/>
        </p:nvSpPr>
        <p:spPr>
          <a:xfrm>
            <a:off x="457200" y="4391226"/>
            <a:ext cx="8686800" cy="861774"/>
          </a:xfrm>
          <a:prstGeom prst="rect">
            <a:avLst/>
          </a:prstGeom>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a:t>
            </a:r>
            <a:r>
              <a:rPr lang="en-US" sz="1000" baseline="30000" dirty="0">
                <a:solidFill>
                  <a:schemeClr val="bg2">
                    <a:lumMod val="50000"/>
                  </a:schemeClr>
                </a:solidFill>
                <a:latin typeface="Calibri" panose="020F0502020204030204" pitchFamily="34" charset="0"/>
                <a:cs typeface="Calibri" panose="020F0502020204030204" pitchFamily="34" charset="0"/>
              </a:rPr>
              <a:t>th </a:t>
            </a:r>
            <a:r>
              <a:rPr lang="en-US" sz="1000" dirty="0">
                <a:solidFill>
                  <a:schemeClr val="bg2">
                    <a:lumMod val="50000"/>
                  </a:schemeClr>
                </a:solidFill>
                <a:latin typeface="Calibri" panose="020F0502020204030204" pitchFamily="34" charset="0"/>
                <a:cs typeface="Calibri" panose="020F0502020204030204" pitchFamily="34" charset="0"/>
              </a:rPr>
              <a:t>ed., Supplement. Washington D.C.: Public Health Foundation, 2017.</a:t>
            </a:r>
          </a:p>
          <a:p>
            <a:endParaRPr lang="en-US" sz="1000" dirty="0">
              <a:solidFill>
                <a:schemeClr val="accent4">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220454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p:txBody>
          <a:bodyPr/>
          <a:lstStyle/>
          <a:p>
            <a:r>
              <a:rPr lang="en-US" dirty="0"/>
              <a:t>IMMUNIZATION SCHEDULES</a:t>
            </a:r>
          </a:p>
        </p:txBody>
      </p:sp>
      <p:sp>
        <p:nvSpPr>
          <p:cNvPr id="4" name="Text Placeholder 3">
            <a:extLst>
              <a:ext uri="{FF2B5EF4-FFF2-40B4-BE49-F238E27FC236}">
                <a16:creationId xmlns:a16="http://schemas.microsoft.com/office/drawing/2014/main" id="{60F70C4D-5D08-454C-B33B-7BA6BC8748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237707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Advisory Committee on Immunization Practices (ACIP) </a:t>
            </a:r>
          </a:p>
        </p:txBody>
      </p:sp>
      <p:sp>
        <p:nvSpPr>
          <p:cNvPr id="3" name="Content Placeholder 2"/>
          <p:cNvSpPr>
            <a:spLocks noGrp="1"/>
          </p:cNvSpPr>
          <p:nvPr>
            <p:ph type="body" sz="quarter" idx="10"/>
          </p:nvPr>
        </p:nvSpPr>
        <p:spPr/>
        <p:txBody>
          <a:bodyPr/>
          <a:lstStyle/>
          <a:p>
            <a:r>
              <a:rPr lang="en-US" dirty="0"/>
              <a:t>A group of medical and public health experts who develop recommendations on the use of vaccines in the civilian population of the United States</a:t>
            </a:r>
          </a:p>
          <a:p>
            <a:pPr marL="457200" lvl="1" indent="0">
              <a:buNone/>
            </a:pPr>
            <a:endParaRPr lang="en-US" dirty="0"/>
          </a:p>
          <a:p>
            <a:r>
              <a:rPr lang="en-US" dirty="0"/>
              <a:t>Provides guidance on use of vaccines and other biologic products to U.S. Department of Health and Human Services, CDC, and the U.S. Public Health Service</a:t>
            </a:r>
          </a:p>
          <a:p>
            <a:endParaRPr lang="en-US" dirty="0"/>
          </a:p>
          <a:p>
            <a:r>
              <a:rPr lang="en-US" dirty="0"/>
              <a:t>ACIP recommendations are standard of care in the United States.</a:t>
            </a:r>
          </a:p>
          <a:p>
            <a:pPr lvl="1"/>
            <a:endParaRPr lang="en-US" dirty="0"/>
          </a:p>
        </p:txBody>
      </p:sp>
      <p:sp>
        <p:nvSpPr>
          <p:cNvPr id="2" name="Text Placeholder 1">
            <a:extLst>
              <a:ext uri="{FF2B5EF4-FFF2-40B4-BE49-F238E27FC236}">
                <a16:creationId xmlns:a16="http://schemas.microsoft.com/office/drawing/2014/main" id="{F9D62B28-23E8-4B82-A7DF-932F298AAEF7}"/>
              </a:ext>
            </a:extLst>
          </p:cNvPr>
          <p:cNvSpPr>
            <a:spLocks noGrp="1"/>
          </p:cNvSpPr>
          <p:nvPr>
            <p:ph type="body" idx="4294967295"/>
          </p:nvPr>
        </p:nvSpPr>
        <p:spPr>
          <a:xfrm>
            <a:off x="0" y="4832350"/>
            <a:ext cx="89154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chemeClr val="bg2">
                    <a:lumMod val="50000"/>
                  </a:schemeClr>
                </a:solidFill>
                <a:latin typeface="Calibri"/>
                <a:cs typeface="Calibri"/>
              </a:rPr>
              <a:t>Information from Advisory Committee on Immunization Practices https://www.cdc.gov/vaccines/acip/committee/index.html</a:t>
            </a:r>
          </a:p>
        </p:txBody>
      </p:sp>
    </p:spTree>
    <p:extLst>
      <p:ext uri="{BB962C8B-B14F-4D97-AF65-F5344CB8AC3E}">
        <p14:creationId xmlns:p14="http://schemas.microsoft.com/office/powerpoint/2010/main" val="409493470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827F467F-2C4B-4284-A398-EFF0C4C818D7}"/>
              </a:ext>
            </a:extLst>
          </p:cNvPr>
          <p:cNvSpPr txBox="1">
            <a:spLocks/>
          </p:cNvSpPr>
          <p:nvPr/>
        </p:nvSpPr>
        <p:spPr>
          <a:xfrm>
            <a:off x="457200" y="1239327"/>
            <a:ext cx="3351292" cy="3065184"/>
          </a:xfrm>
          <a:prstGeom prst="rect">
            <a:avLst/>
          </a:prstGeom>
          <a:solidFill>
            <a:srgbClr val="FFFFFF"/>
          </a:solidFill>
        </p:spPr>
        <p:txBody>
          <a:bodyPr vert="horz" lIns="68580" tIns="34290" rIns="68580" bIns="34290" rtlCol="0" anchor="t" anchorCtr="0">
            <a:noAutofit/>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defTabSz="685800">
              <a:defRPr/>
            </a:pPr>
            <a:r>
              <a:rPr lang="en-US" sz="1800" b="0" dirty="0">
                <a:solidFill>
                  <a:schemeClr val="accent4">
                    <a:lumMod val="75000"/>
                  </a:schemeClr>
                </a:solidFill>
                <a:latin typeface="Calibri" panose="020F0502020204030204"/>
              </a:rPr>
              <a:t>ACIP recommends HPV vaccine </a:t>
            </a:r>
          </a:p>
          <a:p>
            <a:pPr defTabSz="685800">
              <a:defRPr/>
            </a:pPr>
            <a:r>
              <a:rPr lang="en-US" sz="1800" b="0" dirty="0">
                <a:solidFill>
                  <a:schemeClr val="accent4">
                    <a:lumMod val="75000"/>
                  </a:schemeClr>
                </a:solidFill>
                <a:latin typeface="Calibri" panose="020F0502020204030204"/>
              </a:rPr>
              <a:t>for boys and girls at 11–12 years of age (may start as early as 9 years of age).</a:t>
            </a:r>
          </a:p>
          <a:p>
            <a:pPr defTabSz="685800">
              <a:defRPr/>
            </a:pPr>
            <a:endParaRPr lang="en-US" sz="1800" b="0" dirty="0">
              <a:solidFill>
                <a:schemeClr val="accent4">
                  <a:lumMod val="75000"/>
                </a:schemeClr>
              </a:solidFill>
              <a:latin typeface="Calibri" panose="020F0502020204030204"/>
            </a:endParaRPr>
          </a:p>
          <a:p>
            <a:pPr defTabSz="685800">
              <a:defRPr/>
            </a:pPr>
            <a:r>
              <a:rPr lang="en-US" sz="1800" b="0" dirty="0">
                <a:solidFill>
                  <a:schemeClr val="accent4">
                    <a:lumMod val="75000"/>
                  </a:schemeClr>
                </a:solidFill>
                <a:latin typeface="Calibri" panose="020F0502020204030204"/>
              </a:rPr>
              <a:t>Routine pediatric recommendations are found in the </a:t>
            </a:r>
            <a:r>
              <a:rPr lang="en-US" sz="1800" b="0" dirty="0">
                <a:solidFill>
                  <a:schemeClr val="accent5"/>
                </a:solidFill>
                <a:latin typeface="Calibri" panose="020F0502020204030204"/>
                <a:hlinkClick r:id="rId3">
                  <a:extLst>
                    <a:ext uri="{A12FA001-AC4F-418D-AE19-62706E023703}">
                      <ahyp:hlinkClr xmlns:ahyp="http://schemas.microsoft.com/office/drawing/2018/hyperlinkcolor" val="tx"/>
                    </a:ext>
                  </a:extLst>
                </a:hlinkClick>
              </a:rPr>
              <a:t>Recommended Child and Adolescent Immunization Schedule for ages 18 years or younger</a:t>
            </a:r>
            <a:r>
              <a:rPr lang="en-US" sz="1800" b="0" dirty="0">
                <a:solidFill>
                  <a:schemeClr val="accent5"/>
                </a:solidFill>
                <a:latin typeface="Calibri" panose="020F0502020204030204"/>
              </a:rPr>
              <a:t>.</a:t>
            </a:r>
          </a:p>
          <a:p>
            <a:pPr defTabSz="685800">
              <a:defRPr/>
            </a:pPr>
            <a:endParaRPr lang="en-US" sz="1800" b="0" dirty="0">
              <a:solidFill>
                <a:schemeClr val="accent4">
                  <a:lumMod val="75000"/>
                </a:schemeClr>
              </a:solidFill>
              <a:latin typeface="Calibri" panose="020F0502020204030204"/>
            </a:endParaRPr>
          </a:p>
        </p:txBody>
      </p:sp>
      <p:sp>
        <p:nvSpPr>
          <p:cNvPr id="8" name="Rectangle 7">
            <a:extLst>
              <a:ext uri="{FF2B5EF4-FFF2-40B4-BE49-F238E27FC236}">
                <a16:creationId xmlns:a16="http://schemas.microsoft.com/office/drawing/2014/main" id="{9B30DC43-602A-4057-B35C-7B5EB628ABC0}"/>
              </a:ext>
            </a:extLst>
          </p:cNvPr>
          <p:cNvSpPr/>
          <p:nvPr/>
        </p:nvSpPr>
        <p:spPr>
          <a:xfrm>
            <a:off x="279890" y="4814410"/>
            <a:ext cx="4572000" cy="246221"/>
          </a:xfrm>
          <a:prstGeom prst="rect">
            <a:avLst/>
          </a:prstGeom>
        </p:spPr>
        <p:txBody>
          <a:bodyPr>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www.cdc.gov/vaccines/schedules/hcp/imz/child-adolescent.html</a:t>
            </a:r>
          </a:p>
        </p:txBody>
      </p:sp>
      <p:sp>
        <p:nvSpPr>
          <p:cNvPr id="3" name="Title 2">
            <a:extLst>
              <a:ext uri="{FF2B5EF4-FFF2-40B4-BE49-F238E27FC236}">
                <a16:creationId xmlns:a16="http://schemas.microsoft.com/office/drawing/2014/main" id="{1240226E-FEB4-4584-8CDF-2718726A11F3}"/>
              </a:ext>
            </a:extLst>
          </p:cNvPr>
          <p:cNvSpPr>
            <a:spLocks noGrp="1"/>
          </p:cNvSpPr>
          <p:nvPr>
            <p:ph type="title"/>
          </p:nvPr>
        </p:nvSpPr>
        <p:spPr/>
        <p:txBody>
          <a:bodyPr/>
          <a:lstStyle/>
          <a:p>
            <a:r>
              <a:rPr lang="en-US" dirty="0"/>
              <a:t>ACIP HPV Vaccine Recommendations: Pediatric</a:t>
            </a:r>
          </a:p>
        </p:txBody>
      </p:sp>
      <p:pic>
        <p:nvPicPr>
          <p:cNvPr id="2" name="Picture 1">
            <a:extLst>
              <a:ext uri="{FF2B5EF4-FFF2-40B4-BE49-F238E27FC236}">
                <a16:creationId xmlns:a16="http://schemas.microsoft.com/office/drawing/2014/main" id="{53E90A41-0C57-417D-861B-0719AA8CA6B5}"/>
              </a:ext>
            </a:extLst>
          </p:cNvPr>
          <p:cNvPicPr>
            <a:picLocks noChangeAspect="1"/>
          </p:cNvPicPr>
          <p:nvPr/>
        </p:nvPicPr>
        <p:blipFill rotWithShape="1">
          <a:blip r:embed="rId4"/>
          <a:srcRect l="11885" t="25145" r="23287" b="4232"/>
          <a:stretch/>
        </p:blipFill>
        <p:spPr>
          <a:xfrm>
            <a:off x="3659581" y="1148862"/>
            <a:ext cx="5242141" cy="3569084"/>
          </a:xfrm>
          <a:prstGeom prst="rect">
            <a:avLst/>
          </a:prstGeom>
        </p:spPr>
      </p:pic>
      <p:sp>
        <p:nvSpPr>
          <p:cNvPr id="10" name="Rectangle 9">
            <a:extLst>
              <a:ext uri="{FF2B5EF4-FFF2-40B4-BE49-F238E27FC236}">
                <a16:creationId xmlns:a16="http://schemas.microsoft.com/office/drawing/2014/main" id="{8FE5C654-599C-427D-A266-20062DCD6909}"/>
              </a:ext>
            </a:extLst>
          </p:cNvPr>
          <p:cNvSpPr/>
          <p:nvPr/>
        </p:nvSpPr>
        <p:spPr>
          <a:xfrm>
            <a:off x="3688080" y="3677625"/>
            <a:ext cx="5120276" cy="1942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Tree>
    <p:extLst>
      <p:ext uri="{BB962C8B-B14F-4D97-AF65-F5344CB8AC3E}">
        <p14:creationId xmlns:p14="http://schemas.microsoft.com/office/powerpoint/2010/main" val="85825764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416DB-DACA-4EEB-AC1D-9422FE501EE9}"/>
              </a:ext>
            </a:extLst>
          </p:cNvPr>
          <p:cNvSpPr>
            <a:spLocks noGrp="1"/>
          </p:cNvSpPr>
          <p:nvPr>
            <p:ph type="title"/>
          </p:nvPr>
        </p:nvSpPr>
        <p:spPr/>
        <p:txBody>
          <a:bodyPr/>
          <a:lstStyle/>
          <a:p>
            <a:r>
              <a:rPr lang="en-US" dirty="0"/>
              <a:t>ACIP HPV Vaccine Recommendations: Adult </a:t>
            </a:r>
          </a:p>
        </p:txBody>
      </p:sp>
      <p:sp>
        <p:nvSpPr>
          <p:cNvPr id="4" name="Text Placeholder 3">
            <a:extLst>
              <a:ext uri="{FF2B5EF4-FFF2-40B4-BE49-F238E27FC236}">
                <a16:creationId xmlns:a16="http://schemas.microsoft.com/office/drawing/2014/main" id="{D4691A2D-A73D-47DC-85D2-FE546BE7F02B}"/>
              </a:ext>
            </a:extLst>
          </p:cNvPr>
          <p:cNvSpPr>
            <a:spLocks noGrp="1"/>
          </p:cNvSpPr>
          <p:nvPr>
            <p:ph type="body" sz="quarter" idx="10"/>
          </p:nvPr>
        </p:nvSpPr>
        <p:spPr>
          <a:xfrm>
            <a:off x="457200" y="4860655"/>
            <a:ext cx="8229600" cy="3341688"/>
          </a:xfrm>
        </p:spPr>
        <p:txBody>
          <a:bodyPr/>
          <a:lstStyle/>
          <a:p>
            <a:pPr marL="0" indent="0">
              <a:buNone/>
            </a:pPr>
            <a:r>
              <a:rPr lang="en-US" sz="1000" dirty="0">
                <a:solidFill>
                  <a:schemeClr val="bg2">
                    <a:lumMod val="50000"/>
                  </a:schemeClr>
                </a:solidFill>
              </a:rPr>
              <a:t>Information from https://www.cdc.gov/vaccines/schedules/hcp/imz/adult.html</a:t>
            </a:r>
          </a:p>
        </p:txBody>
      </p:sp>
      <p:sp>
        <p:nvSpPr>
          <p:cNvPr id="13" name="Title 7">
            <a:extLst>
              <a:ext uri="{FF2B5EF4-FFF2-40B4-BE49-F238E27FC236}">
                <a16:creationId xmlns:a16="http://schemas.microsoft.com/office/drawing/2014/main" id="{793E5493-26DE-408F-9D18-C1ADDD483D79}"/>
              </a:ext>
            </a:extLst>
          </p:cNvPr>
          <p:cNvSpPr txBox="1">
            <a:spLocks/>
          </p:cNvSpPr>
          <p:nvPr/>
        </p:nvSpPr>
        <p:spPr>
          <a:xfrm>
            <a:off x="5932714" y="1249990"/>
            <a:ext cx="2679841" cy="2394685"/>
          </a:xfrm>
          <a:prstGeom prst="rect">
            <a:avLst/>
          </a:prstGeom>
          <a:solidFill>
            <a:srgbClr val="FFFFFF"/>
          </a:solidFill>
        </p:spPr>
        <p:txBody>
          <a:bodyPr vert="horz" lIns="68580" tIns="34290" rIns="68580" bIns="34290" rtlCol="0" anchor="t" anchorCtr="0">
            <a:noAutofit/>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defTabSz="685800">
              <a:defRPr/>
            </a:pPr>
            <a:r>
              <a:rPr lang="en-US" sz="2250" b="0" dirty="0">
                <a:solidFill>
                  <a:schemeClr val="accent4">
                    <a:lumMod val="75000"/>
                  </a:schemeClr>
                </a:solidFill>
                <a:latin typeface="Calibri" panose="020F0502020204030204"/>
              </a:rPr>
              <a:t>ACIP recommends HPV catch-up vaccine for adults 19–26 years of age and shared clinical decision making to determine vaccination for adults 27-45 years of age.</a:t>
            </a:r>
          </a:p>
        </p:txBody>
      </p:sp>
      <p:pic>
        <p:nvPicPr>
          <p:cNvPr id="9" name="Picture 8">
            <a:extLst>
              <a:ext uri="{FF2B5EF4-FFF2-40B4-BE49-F238E27FC236}">
                <a16:creationId xmlns:a16="http://schemas.microsoft.com/office/drawing/2014/main" id="{64522D5F-DF0F-4A3F-A9A6-F595C221876F}"/>
              </a:ext>
            </a:extLst>
          </p:cNvPr>
          <p:cNvPicPr>
            <a:picLocks noChangeAspect="1"/>
          </p:cNvPicPr>
          <p:nvPr/>
        </p:nvPicPr>
        <p:blipFill rotWithShape="1">
          <a:blip r:embed="rId3"/>
          <a:srcRect t="8408" b="10513"/>
          <a:stretch/>
        </p:blipFill>
        <p:spPr>
          <a:xfrm>
            <a:off x="457200" y="1159833"/>
            <a:ext cx="5320713" cy="3341688"/>
          </a:xfrm>
          <a:prstGeom prst="rect">
            <a:avLst/>
          </a:prstGeom>
        </p:spPr>
      </p:pic>
      <p:sp>
        <p:nvSpPr>
          <p:cNvPr id="7" name="Rectangle 6">
            <a:extLst>
              <a:ext uri="{FF2B5EF4-FFF2-40B4-BE49-F238E27FC236}">
                <a16:creationId xmlns:a16="http://schemas.microsoft.com/office/drawing/2014/main" id="{8228BE10-CC36-4C2F-A67A-FEE9BDC9985F}"/>
              </a:ext>
            </a:extLst>
          </p:cNvPr>
          <p:cNvSpPr/>
          <p:nvPr/>
        </p:nvSpPr>
        <p:spPr>
          <a:xfrm>
            <a:off x="531445" y="2796790"/>
            <a:ext cx="5181601" cy="21994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pic>
        <p:nvPicPr>
          <p:cNvPr id="10" name="Picture 9">
            <a:extLst>
              <a:ext uri="{FF2B5EF4-FFF2-40B4-BE49-F238E27FC236}">
                <a16:creationId xmlns:a16="http://schemas.microsoft.com/office/drawing/2014/main" id="{BFD837AF-404E-43B8-B951-B956C51342A1}"/>
              </a:ext>
            </a:extLst>
          </p:cNvPr>
          <p:cNvPicPr>
            <a:picLocks noChangeAspect="1"/>
          </p:cNvPicPr>
          <p:nvPr/>
        </p:nvPicPr>
        <p:blipFill rotWithShape="1">
          <a:blip r:embed="rId3"/>
          <a:srcRect t="92241" b="-1367"/>
          <a:stretch/>
        </p:blipFill>
        <p:spPr>
          <a:xfrm>
            <a:off x="531445" y="4447266"/>
            <a:ext cx="5320713" cy="376114"/>
          </a:xfrm>
          <a:prstGeom prst="rect">
            <a:avLst/>
          </a:prstGeom>
        </p:spPr>
      </p:pic>
    </p:spTree>
    <p:extLst>
      <p:ext uri="{BB962C8B-B14F-4D97-AF65-F5344CB8AC3E}">
        <p14:creationId xmlns:p14="http://schemas.microsoft.com/office/powerpoint/2010/main" val="387179573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dirty="0"/>
              <a:t>ACIP HPV Immunization Recommendations: </a:t>
            </a:r>
            <a:br>
              <a:rPr lang="en-US" dirty="0"/>
            </a:br>
            <a:r>
              <a:rPr lang="en-US" dirty="0"/>
              <a:t>Schedule Considerations </a:t>
            </a:r>
          </a:p>
        </p:txBody>
      </p:sp>
      <p:sp>
        <p:nvSpPr>
          <p:cNvPr id="7" name="Content Placeholder 2">
            <a:extLst>
              <a:ext uri="{FF2B5EF4-FFF2-40B4-BE49-F238E27FC236}">
                <a16:creationId xmlns:a16="http://schemas.microsoft.com/office/drawing/2014/main" id="{2103B402-38B8-42F8-BD27-6C7A9113AAF0}"/>
              </a:ext>
            </a:extLst>
          </p:cNvPr>
          <p:cNvSpPr>
            <a:spLocks noGrp="1"/>
          </p:cNvSpPr>
          <p:nvPr>
            <p:ph type="body" sz="quarter" idx="10"/>
          </p:nvPr>
        </p:nvSpPr>
        <p:spPr/>
        <p:txBody>
          <a:bodyPr/>
          <a:lstStyle/>
          <a:p>
            <a:r>
              <a:rPr lang="en-US" altLang="en-US" b="1" dirty="0"/>
              <a:t>HPV vaccine can be administered during the same clinical visit as other vaccines.</a:t>
            </a:r>
          </a:p>
          <a:p>
            <a:endParaRPr lang="en-US" altLang="en-US" b="1" dirty="0"/>
          </a:p>
          <a:p>
            <a:r>
              <a:rPr lang="en-US" altLang="en-US" b="1" dirty="0"/>
              <a:t>Number of recommended doses is based on:</a:t>
            </a:r>
          </a:p>
          <a:p>
            <a:pPr lvl="1"/>
            <a:r>
              <a:rPr lang="en-US" altLang="en-US" dirty="0"/>
              <a:t>Age at administration of the first dose </a:t>
            </a:r>
          </a:p>
          <a:p>
            <a:pPr lvl="1"/>
            <a:r>
              <a:rPr lang="en-US" altLang="en-US" dirty="0"/>
              <a:t>Health status: altered immunocompetence</a:t>
            </a:r>
          </a:p>
          <a:p>
            <a:pPr lvl="1"/>
            <a:endParaRPr lang="en-US" altLang="en-US" dirty="0"/>
          </a:p>
          <a:p>
            <a:r>
              <a:rPr lang="en-US" altLang="en-US" b="1" dirty="0"/>
              <a:t>Series does not need to be restarted if interrupted.  </a:t>
            </a:r>
          </a:p>
          <a:p>
            <a:endParaRPr lang="en-US" altLang="en-US" dirty="0"/>
          </a:p>
          <a:p>
            <a:endParaRPr lang="en-US" altLang="en-US" dirty="0"/>
          </a:p>
        </p:txBody>
      </p:sp>
      <p:sp>
        <p:nvSpPr>
          <p:cNvPr id="6" name="Rectangle 5">
            <a:extLst>
              <a:ext uri="{FF2B5EF4-FFF2-40B4-BE49-F238E27FC236}">
                <a16:creationId xmlns:a16="http://schemas.microsoft.com/office/drawing/2014/main" id="{3116FF02-AD7A-46B8-A8F4-BA14C9CFE82C}"/>
              </a:ext>
            </a:extLst>
          </p:cNvPr>
          <p:cNvSpPr/>
          <p:nvPr/>
        </p:nvSpPr>
        <p:spPr>
          <a:xfrm>
            <a:off x="457200" y="4695426"/>
            <a:ext cx="8686800" cy="400110"/>
          </a:xfrm>
          <a:prstGeom prst="rect">
            <a:avLst/>
          </a:prstGeom>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a:t>
            </a:r>
          </a:p>
        </p:txBody>
      </p:sp>
    </p:spTree>
    <p:extLst>
      <p:ext uri="{BB962C8B-B14F-4D97-AF65-F5344CB8AC3E}">
        <p14:creationId xmlns:p14="http://schemas.microsoft.com/office/powerpoint/2010/main" val="271480163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altLang="en-US" dirty="0"/>
              <a:t>ACIP HPV Recommendations: Ages 9–14</a:t>
            </a:r>
            <a:endParaRPr lang="en-US" dirty="0"/>
          </a:p>
        </p:txBody>
      </p:sp>
      <p:sp>
        <p:nvSpPr>
          <p:cNvPr id="5" name="Content Placeholder 2">
            <a:extLst>
              <a:ext uri="{FF2B5EF4-FFF2-40B4-BE49-F238E27FC236}">
                <a16:creationId xmlns:a16="http://schemas.microsoft.com/office/drawing/2014/main" id="{23C66F8B-CA79-4494-A651-A8C0E6683EE2}"/>
              </a:ext>
            </a:extLst>
          </p:cNvPr>
          <p:cNvSpPr>
            <a:spLocks noGrp="1"/>
          </p:cNvSpPr>
          <p:nvPr>
            <p:ph type="body" sz="quarter" idx="10"/>
          </p:nvPr>
        </p:nvSpPr>
        <p:spPr>
          <a:xfrm>
            <a:off x="457200" y="1158875"/>
            <a:ext cx="8458200" cy="3341688"/>
          </a:xfrm>
        </p:spPr>
        <p:txBody>
          <a:bodyPr/>
          <a:lstStyle/>
          <a:p>
            <a:r>
              <a:rPr lang="en-US" altLang="en-US" b="1" dirty="0"/>
              <a:t>Administer 2 doses of HPV vaccine to adolescents starting the series at 9 through 14 years of age. </a:t>
            </a:r>
          </a:p>
          <a:p>
            <a:endParaRPr lang="en-US" altLang="en-US" b="1" dirty="0"/>
          </a:p>
          <a:p>
            <a:r>
              <a:rPr lang="en-US" altLang="en-US" b="1" dirty="0"/>
              <a:t>Routine 2-dose schedule (0, 6-12 months): </a:t>
            </a:r>
          </a:p>
          <a:p>
            <a:pPr lvl="1"/>
            <a:r>
              <a:rPr lang="en-US" altLang="en-US" dirty="0"/>
              <a:t>2nd dose 6</a:t>
            </a:r>
            <a:r>
              <a:rPr lang="en-US" dirty="0"/>
              <a:t>–</a:t>
            </a:r>
            <a:r>
              <a:rPr lang="en-US" altLang="en-US" dirty="0"/>
              <a:t>12 months after dose 1</a:t>
            </a:r>
          </a:p>
          <a:p>
            <a:pPr lvl="1"/>
            <a:endParaRPr lang="en-US" altLang="en-US" dirty="0"/>
          </a:p>
          <a:p>
            <a:r>
              <a:rPr lang="en-US" altLang="en-US" b="1" dirty="0"/>
              <a:t>If a 2nd dose is inadvertently administered prior to 5 months, default to a 3-dose series.</a:t>
            </a:r>
          </a:p>
          <a:p>
            <a:endParaRPr lang="en-US" altLang="en-US" dirty="0"/>
          </a:p>
        </p:txBody>
      </p:sp>
      <p:sp>
        <p:nvSpPr>
          <p:cNvPr id="6" name="Text Placeholder 7">
            <a:extLst>
              <a:ext uri="{FF2B5EF4-FFF2-40B4-BE49-F238E27FC236}">
                <a16:creationId xmlns:a16="http://schemas.microsoft.com/office/drawing/2014/main" id="{11E23FD1-FF06-40BC-9713-571A29EC90C7}"/>
              </a:ext>
            </a:extLst>
          </p:cNvPr>
          <p:cNvSpPr>
            <a:spLocks noGrp="1"/>
          </p:cNvSpPr>
          <p:nvPr>
            <p:ph type="body" idx="4294967295"/>
          </p:nvPr>
        </p:nvSpPr>
        <p:spPr bwMode="auto">
          <a:xfrm>
            <a:off x="228600" y="4596209"/>
            <a:ext cx="8686800" cy="50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b" anchorCtr="0" compatLnSpc="1">
            <a:prstTxWarp prst="textNoShape">
              <a:avLst/>
            </a:prstTxWarp>
          </a:bodyPr>
          <a:lstStyle/>
          <a:p>
            <a:pPr marL="0" indent="0">
              <a:buNone/>
            </a:pPr>
            <a:r>
              <a:rPr lang="en-US" altLang="en-US" sz="1000" dirty="0">
                <a:solidFill>
                  <a:schemeClr val="bg2">
                    <a:lumMod val="50000"/>
                  </a:schemeClr>
                </a:solidFill>
                <a:cs typeface="Calibri" panose="020F0502020204030204" pitchFamily="34" charset="0"/>
              </a:rPr>
              <a:t>Information from </a:t>
            </a:r>
            <a:r>
              <a:rPr lang="en-US" sz="1000" dirty="0">
                <a:solidFill>
                  <a:schemeClr val="bg2">
                    <a:lumMod val="50000"/>
                  </a:schemeClr>
                </a:solidFill>
                <a:cs typeface="Calibri" panose="020F0502020204030204" pitchFamily="34" charset="0"/>
              </a:rPr>
              <a:t>Meites E, Kempe A, Markowitz LE. Use of a 2-Dose Schedule for Human Papillomavirus Vaccination—Updated Recommendations of the Advisory Committee on Immunization Practices. </a:t>
            </a:r>
            <a:r>
              <a:rPr lang="en-US" sz="1000" i="1" dirty="0">
                <a:solidFill>
                  <a:schemeClr val="bg2">
                    <a:lumMod val="50000"/>
                  </a:schemeClr>
                </a:solidFill>
                <a:cs typeface="Calibri" panose="020F0502020204030204" pitchFamily="34" charset="0"/>
              </a:rPr>
              <a:t>MMWR </a:t>
            </a:r>
            <a:r>
              <a:rPr lang="en-US" sz="1000" i="1" dirty="0" err="1">
                <a:solidFill>
                  <a:schemeClr val="bg2">
                    <a:lumMod val="50000"/>
                  </a:schemeClr>
                </a:solidFill>
                <a:cs typeface="Calibri" panose="020F0502020204030204" pitchFamily="34" charset="0"/>
              </a:rPr>
              <a:t>Morb</a:t>
            </a:r>
            <a:r>
              <a:rPr lang="en-US" sz="1000" i="1" dirty="0">
                <a:solidFill>
                  <a:schemeClr val="bg2">
                    <a:lumMod val="50000"/>
                  </a:schemeClr>
                </a:solidFill>
                <a:cs typeface="Calibri" panose="020F0502020204030204" pitchFamily="34" charset="0"/>
              </a:rPr>
              <a:t> Mortal </a:t>
            </a:r>
            <a:r>
              <a:rPr lang="en-US" sz="1000" i="1" dirty="0" err="1">
                <a:solidFill>
                  <a:schemeClr val="bg2">
                    <a:lumMod val="50000"/>
                  </a:schemeClr>
                </a:solidFill>
                <a:cs typeface="Calibri" panose="020F0502020204030204" pitchFamily="34" charset="0"/>
              </a:rPr>
              <a:t>Wkly</a:t>
            </a:r>
            <a:r>
              <a:rPr lang="en-US" sz="1000" i="1" dirty="0">
                <a:solidFill>
                  <a:schemeClr val="bg2">
                    <a:lumMod val="50000"/>
                  </a:schemeClr>
                </a:solidFill>
                <a:cs typeface="Calibri" panose="020F0502020204030204" pitchFamily="34" charset="0"/>
              </a:rPr>
              <a:t> Rep</a:t>
            </a:r>
            <a:r>
              <a:rPr lang="en-US" sz="1000" dirty="0">
                <a:solidFill>
                  <a:schemeClr val="bg2">
                    <a:lumMod val="50000"/>
                  </a:schemeClr>
                </a:solidFill>
                <a:cs typeface="Calibri" panose="020F0502020204030204" pitchFamily="34" charset="0"/>
              </a:rPr>
              <a:t> 2016;65:1405–1408; https://www.cdc.gov/hpv/hcp/schedules-recommendations.html.</a:t>
            </a:r>
          </a:p>
        </p:txBody>
      </p:sp>
    </p:spTree>
    <p:extLst>
      <p:ext uri="{BB962C8B-B14F-4D97-AF65-F5344CB8AC3E}">
        <p14:creationId xmlns:p14="http://schemas.microsoft.com/office/powerpoint/2010/main" val="190706510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dirty="0"/>
              <a:t>ACIP HPV Recommendations: Ages 15</a:t>
            </a:r>
            <a:r>
              <a:rPr lang="en-US" altLang="en-US" dirty="0"/>
              <a:t>–</a:t>
            </a:r>
            <a:r>
              <a:rPr lang="en-US" dirty="0"/>
              <a:t>26</a:t>
            </a:r>
          </a:p>
        </p:txBody>
      </p:sp>
      <p:sp>
        <p:nvSpPr>
          <p:cNvPr id="2" name="Text Placeholder 1">
            <a:extLst>
              <a:ext uri="{FF2B5EF4-FFF2-40B4-BE49-F238E27FC236}">
                <a16:creationId xmlns:a16="http://schemas.microsoft.com/office/drawing/2014/main" id="{C368B40B-65CA-4B80-8C50-FBE735A84C0C}"/>
              </a:ext>
            </a:extLst>
          </p:cNvPr>
          <p:cNvSpPr>
            <a:spLocks noGrp="1"/>
          </p:cNvSpPr>
          <p:nvPr>
            <p:ph type="body" sz="quarter" idx="10"/>
          </p:nvPr>
        </p:nvSpPr>
        <p:spPr>
          <a:xfrm>
            <a:off x="457200" y="1034258"/>
            <a:ext cx="5818554" cy="3341688"/>
          </a:xfrm>
        </p:spPr>
        <p:txBody>
          <a:bodyPr/>
          <a:lstStyle/>
          <a:p>
            <a:r>
              <a:rPr lang="en-US" altLang="en-US" b="1" dirty="0"/>
              <a:t>3 doses of HPV vaccine to adolescents starting the series at or after 15 years of age.</a:t>
            </a:r>
            <a:endParaRPr lang="en-US" b="1" dirty="0"/>
          </a:p>
          <a:p>
            <a:r>
              <a:rPr lang="en-US" b="1" dirty="0"/>
              <a:t>Routine 3-dose schedule (0, 1-2, 6 months):</a:t>
            </a:r>
          </a:p>
          <a:p>
            <a:pPr lvl="1"/>
            <a:r>
              <a:rPr lang="en-US" sz="1600" dirty="0"/>
              <a:t>2nd dose: 1 to 2 months after dose 1</a:t>
            </a:r>
          </a:p>
          <a:p>
            <a:pPr lvl="1"/>
            <a:r>
              <a:rPr lang="en-US" sz="1600" dirty="0"/>
              <a:t>3rd dose: 6 months after dose 1</a:t>
            </a:r>
          </a:p>
          <a:p>
            <a:r>
              <a:rPr lang="en-US" b="1" dirty="0"/>
              <a:t>Guidance on minimum intervals between doses:</a:t>
            </a:r>
          </a:p>
          <a:p>
            <a:pPr lvl="1"/>
            <a:r>
              <a:rPr lang="en-US" sz="1600" dirty="0"/>
              <a:t>1</a:t>
            </a:r>
            <a:r>
              <a:rPr lang="en-US" sz="1600" baseline="30000" dirty="0"/>
              <a:t>st</a:t>
            </a:r>
            <a:r>
              <a:rPr lang="en-US" sz="1600" dirty="0"/>
              <a:t> and 2</a:t>
            </a:r>
            <a:r>
              <a:rPr lang="en-US" sz="1600" baseline="30000" dirty="0"/>
              <a:t>nd</a:t>
            </a:r>
            <a:r>
              <a:rPr lang="en-US" sz="1600" dirty="0"/>
              <a:t> dose:  4 weeks</a:t>
            </a:r>
          </a:p>
          <a:p>
            <a:pPr lvl="1"/>
            <a:r>
              <a:rPr lang="en-US" sz="1600" dirty="0"/>
              <a:t>2</a:t>
            </a:r>
            <a:r>
              <a:rPr lang="en-US" sz="1600" baseline="30000" dirty="0"/>
              <a:t>nd</a:t>
            </a:r>
            <a:r>
              <a:rPr lang="en-US" sz="1600" dirty="0"/>
              <a:t> and 3</a:t>
            </a:r>
            <a:r>
              <a:rPr lang="en-US" sz="1600" baseline="30000" dirty="0"/>
              <a:t>rd</a:t>
            </a:r>
            <a:r>
              <a:rPr lang="en-US" sz="1600" dirty="0"/>
              <a:t> dose:  12 weeks</a:t>
            </a:r>
          </a:p>
          <a:p>
            <a:pPr lvl="1"/>
            <a:r>
              <a:rPr lang="en-US" sz="1600" dirty="0"/>
              <a:t>1</a:t>
            </a:r>
            <a:r>
              <a:rPr lang="en-US" sz="1600" baseline="30000" dirty="0"/>
              <a:t>st</a:t>
            </a:r>
            <a:r>
              <a:rPr lang="en-US" sz="1600" dirty="0"/>
              <a:t> and 3</a:t>
            </a:r>
            <a:r>
              <a:rPr lang="en-US" sz="1600" baseline="30000" dirty="0"/>
              <a:t>rd</a:t>
            </a:r>
            <a:r>
              <a:rPr lang="en-US" sz="1600" dirty="0"/>
              <a:t> dose:  24 weeks </a:t>
            </a:r>
          </a:p>
          <a:p>
            <a:endParaRPr lang="en-US" dirty="0"/>
          </a:p>
        </p:txBody>
      </p:sp>
      <p:sp>
        <p:nvSpPr>
          <p:cNvPr id="5" name="Text Placeholder 7">
            <a:extLst>
              <a:ext uri="{FF2B5EF4-FFF2-40B4-BE49-F238E27FC236}">
                <a16:creationId xmlns:a16="http://schemas.microsoft.com/office/drawing/2014/main" id="{D8D6C42F-18A2-4E7E-9C93-E30B0ABBA297}"/>
              </a:ext>
            </a:extLst>
          </p:cNvPr>
          <p:cNvSpPr>
            <a:spLocks noGrp="1"/>
          </p:cNvSpPr>
          <p:nvPr>
            <p:ph type="body" idx="4294967295"/>
          </p:nvPr>
        </p:nvSpPr>
        <p:spPr>
          <a:xfrm>
            <a:off x="457200" y="4531739"/>
            <a:ext cx="8686800" cy="686552"/>
          </a:xfrm>
        </p:spPr>
        <p:txBody>
          <a:bodyPr/>
          <a:lstStyle/>
          <a:p>
            <a:pPr marL="0" indent="0">
              <a:buNone/>
            </a:pPr>
            <a:r>
              <a:rPr lang="en-US" sz="1000" dirty="0">
                <a:solidFill>
                  <a:schemeClr val="bg2">
                    <a:lumMod val="50000"/>
                  </a:schemeClr>
                </a:solidFill>
                <a:cs typeface="Calibri" panose="020F0502020204030204" pitchFamily="34" charset="0"/>
              </a:rPr>
              <a:t>Information from </a:t>
            </a:r>
            <a:r>
              <a:rPr lang="en-US" sz="1000" dirty="0" err="1">
                <a:solidFill>
                  <a:schemeClr val="bg2">
                    <a:lumMod val="50000"/>
                  </a:schemeClr>
                </a:solidFill>
                <a:cs typeface="Calibri" panose="020F0502020204030204" pitchFamily="34" charset="0"/>
              </a:rPr>
              <a:t>Meites</a:t>
            </a:r>
            <a:r>
              <a:rPr lang="en-US" sz="1000" dirty="0">
                <a:solidFill>
                  <a:schemeClr val="bg2">
                    <a:lumMod val="50000"/>
                  </a:schemeClr>
                </a:solidFill>
                <a:cs typeface="Calibri" panose="020F0502020204030204" pitchFamily="34" charset="0"/>
              </a:rPr>
              <a:t> E, Kempe A, Markowitz LE. Use of a 2-Dose Schedule for Human Papillomavirus Vaccination—Updated Recommendations of the Advisory Committee on Immunization Practices. </a:t>
            </a:r>
            <a:r>
              <a:rPr lang="en-US" sz="1000" i="1" dirty="0">
                <a:solidFill>
                  <a:schemeClr val="bg2">
                    <a:lumMod val="50000"/>
                  </a:schemeClr>
                </a:solidFill>
                <a:cs typeface="Calibri" panose="020F0502020204030204" pitchFamily="34" charset="0"/>
              </a:rPr>
              <a:t>MMWR </a:t>
            </a:r>
            <a:r>
              <a:rPr lang="en-US" sz="1000" i="1" dirty="0" err="1">
                <a:solidFill>
                  <a:schemeClr val="bg2">
                    <a:lumMod val="50000"/>
                  </a:schemeClr>
                </a:solidFill>
                <a:cs typeface="Calibri" panose="020F0502020204030204" pitchFamily="34" charset="0"/>
              </a:rPr>
              <a:t>Morb</a:t>
            </a:r>
            <a:r>
              <a:rPr lang="en-US" sz="1000" i="1" dirty="0">
                <a:solidFill>
                  <a:schemeClr val="bg2">
                    <a:lumMod val="50000"/>
                  </a:schemeClr>
                </a:solidFill>
                <a:cs typeface="Calibri" panose="020F0502020204030204" pitchFamily="34" charset="0"/>
              </a:rPr>
              <a:t> Mortal </a:t>
            </a:r>
            <a:r>
              <a:rPr lang="en-US" sz="1000" i="1" dirty="0" err="1">
                <a:solidFill>
                  <a:schemeClr val="bg2">
                    <a:lumMod val="50000"/>
                  </a:schemeClr>
                </a:solidFill>
                <a:cs typeface="Calibri" panose="020F0502020204030204" pitchFamily="34" charset="0"/>
              </a:rPr>
              <a:t>Wkly</a:t>
            </a:r>
            <a:r>
              <a:rPr lang="en-US" sz="1000" i="1" dirty="0">
                <a:solidFill>
                  <a:schemeClr val="bg2">
                    <a:lumMod val="50000"/>
                  </a:schemeClr>
                </a:solidFill>
                <a:cs typeface="Calibri" panose="020F0502020204030204" pitchFamily="34" charset="0"/>
              </a:rPr>
              <a:t> Rep</a:t>
            </a:r>
            <a:r>
              <a:rPr lang="en-US" sz="1000" dirty="0">
                <a:solidFill>
                  <a:schemeClr val="bg2">
                    <a:lumMod val="50000"/>
                  </a:schemeClr>
                </a:solidFill>
                <a:cs typeface="Calibri" panose="020F0502020204030204" pitchFamily="34" charset="0"/>
              </a:rPr>
              <a:t> 2016;65:1405–1408.; Image source: https://www.cdc.gov/hpv/hcp/schedules-recommendations.html.</a:t>
            </a:r>
            <a:endParaRPr lang="en-US" altLang="en-US" sz="1000" dirty="0">
              <a:solidFill>
                <a:schemeClr val="bg2">
                  <a:lumMod val="50000"/>
                </a:schemeClr>
              </a:solidFill>
              <a:cs typeface="Calibri" panose="020F0502020204030204" pitchFamily="34" charset="0"/>
            </a:endParaRPr>
          </a:p>
        </p:txBody>
      </p:sp>
      <p:pic>
        <p:nvPicPr>
          <p:cNvPr id="4" name="Picture 3">
            <a:hlinkClick r:id="rId3"/>
            <a:extLst>
              <a:ext uri="{FF2B5EF4-FFF2-40B4-BE49-F238E27FC236}">
                <a16:creationId xmlns:a16="http://schemas.microsoft.com/office/drawing/2014/main" id="{4321CC65-634C-4804-9A66-7D85A2F4BD5A}"/>
              </a:ext>
            </a:extLst>
          </p:cNvPr>
          <p:cNvPicPr>
            <a:picLocks noChangeAspect="1"/>
          </p:cNvPicPr>
          <p:nvPr/>
        </p:nvPicPr>
        <p:blipFill rotWithShape="1">
          <a:blip r:embed="rId4"/>
          <a:srcRect l="74372"/>
          <a:stretch/>
        </p:blipFill>
        <p:spPr>
          <a:xfrm>
            <a:off x="6275754" y="1437681"/>
            <a:ext cx="2411046" cy="2302003"/>
          </a:xfrm>
          <a:prstGeom prst="rect">
            <a:avLst/>
          </a:prstGeom>
        </p:spPr>
      </p:pic>
    </p:spTree>
    <p:extLst>
      <p:ext uri="{BB962C8B-B14F-4D97-AF65-F5344CB8AC3E}">
        <p14:creationId xmlns:p14="http://schemas.microsoft.com/office/powerpoint/2010/main" val="389308025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a:xfrm>
            <a:off x="457200" y="205979"/>
            <a:ext cx="8229600" cy="857250"/>
          </a:xfrm>
        </p:spPr>
        <p:txBody>
          <a:bodyPr/>
          <a:lstStyle/>
          <a:p>
            <a:r>
              <a:rPr lang="en-US" altLang="en-US" dirty="0"/>
              <a:t>ACIP HPV Recommendations: Special Populations</a:t>
            </a:r>
            <a:endParaRPr lang="en-US" dirty="0"/>
          </a:p>
        </p:txBody>
      </p:sp>
      <p:sp>
        <p:nvSpPr>
          <p:cNvPr id="6" name="Content Placeholder 2">
            <a:extLst>
              <a:ext uri="{FF2B5EF4-FFF2-40B4-BE49-F238E27FC236}">
                <a16:creationId xmlns:a16="http://schemas.microsoft.com/office/drawing/2014/main" id="{FAA47704-5BAB-4A73-AA82-C7CE36A0AE0E}"/>
              </a:ext>
            </a:extLst>
          </p:cNvPr>
          <p:cNvSpPr>
            <a:spLocks noGrp="1"/>
          </p:cNvSpPr>
          <p:nvPr>
            <p:ph type="body" sz="quarter" idx="10"/>
          </p:nvPr>
        </p:nvSpPr>
        <p:spPr>
          <a:xfrm>
            <a:off x="457199" y="1158875"/>
            <a:ext cx="7663543" cy="3341688"/>
          </a:xfrm>
        </p:spPr>
        <p:txBody>
          <a:bodyPr>
            <a:normAutofit fontScale="70000" lnSpcReduction="20000"/>
          </a:bodyPr>
          <a:lstStyle/>
          <a:p>
            <a:pPr marL="38100" indent="0">
              <a:lnSpc>
                <a:spcPct val="120000"/>
              </a:lnSpc>
              <a:buNone/>
            </a:pPr>
            <a:r>
              <a:rPr lang="en-US" altLang="en-US" sz="2600" b="1" dirty="0"/>
              <a:t>ACIP recommends HPV vaccination for immunocompromised persons                   9 through 26 years of age with </a:t>
            </a:r>
            <a:r>
              <a:rPr lang="en-US" altLang="en-US" sz="2600" b="1" i="1" u="sng" dirty="0"/>
              <a:t>3 doses</a:t>
            </a:r>
            <a:r>
              <a:rPr lang="en-US" altLang="en-US" sz="2600" b="1" i="1" dirty="0"/>
              <a:t> </a:t>
            </a:r>
            <a:r>
              <a:rPr lang="en-US" altLang="en-US" sz="2600" b="1" dirty="0"/>
              <a:t>of HPV vaccine. </a:t>
            </a:r>
            <a:r>
              <a:rPr lang="en-US" sz="2800" b="1" dirty="0"/>
              <a:t>The recommended three-dose schedule is 0, 1–2 and 6 months.</a:t>
            </a:r>
            <a:endParaRPr lang="en-US" altLang="en-US" sz="2600" b="1" dirty="0"/>
          </a:p>
          <a:p>
            <a:endParaRPr lang="en-US" altLang="en-US" sz="2600" dirty="0"/>
          </a:p>
          <a:p>
            <a:pPr marL="38100" indent="0">
              <a:buNone/>
            </a:pPr>
            <a:r>
              <a:rPr lang="en-US" altLang="en-US" sz="2600" b="1" dirty="0"/>
              <a:t>Examples of immunocompromising conditions:</a:t>
            </a:r>
          </a:p>
          <a:p>
            <a:pPr lvl="1">
              <a:buClr>
                <a:schemeClr val="accent5">
                  <a:lumMod val="75000"/>
                </a:schemeClr>
              </a:buClr>
              <a:buFont typeface="Wingdings" panose="05000000000000000000" pitchFamily="2" charset="2"/>
              <a:buChar char="§"/>
            </a:pPr>
            <a:r>
              <a:rPr lang="en-US" altLang="en-US" b="0" dirty="0"/>
              <a:t>B lymphocyte antibody deficiencies</a:t>
            </a:r>
            <a:endParaRPr lang="en-US" altLang="en-US" dirty="0"/>
          </a:p>
          <a:p>
            <a:pPr lvl="1">
              <a:buClr>
                <a:schemeClr val="accent5">
                  <a:lumMod val="75000"/>
                </a:schemeClr>
              </a:buClr>
              <a:buFont typeface="Wingdings" panose="05000000000000000000" pitchFamily="2" charset="2"/>
              <a:buChar char="§"/>
            </a:pPr>
            <a:r>
              <a:rPr lang="en-US" altLang="en-US" b="0" dirty="0"/>
              <a:t>T lymphocyte complete or partial defects</a:t>
            </a:r>
            <a:endParaRPr lang="en-US" altLang="en-US" dirty="0"/>
          </a:p>
          <a:p>
            <a:pPr lvl="1">
              <a:buClr>
                <a:schemeClr val="accent5">
                  <a:lumMod val="75000"/>
                </a:schemeClr>
              </a:buClr>
              <a:buFont typeface="Wingdings" panose="05000000000000000000" pitchFamily="2" charset="2"/>
              <a:buChar char="§"/>
            </a:pPr>
            <a:r>
              <a:rPr lang="en-US" altLang="en-US" b="0" dirty="0"/>
              <a:t>HIV infection</a:t>
            </a:r>
            <a:endParaRPr lang="en-US" altLang="en-US" dirty="0"/>
          </a:p>
          <a:p>
            <a:pPr lvl="1">
              <a:buClr>
                <a:schemeClr val="accent5">
                  <a:lumMod val="75000"/>
                </a:schemeClr>
              </a:buClr>
              <a:buFont typeface="Wingdings" panose="05000000000000000000" pitchFamily="2" charset="2"/>
              <a:buChar char="§"/>
            </a:pPr>
            <a:r>
              <a:rPr lang="en-US" altLang="en-US" dirty="0"/>
              <a:t>M</a:t>
            </a:r>
            <a:r>
              <a:rPr lang="en-US" altLang="en-US" b="0" dirty="0"/>
              <a:t>alignant neoplasm</a:t>
            </a:r>
          </a:p>
          <a:p>
            <a:pPr lvl="1">
              <a:buClr>
                <a:schemeClr val="accent5">
                  <a:lumMod val="75000"/>
                </a:schemeClr>
              </a:buClr>
              <a:buFont typeface="Wingdings" panose="05000000000000000000" pitchFamily="2" charset="2"/>
              <a:buChar char="§"/>
            </a:pPr>
            <a:r>
              <a:rPr lang="en-US" altLang="en-US" dirty="0"/>
              <a:t>Tr</a:t>
            </a:r>
            <a:r>
              <a:rPr lang="en-US" altLang="en-US" b="0" dirty="0"/>
              <a:t>ansplantation</a:t>
            </a:r>
            <a:endParaRPr lang="en-US" altLang="en-US" dirty="0"/>
          </a:p>
          <a:p>
            <a:pPr lvl="1">
              <a:buClr>
                <a:schemeClr val="accent5">
                  <a:lumMod val="75000"/>
                </a:schemeClr>
              </a:buClr>
              <a:buFont typeface="Wingdings" panose="05000000000000000000" pitchFamily="2" charset="2"/>
              <a:buChar char="§"/>
            </a:pPr>
            <a:r>
              <a:rPr lang="en-US" altLang="en-US" dirty="0"/>
              <a:t>A</a:t>
            </a:r>
            <a:r>
              <a:rPr lang="en-US" altLang="en-US" b="0" dirty="0"/>
              <a:t>utoimmune disease</a:t>
            </a:r>
          </a:p>
          <a:p>
            <a:pPr lvl="1">
              <a:buClr>
                <a:schemeClr val="accent5">
                  <a:lumMod val="75000"/>
                </a:schemeClr>
              </a:buClr>
              <a:buFont typeface="Wingdings" panose="05000000000000000000" pitchFamily="2" charset="2"/>
              <a:buChar char="§"/>
            </a:pPr>
            <a:r>
              <a:rPr lang="en-US" altLang="en-US" dirty="0"/>
              <a:t>Receipt of i</a:t>
            </a:r>
            <a:r>
              <a:rPr lang="en-US" altLang="en-US" b="0" dirty="0"/>
              <a:t>mmunosuppressive therapy </a:t>
            </a:r>
          </a:p>
        </p:txBody>
      </p:sp>
      <p:sp>
        <p:nvSpPr>
          <p:cNvPr id="7" name="Text Placeholder 7">
            <a:extLst>
              <a:ext uri="{FF2B5EF4-FFF2-40B4-BE49-F238E27FC236}">
                <a16:creationId xmlns:a16="http://schemas.microsoft.com/office/drawing/2014/main" id="{3F5E0B1E-20F8-418C-832F-39FB362E283E}"/>
              </a:ext>
            </a:extLst>
          </p:cNvPr>
          <p:cNvSpPr txBox="1">
            <a:spLocks/>
          </p:cNvSpPr>
          <p:nvPr/>
        </p:nvSpPr>
        <p:spPr bwMode="auto">
          <a:xfrm>
            <a:off x="457200" y="4531739"/>
            <a:ext cx="8686800" cy="68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2">
                    <a:lumMod val="50000"/>
                  </a:schemeClr>
                </a:solidFill>
                <a:cs typeface="Calibri" panose="020F0502020204030204" pitchFamily="34" charset="0"/>
              </a:rPr>
              <a:t>Information from Meites E, Kempe A, Markowitz LE. Use of a 2-Dose Schedule for Human Papillomavirus Vaccination—Updated Recommendations of the Advisory Committee on Immunization Practices. </a:t>
            </a:r>
            <a:r>
              <a:rPr lang="en-US" sz="1000" i="1" dirty="0">
                <a:solidFill>
                  <a:schemeClr val="bg2">
                    <a:lumMod val="50000"/>
                  </a:schemeClr>
                </a:solidFill>
                <a:cs typeface="Calibri" panose="020F0502020204030204" pitchFamily="34" charset="0"/>
              </a:rPr>
              <a:t>MMWR </a:t>
            </a:r>
            <a:r>
              <a:rPr lang="en-US" sz="1000" i="1" dirty="0" err="1">
                <a:solidFill>
                  <a:schemeClr val="bg2">
                    <a:lumMod val="50000"/>
                  </a:schemeClr>
                </a:solidFill>
                <a:cs typeface="Calibri" panose="020F0502020204030204" pitchFamily="34" charset="0"/>
              </a:rPr>
              <a:t>Morb</a:t>
            </a:r>
            <a:r>
              <a:rPr lang="en-US" sz="1000" i="1" dirty="0">
                <a:solidFill>
                  <a:schemeClr val="bg2">
                    <a:lumMod val="50000"/>
                  </a:schemeClr>
                </a:solidFill>
                <a:cs typeface="Calibri" panose="020F0502020204030204" pitchFamily="34" charset="0"/>
              </a:rPr>
              <a:t> Mortal </a:t>
            </a:r>
            <a:r>
              <a:rPr lang="en-US" sz="1000" i="1" dirty="0" err="1">
                <a:solidFill>
                  <a:schemeClr val="bg2">
                    <a:lumMod val="50000"/>
                  </a:schemeClr>
                </a:solidFill>
                <a:cs typeface="Calibri" panose="020F0502020204030204" pitchFamily="34" charset="0"/>
              </a:rPr>
              <a:t>Wkly</a:t>
            </a:r>
            <a:r>
              <a:rPr lang="en-US" sz="1000" i="1" dirty="0">
                <a:solidFill>
                  <a:schemeClr val="bg2">
                    <a:lumMod val="50000"/>
                  </a:schemeClr>
                </a:solidFill>
                <a:cs typeface="Calibri" panose="020F0502020204030204" pitchFamily="34" charset="0"/>
              </a:rPr>
              <a:t> Rep</a:t>
            </a:r>
            <a:r>
              <a:rPr lang="en-US" sz="1000" dirty="0">
                <a:solidFill>
                  <a:schemeClr val="bg2">
                    <a:lumMod val="50000"/>
                  </a:schemeClr>
                </a:solidFill>
                <a:cs typeface="Calibri" panose="020F0502020204030204" pitchFamily="34" charset="0"/>
              </a:rPr>
              <a:t> 2016;65:1405–1408; https://www.cdc.gov/vaccines/vpd/hpv/hcp/recommendations.html#schedules.</a:t>
            </a:r>
            <a:endParaRPr lang="en-US" altLang="en-US" sz="1000" dirty="0">
              <a:solidFill>
                <a:schemeClr val="bg2">
                  <a:lumMod val="50000"/>
                </a:schemeClr>
              </a:solidFill>
              <a:cs typeface="Calibri" panose="020F0502020204030204" pitchFamily="34" charset="0"/>
            </a:endParaRPr>
          </a:p>
        </p:txBody>
      </p:sp>
    </p:spTree>
    <p:extLst>
      <p:ext uri="{BB962C8B-B14F-4D97-AF65-F5344CB8AC3E}">
        <p14:creationId xmlns:p14="http://schemas.microsoft.com/office/powerpoint/2010/main" val="369047742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altLang="en-US" dirty="0"/>
              <a:t>ACIP HPV Recommendations: Special Situations</a:t>
            </a:r>
            <a:endParaRPr lang="en-US" dirty="0"/>
          </a:p>
        </p:txBody>
      </p:sp>
      <p:sp>
        <p:nvSpPr>
          <p:cNvPr id="5" name="Content Placeholder 5">
            <a:extLst>
              <a:ext uri="{FF2B5EF4-FFF2-40B4-BE49-F238E27FC236}">
                <a16:creationId xmlns:a16="http://schemas.microsoft.com/office/drawing/2014/main" id="{9AF87AA0-9F10-48B2-A460-12184AA9E773}"/>
              </a:ext>
            </a:extLst>
          </p:cNvPr>
          <p:cNvSpPr>
            <a:spLocks noGrp="1"/>
          </p:cNvSpPr>
          <p:nvPr>
            <p:ph type="body" sz="quarter" idx="10"/>
          </p:nvPr>
        </p:nvSpPr>
        <p:spPr>
          <a:xfrm>
            <a:off x="457200" y="1158875"/>
            <a:ext cx="8319477" cy="3341688"/>
          </a:xfrm>
        </p:spPr>
        <p:txBody>
          <a:bodyPr/>
          <a:lstStyle/>
          <a:p>
            <a:pPr>
              <a:buFont typeface="Wingdings" panose="05000000000000000000" pitchFamily="2" charset="2"/>
              <a:buChar char="§"/>
            </a:pPr>
            <a:r>
              <a:rPr lang="en-US" b="1" dirty="0"/>
              <a:t>HPV vaccine can be administered to females who:</a:t>
            </a:r>
          </a:p>
          <a:p>
            <a:pPr lvl="1"/>
            <a:r>
              <a:rPr lang="en-US" dirty="0"/>
              <a:t>Have equivocal or abnormal Pap test</a:t>
            </a:r>
          </a:p>
          <a:p>
            <a:pPr lvl="1"/>
            <a:r>
              <a:rPr lang="en-US" dirty="0"/>
              <a:t>Have positive HPV DNA test</a:t>
            </a:r>
          </a:p>
          <a:p>
            <a:pPr lvl="1"/>
            <a:r>
              <a:rPr lang="en-US" dirty="0"/>
              <a:t>Are breastfeeding</a:t>
            </a:r>
          </a:p>
          <a:p>
            <a:pPr lvl="1">
              <a:buClr>
                <a:srgbClr val="6582B2"/>
              </a:buClr>
              <a:buFont typeface="Wingdings" panose="05000000000000000000" pitchFamily="2" charset="2"/>
              <a:buChar char="§"/>
            </a:pPr>
            <a:endParaRPr lang="en-US" dirty="0"/>
          </a:p>
          <a:p>
            <a:pPr>
              <a:buFont typeface="Wingdings" panose="05000000000000000000" pitchFamily="2" charset="2"/>
              <a:buChar char="§"/>
            </a:pPr>
            <a:r>
              <a:rPr lang="en-US" b="1" dirty="0"/>
              <a:t>HPV vaccine can be administered to persons who:</a:t>
            </a:r>
          </a:p>
          <a:p>
            <a:pPr lvl="1"/>
            <a:r>
              <a:rPr lang="en-US" dirty="0"/>
              <a:t>Have genital warts</a:t>
            </a:r>
          </a:p>
          <a:p>
            <a:pPr lvl="1"/>
            <a:r>
              <a:rPr lang="en-US" dirty="0"/>
              <a:t>Have altered immunocompetence</a:t>
            </a:r>
          </a:p>
          <a:p>
            <a:endParaRPr lang="en-US" dirty="0"/>
          </a:p>
        </p:txBody>
      </p:sp>
      <p:sp>
        <p:nvSpPr>
          <p:cNvPr id="8" name="Text Placeholder 4">
            <a:extLst>
              <a:ext uri="{FF2B5EF4-FFF2-40B4-BE49-F238E27FC236}">
                <a16:creationId xmlns:a16="http://schemas.microsoft.com/office/drawing/2014/main" id="{BE596A8A-9BF6-43E3-9A3C-48857EE9777A}"/>
              </a:ext>
            </a:extLst>
          </p:cNvPr>
          <p:cNvSpPr txBox="1">
            <a:spLocks/>
          </p:cNvSpPr>
          <p:nvPr/>
        </p:nvSpPr>
        <p:spPr>
          <a:xfrm>
            <a:off x="457200" y="4596209"/>
            <a:ext cx="8686800" cy="72407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eaLnBrk="1" fontAlgn="auto" hangingPunct="1">
              <a:defRPr/>
            </a:pPr>
            <a:r>
              <a:rPr lang="en-US" sz="1000" kern="0" dirty="0">
                <a:solidFill>
                  <a:schemeClr val="bg2">
                    <a:lumMod val="50000"/>
                  </a:schemeClr>
                </a:solidFill>
                <a:latin typeface="Calibri" panose="020F0502020204030204" pitchFamily="34" charset="0"/>
                <a:cs typeface="Calibri" panose="020F0502020204030204" pitchFamily="34" charset="0"/>
              </a:rPr>
              <a:t>Information from Markowitz LE, Dunne EF, Saraiya M, et al. Human papillomavirus vaccination: recommendations of the Advisory Committee on Immunization Practices (ACIP) [published correction appears in </a:t>
            </a:r>
            <a:r>
              <a:rPr lang="en-US" sz="1000" i="1" kern="0" dirty="0">
                <a:solidFill>
                  <a:schemeClr val="bg2">
                    <a:lumMod val="50000"/>
                  </a:schemeClr>
                </a:solidFill>
                <a:latin typeface="Calibri" panose="020F0502020204030204" pitchFamily="34" charset="0"/>
                <a:cs typeface="Calibri" panose="020F0502020204030204" pitchFamily="34" charset="0"/>
              </a:rPr>
              <a:t>MMWR </a:t>
            </a:r>
            <a:r>
              <a:rPr lang="en-US" sz="1000" i="1" kern="0" dirty="0" err="1">
                <a:solidFill>
                  <a:schemeClr val="bg2">
                    <a:lumMod val="50000"/>
                  </a:schemeClr>
                </a:solidFill>
                <a:latin typeface="Calibri" panose="020F0502020204030204" pitchFamily="34" charset="0"/>
                <a:cs typeface="Calibri" panose="020F0502020204030204" pitchFamily="34" charset="0"/>
              </a:rPr>
              <a:t>Recomm</a:t>
            </a:r>
            <a:r>
              <a:rPr lang="en-US" sz="1000" i="1" kern="0" dirty="0">
                <a:solidFill>
                  <a:schemeClr val="bg2">
                    <a:lumMod val="50000"/>
                  </a:schemeClr>
                </a:solidFill>
                <a:latin typeface="Calibri" panose="020F0502020204030204" pitchFamily="34" charset="0"/>
                <a:cs typeface="Calibri" panose="020F0502020204030204" pitchFamily="34" charset="0"/>
              </a:rPr>
              <a:t> Rep. </a:t>
            </a:r>
            <a:r>
              <a:rPr lang="en-US" sz="1000" kern="0" dirty="0">
                <a:solidFill>
                  <a:schemeClr val="bg2">
                    <a:lumMod val="50000"/>
                  </a:schemeClr>
                </a:solidFill>
                <a:latin typeface="Calibri" panose="020F0502020204030204" pitchFamily="34" charset="0"/>
                <a:cs typeface="Calibri" panose="020F0502020204030204" pitchFamily="34" charset="0"/>
              </a:rPr>
              <a:t>2014 Dec 12;63(49):1182]. </a:t>
            </a:r>
            <a:r>
              <a:rPr lang="en-US" sz="1000" i="1" kern="0" dirty="0">
                <a:solidFill>
                  <a:schemeClr val="bg2">
                    <a:lumMod val="50000"/>
                  </a:schemeClr>
                </a:solidFill>
                <a:latin typeface="Calibri" panose="020F0502020204030204" pitchFamily="34" charset="0"/>
                <a:cs typeface="Calibri" panose="020F0502020204030204" pitchFamily="34" charset="0"/>
              </a:rPr>
              <a:t>MMWR </a:t>
            </a:r>
            <a:r>
              <a:rPr lang="en-US" sz="1000" i="1" kern="0" dirty="0" err="1">
                <a:solidFill>
                  <a:schemeClr val="bg2">
                    <a:lumMod val="50000"/>
                  </a:schemeClr>
                </a:solidFill>
                <a:latin typeface="Calibri" panose="020F0502020204030204" pitchFamily="34" charset="0"/>
                <a:cs typeface="Calibri" panose="020F0502020204030204" pitchFamily="34" charset="0"/>
              </a:rPr>
              <a:t>Recomm</a:t>
            </a:r>
            <a:r>
              <a:rPr lang="en-US" sz="1000" i="1" kern="0" dirty="0">
                <a:solidFill>
                  <a:schemeClr val="bg2">
                    <a:lumMod val="50000"/>
                  </a:schemeClr>
                </a:solidFill>
                <a:latin typeface="Calibri" panose="020F0502020204030204" pitchFamily="34" charset="0"/>
                <a:cs typeface="Calibri" panose="020F0502020204030204" pitchFamily="34" charset="0"/>
              </a:rPr>
              <a:t> Rep. </a:t>
            </a:r>
            <a:r>
              <a:rPr lang="en-US" sz="1000" kern="0" dirty="0">
                <a:solidFill>
                  <a:schemeClr val="bg2">
                    <a:lumMod val="50000"/>
                  </a:schemeClr>
                </a:solidFill>
                <a:latin typeface="Calibri" panose="020F0502020204030204" pitchFamily="34" charset="0"/>
                <a:cs typeface="Calibri" panose="020F0502020204030204" pitchFamily="34" charset="0"/>
              </a:rPr>
              <a:t>2014;63(RR-05):1–30.</a:t>
            </a:r>
          </a:p>
          <a:p>
            <a:pPr defTabSz="685800" eaLnBrk="1" fontAlgn="auto" hangingPunct="1">
              <a:defRPr/>
            </a:pPr>
            <a:endParaRPr lang="en-US" sz="1000" kern="0" dirty="0">
              <a:solidFill>
                <a:schemeClr val="accent4">
                  <a:lumMod val="60000"/>
                  <a:lumOff val="40000"/>
                </a:schemeClr>
              </a:solidFill>
              <a:latin typeface="Calibri" panose="020F0502020204030204" pitchFamily="34" charset="0"/>
              <a:cs typeface="Calibri" panose="020F0502020204030204" pitchFamily="34" charset="0"/>
            </a:endParaRPr>
          </a:p>
          <a:p>
            <a:pPr defTabSz="685800" eaLnBrk="1" fontAlgn="auto" hangingPunct="1">
              <a:defRPr/>
            </a:pPr>
            <a:r>
              <a:rPr lang="en-US" sz="1000" kern="0" dirty="0">
                <a:solidFill>
                  <a:schemeClr val="accent4">
                    <a:lumMod val="60000"/>
                    <a:lumOff val="40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0084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F16E-BAD3-48ED-8D3A-07432AF6B404}"/>
              </a:ext>
            </a:extLst>
          </p:cNvPr>
          <p:cNvSpPr>
            <a:spLocks noGrp="1"/>
          </p:cNvSpPr>
          <p:nvPr>
            <p:ph type="title"/>
          </p:nvPr>
        </p:nvSpPr>
        <p:spPr/>
        <p:txBody>
          <a:bodyPr/>
          <a:lstStyle/>
          <a:p>
            <a:r>
              <a:rPr lang="en-US" dirty="0">
                <a:solidFill>
                  <a:schemeClr val="accent3"/>
                </a:solidFill>
              </a:rPr>
              <a:t>Glossary Overview</a:t>
            </a:r>
            <a:endParaRPr lang="en-US" dirty="0"/>
          </a:p>
        </p:txBody>
      </p:sp>
      <p:sp>
        <p:nvSpPr>
          <p:cNvPr id="3" name="Text Placeholder 2">
            <a:extLst>
              <a:ext uri="{FF2B5EF4-FFF2-40B4-BE49-F238E27FC236}">
                <a16:creationId xmlns:a16="http://schemas.microsoft.com/office/drawing/2014/main" id="{A2B39E74-64A2-4012-869B-31495D073F2C}"/>
              </a:ext>
            </a:extLst>
          </p:cNvPr>
          <p:cNvSpPr>
            <a:spLocks noGrp="1"/>
          </p:cNvSpPr>
          <p:nvPr>
            <p:ph type="body" sz="quarter" idx="10"/>
          </p:nvPr>
        </p:nvSpPr>
        <p:spPr/>
        <p:txBody>
          <a:bodyPr/>
          <a:lstStyle/>
          <a:p>
            <a:r>
              <a:rPr lang="en-US" dirty="0"/>
              <a:t>The following four slides define terminology used throughout the slides and speaker’s notes of this presentation.</a:t>
            </a:r>
          </a:p>
          <a:p>
            <a:pPr lvl="1"/>
            <a:r>
              <a:rPr lang="en-US" dirty="0"/>
              <a:t>Insert these definitions into the following slides and/or speaker’s notes as needed for your audience.</a:t>
            </a:r>
          </a:p>
          <a:p>
            <a:pPr lvl="1"/>
            <a:r>
              <a:rPr lang="en-US" dirty="0"/>
              <a:t>Alternatively, this glossary can be provided to the audience for review ahead of the presentation.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chemeClr val="accent3"/>
                </a:solidFill>
              </a:rPr>
              <a:t>DELETE THIS SLIDE BEFORE PRESENTATION</a:t>
            </a:r>
          </a:p>
          <a:p>
            <a:pPr marL="0" indent="0">
              <a:buNone/>
            </a:pPr>
            <a:endParaRPr lang="en-US" dirty="0"/>
          </a:p>
        </p:txBody>
      </p:sp>
    </p:spTree>
    <p:extLst>
      <p:ext uri="{BB962C8B-B14F-4D97-AF65-F5344CB8AC3E}">
        <p14:creationId xmlns:p14="http://schemas.microsoft.com/office/powerpoint/2010/main" val="6252738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altLang="en-US" dirty="0"/>
              <a:t>ACIP HPV Recommendations: Special Situations</a:t>
            </a:r>
            <a:endParaRPr lang="en-US" sz="3000" dirty="0"/>
          </a:p>
        </p:txBody>
      </p:sp>
      <p:sp>
        <p:nvSpPr>
          <p:cNvPr id="2" name="Text Placeholder 1">
            <a:extLst>
              <a:ext uri="{FF2B5EF4-FFF2-40B4-BE49-F238E27FC236}">
                <a16:creationId xmlns:a16="http://schemas.microsoft.com/office/drawing/2014/main" id="{CDC7BC7E-EB0F-4532-BC77-37A95D5D6DC3}"/>
              </a:ext>
            </a:extLst>
          </p:cNvPr>
          <p:cNvSpPr>
            <a:spLocks noGrp="1"/>
          </p:cNvSpPr>
          <p:nvPr>
            <p:ph type="body" sz="quarter" idx="10"/>
          </p:nvPr>
        </p:nvSpPr>
        <p:spPr>
          <a:xfrm>
            <a:off x="457200" y="1063229"/>
            <a:ext cx="8229600" cy="3341688"/>
          </a:xfrm>
        </p:spPr>
        <p:txBody>
          <a:bodyPr/>
          <a:lstStyle/>
          <a:p>
            <a:pPr>
              <a:buClr>
                <a:schemeClr val="tx1"/>
              </a:buClr>
            </a:pPr>
            <a:r>
              <a:rPr lang="en-US" sz="1800" b="1" dirty="0"/>
              <a:t>Pregnancy</a:t>
            </a:r>
          </a:p>
          <a:p>
            <a:pPr lvl="1">
              <a:buClr>
                <a:schemeClr val="tx1"/>
              </a:buClr>
              <a:buFont typeface="Wingdings" panose="05000000000000000000" pitchFamily="2" charset="2"/>
              <a:buChar char="§"/>
            </a:pPr>
            <a:r>
              <a:rPr lang="en-US" sz="1800" dirty="0"/>
              <a:t>Initiation of the vaccine series should be delayed until after completion of pregnancy.</a:t>
            </a:r>
          </a:p>
          <a:p>
            <a:pPr lvl="1">
              <a:buClr>
                <a:schemeClr val="tx1"/>
              </a:buClr>
              <a:buFont typeface="Wingdings" panose="05000000000000000000" pitchFamily="2" charset="2"/>
              <a:buChar char="§"/>
            </a:pPr>
            <a:r>
              <a:rPr lang="en-US" sz="1800" dirty="0"/>
              <a:t>If a woman is found to be pregnant after initiating the vaccination series, remaining doses should be delayed until after the pregnancy.</a:t>
            </a:r>
          </a:p>
          <a:p>
            <a:pPr lvl="1">
              <a:buClr>
                <a:schemeClr val="tx1"/>
              </a:buClr>
              <a:buFont typeface="Wingdings" panose="05000000000000000000" pitchFamily="2" charset="2"/>
              <a:buChar char="§"/>
            </a:pPr>
            <a:r>
              <a:rPr lang="en-US" sz="1800" dirty="0"/>
              <a:t>If a vaccine dose has been administered during pregnancy, there is no indication for intervention.</a:t>
            </a:r>
          </a:p>
          <a:p>
            <a:pPr lvl="1">
              <a:buClr>
                <a:schemeClr val="tx1"/>
              </a:buClr>
              <a:buFont typeface="Wingdings" panose="05000000000000000000" pitchFamily="2" charset="2"/>
              <a:buChar char="§"/>
            </a:pPr>
            <a:r>
              <a:rPr lang="en-US" sz="1800" dirty="0"/>
              <a:t>Women vaccinated during pregnancy should be reported to the manufacturer:                                                                                          	Merck:  </a:t>
            </a:r>
            <a:r>
              <a:rPr lang="en-US" sz="1800" u="sng" dirty="0">
                <a:hlinkClick r:id="rId3"/>
              </a:rPr>
              <a:t>http://www.merckpregnancyregistries.com/gardasil9.html</a:t>
            </a:r>
            <a:r>
              <a:rPr lang="en-US" sz="1800" dirty="0"/>
              <a:t> </a:t>
            </a:r>
          </a:p>
          <a:p>
            <a:endParaRPr lang="en-US" dirty="0"/>
          </a:p>
        </p:txBody>
      </p:sp>
      <p:sp>
        <p:nvSpPr>
          <p:cNvPr id="6" name="Text Placeholder 4">
            <a:extLst>
              <a:ext uri="{FF2B5EF4-FFF2-40B4-BE49-F238E27FC236}">
                <a16:creationId xmlns:a16="http://schemas.microsoft.com/office/drawing/2014/main" id="{04EEF1A6-362B-4F33-A853-A1F52FA24AE0}"/>
              </a:ext>
            </a:extLst>
          </p:cNvPr>
          <p:cNvSpPr txBox="1">
            <a:spLocks/>
          </p:cNvSpPr>
          <p:nvPr/>
        </p:nvSpPr>
        <p:spPr>
          <a:xfrm>
            <a:off x="457200" y="4575482"/>
            <a:ext cx="8686800" cy="72407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eaLnBrk="1" fontAlgn="auto" hangingPunct="1">
              <a:defRPr/>
            </a:pPr>
            <a:r>
              <a:rPr lang="en-US" sz="1000" kern="0" dirty="0">
                <a:solidFill>
                  <a:schemeClr val="bg2">
                    <a:lumMod val="50000"/>
                  </a:schemeClr>
                </a:solidFill>
                <a:latin typeface="Calibri" panose="020F0502020204030204" pitchFamily="34" charset="0"/>
                <a:cs typeface="Calibri" panose="020F0502020204030204" pitchFamily="34" charset="0"/>
              </a:rPr>
              <a:t>Information from Markowitz LE, Dunne EF, Saraiya M, et al. Human papillomavirus vaccination: recommendations of the Advisory Committee on Immunization Practices (ACIP) [published correction appears in </a:t>
            </a:r>
            <a:r>
              <a:rPr lang="en-US" sz="1000" i="1" kern="0" dirty="0">
                <a:solidFill>
                  <a:schemeClr val="bg2">
                    <a:lumMod val="50000"/>
                  </a:schemeClr>
                </a:solidFill>
                <a:latin typeface="Calibri" panose="020F0502020204030204" pitchFamily="34" charset="0"/>
                <a:cs typeface="Calibri" panose="020F0502020204030204" pitchFamily="34" charset="0"/>
              </a:rPr>
              <a:t>MMWR </a:t>
            </a:r>
            <a:r>
              <a:rPr lang="en-US" sz="1000" i="1" kern="0" dirty="0" err="1">
                <a:solidFill>
                  <a:schemeClr val="bg2">
                    <a:lumMod val="50000"/>
                  </a:schemeClr>
                </a:solidFill>
                <a:latin typeface="Calibri" panose="020F0502020204030204" pitchFamily="34" charset="0"/>
                <a:cs typeface="Calibri" panose="020F0502020204030204" pitchFamily="34" charset="0"/>
              </a:rPr>
              <a:t>Recomm</a:t>
            </a:r>
            <a:r>
              <a:rPr lang="en-US" sz="1000" i="1" kern="0" dirty="0">
                <a:solidFill>
                  <a:schemeClr val="bg2">
                    <a:lumMod val="50000"/>
                  </a:schemeClr>
                </a:solidFill>
                <a:latin typeface="Calibri" panose="020F0502020204030204" pitchFamily="34" charset="0"/>
                <a:cs typeface="Calibri" panose="020F0502020204030204" pitchFamily="34" charset="0"/>
              </a:rPr>
              <a:t> Rep. </a:t>
            </a:r>
            <a:r>
              <a:rPr lang="en-US" sz="1000" kern="0" dirty="0">
                <a:solidFill>
                  <a:schemeClr val="bg2">
                    <a:lumMod val="50000"/>
                  </a:schemeClr>
                </a:solidFill>
                <a:latin typeface="Calibri" panose="020F0502020204030204" pitchFamily="34" charset="0"/>
                <a:cs typeface="Calibri" panose="020F0502020204030204" pitchFamily="34" charset="0"/>
              </a:rPr>
              <a:t>2014 Dec 12;63(49):1182]. </a:t>
            </a:r>
            <a:r>
              <a:rPr lang="en-US" sz="1000" i="1" kern="0" dirty="0">
                <a:solidFill>
                  <a:schemeClr val="bg2">
                    <a:lumMod val="50000"/>
                  </a:schemeClr>
                </a:solidFill>
                <a:latin typeface="Calibri" panose="020F0502020204030204" pitchFamily="34" charset="0"/>
                <a:cs typeface="Calibri" panose="020F0502020204030204" pitchFamily="34" charset="0"/>
              </a:rPr>
              <a:t>MMWR </a:t>
            </a:r>
            <a:r>
              <a:rPr lang="en-US" sz="1000" i="1" kern="0" dirty="0" err="1">
                <a:solidFill>
                  <a:schemeClr val="bg2">
                    <a:lumMod val="50000"/>
                  </a:schemeClr>
                </a:solidFill>
                <a:latin typeface="Calibri" panose="020F0502020204030204" pitchFamily="34" charset="0"/>
                <a:cs typeface="Calibri" panose="020F0502020204030204" pitchFamily="34" charset="0"/>
              </a:rPr>
              <a:t>Recomm</a:t>
            </a:r>
            <a:r>
              <a:rPr lang="en-US" sz="1000" i="1" kern="0" dirty="0">
                <a:solidFill>
                  <a:schemeClr val="bg2">
                    <a:lumMod val="50000"/>
                  </a:schemeClr>
                </a:solidFill>
                <a:latin typeface="Calibri" panose="020F0502020204030204" pitchFamily="34" charset="0"/>
                <a:cs typeface="Calibri" panose="020F0502020204030204" pitchFamily="34" charset="0"/>
              </a:rPr>
              <a:t> Rep. </a:t>
            </a:r>
            <a:r>
              <a:rPr lang="en-US" sz="1000" kern="0" dirty="0">
                <a:solidFill>
                  <a:schemeClr val="bg2">
                    <a:lumMod val="50000"/>
                  </a:schemeClr>
                </a:solidFill>
                <a:latin typeface="Calibri" panose="020F0502020204030204" pitchFamily="34" charset="0"/>
                <a:cs typeface="Calibri" panose="020F0502020204030204" pitchFamily="34" charset="0"/>
              </a:rPr>
              <a:t>2014;63(RR-05):1–30. </a:t>
            </a:r>
            <a:endParaRPr lang="en-US" sz="1000" kern="0" dirty="0">
              <a:solidFill>
                <a:schemeClr val="accent4">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450416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dirty="0"/>
              <a:t>ACIP HPV Immunization Recommendations: </a:t>
            </a:r>
            <a:br>
              <a:rPr lang="en-US" dirty="0"/>
            </a:br>
            <a:r>
              <a:rPr lang="en-US" dirty="0"/>
              <a:t>Additional Considerations </a:t>
            </a:r>
          </a:p>
        </p:txBody>
      </p:sp>
      <p:sp>
        <p:nvSpPr>
          <p:cNvPr id="2" name="Text Placeholder 1">
            <a:extLst>
              <a:ext uri="{FF2B5EF4-FFF2-40B4-BE49-F238E27FC236}">
                <a16:creationId xmlns:a16="http://schemas.microsoft.com/office/drawing/2014/main" id="{C368B40B-65CA-4B80-8C50-FBE735A84C0C}"/>
              </a:ext>
            </a:extLst>
          </p:cNvPr>
          <p:cNvSpPr>
            <a:spLocks noGrp="1"/>
          </p:cNvSpPr>
          <p:nvPr>
            <p:ph type="body" sz="quarter" idx="10"/>
          </p:nvPr>
        </p:nvSpPr>
        <p:spPr>
          <a:xfrm>
            <a:off x="457200" y="1158875"/>
            <a:ext cx="8229600" cy="3341688"/>
          </a:xfrm>
        </p:spPr>
        <p:txBody>
          <a:bodyPr/>
          <a:lstStyle/>
          <a:p>
            <a:r>
              <a:rPr lang="en-US" dirty="0"/>
              <a:t>No therapeutic effect on existing HPV infection, genital warts, or cervical lesions.</a:t>
            </a:r>
          </a:p>
          <a:p>
            <a:r>
              <a:rPr lang="en-US" dirty="0" err="1"/>
              <a:t>Prevaccination</a:t>
            </a:r>
            <a:r>
              <a:rPr lang="en-US" dirty="0"/>
              <a:t> testing (HPV, Pap, pregnancy, etc.) is not recommended.</a:t>
            </a:r>
          </a:p>
          <a:p>
            <a:r>
              <a:rPr lang="en-US" dirty="0"/>
              <a:t>The use of HPV vaccine does not eliminate the need for continued Pap test screening, since other cervical cancers are caused by HPV types not included in the vaccine.</a:t>
            </a:r>
          </a:p>
          <a:p>
            <a:endParaRPr lang="en-US" dirty="0"/>
          </a:p>
        </p:txBody>
      </p:sp>
      <p:sp>
        <p:nvSpPr>
          <p:cNvPr id="5" name="Rectangle 4">
            <a:extLst>
              <a:ext uri="{FF2B5EF4-FFF2-40B4-BE49-F238E27FC236}">
                <a16:creationId xmlns:a16="http://schemas.microsoft.com/office/drawing/2014/main" id="{97FD7EF2-6598-4303-BA31-331B239DD244}"/>
              </a:ext>
            </a:extLst>
          </p:cNvPr>
          <p:cNvSpPr/>
          <p:nvPr/>
        </p:nvSpPr>
        <p:spPr>
          <a:xfrm>
            <a:off x="457200" y="4695426"/>
            <a:ext cx="8686800" cy="400110"/>
          </a:xfrm>
          <a:prstGeom prst="rect">
            <a:avLst/>
          </a:prstGeom>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a:t>
            </a:r>
          </a:p>
        </p:txBody>
      </p:sp>
    </p:spTree>
    <p:extLst>
      <p:ext uri="{BB962C8B-B14F-4D97-AF65-F5344CB8AC3E}">
        <p14:creationId xmlns:p14="http://schemas.microsoft.com/office/powerpoint/2010/main" val="173766171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p:txBody>
          <a:bodyPr/>
          <a:lstStyle/>
          <a:p>
            <a:r>
              <a:rPr lang="en-US" dirty="0"/>
              <a:t>COMMUNICATIONS</a:t>
            </a:r>
          </a:p>
        </p:txBody>
      </p:sp>
      <p:sp>
        <p:nvSpPr>
          <p:cNvPr id="4" name="Text Placeholder 3">
            <a:extLst>
              <a:ext uri="{FF2B5EF4-FFF2-40B4-BE49-F238E27FC236}">
                <a16:creationId xmlns:a16="http://schemas.microsoft.com/office/drawing/2014/main" id="{579C93AE-8868-4953-8DFB-25644A0A23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3544191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BD8658-AC83-42E0-A688-F41A9A202BF7}"/>
              </a:ext>
            </a:extLst>
          </p:cNvPr>
          <p:cNvSpPr>
            <a:spLocks noGrp="1"/>
          </p:cNvSpPr>
          <p:nvPr>
            <p:ph type="title"/>
          </p:nvPr>
        </p:nvSpPr>
        <p:spPr/>
        <p:txBody>
          <a:bodyPr/>
          <a:lstStyle/>
          <a:p>
            <a:r>
              <a:rPr lang="en-US" dirty="0"/>
              <a:t>CDC Vaccine Information Statement (VIS)</a:t>
            </a:r>
          </a:p>
        </p:txBody>
      </p:sp>
      <p:sp>
        <p:nvSpPr>
          <p:cNvPr id="4" name="Text Placeholder 3">
            <a:extLst>
              <a:ext uri="{FF2B5EF4-FFF2-40B4-BE49-F238E27FC236}">
                <a16:creationId xmlns:a16="http://schemas.microsoft.com/office/drawing/2014/main" id="{C061CD0C-F2FA-495B-850B-DA5378868B6D}"/>
              </a:ext>
            </a:extLst>
          </p:cNvPr>
          <p:cNvSpPr>
            <a:spLocks noGrp="1"/>
          </p:cNvSpPr>
          <p:nvPr>
            <p:ph type="body" sz="quarter" idx="10"/>
          </p:nvPr>
        </p:nvSpPr>
        <p:spPr>
          <a:xfrm>
            <a:off x="457200" y="4846376"/>
            <a:ext cx="8229600" cy="338581"/>
          </a:xfrm>
        </p:spPr>
        <p:txBody>
          <a:bodyPr/>
          <a:lstStyle/>
          <a:p>
            <a:pPr marL="0" indent="0">
              <a:buNone/>
            </a:pPr>
            <a:r>
              <a:rPr lang="en-US" sz="1000" dirty="0">
                <a:solidFill>
                  <a:schemeClr val="bg2">
                    <a:lumMod val="50000"/>
                  </a:schemeClr>
                </a:solidFill>
              </a:rPr>
              <a:t>Information from vaccine information statements </a:t>
            </a:r>
            <a:r>
              <a:rPr lang="en-US" sz="1000" dirty="0">
                <a:solidFill>
                  <a:schemeClr val="bg2">
                    <a:lumMod val="50000"/>
                  </a:schemeClr>
                </a:solidFill>
                <a:hlinkClick r:id="rId3">
                  <a:extLst>
                    <a:ext uri="{A12FA001-AC4F-418D-AE19-62706E023703}">
                      <ahyp:hlinkClr xmlns:ahyp="http://schemas.microsoft.com/office/drawing/2018/hyperlinkcolor" val="tx"/>
                    </a:ext>
                  </a:extLst>
                </a:hlinkClick>
              </a:rPr>
              <a:t>www.cdc.gov/vaccines/hcp/vis/</a:t>
            </a:r>
            <a:r>
              <a:rPr lang="en-US" sz="1000" dirty="0">
                <a:solidFill>
                  <a:schemeClr val="bg2">
                    <a:lumMod val="50000"/>
                  </a:schemeClr>
                </a:solidFill>
              </a:rPr>
              <a:t>; foreign language versions </a:t>
            </a:r>
            <a:r>
              <a:rPr lang="en-US" sz="1000" dirty="0">
                <a:solidFill>
                  <a:schemeClr val="bg2">
                    <a:lumMod val="50000"/>
                  </a:schemeClr>
                </a:solidFill>
                <a:hlinkClick r:id="rId4">
                  <a:extLst>
                    <a:ext uri="{A12FA001-AC4F-418D-AE19-62706E023703}">
                      <ahyp:hlinkClr xmlns:ahyp="http://schemas.microsoft.com/office/drawing/2018/hyperlinkcolor" val="tx"/>
                    </a:ext>
                  </a:extLst>
                </a:hlinkClick>
              </a:rPr>
              <a:t>https://www.immunize.org/vis/</a:t>
            </a:r>
            <a:r>
              <a:rPr lang="en-US" sz="1000" dirty="0">
                <a:solidFill>
                  <a:schemeClr val="bg2">
                    <a:lumMod val="50000"/>
                  </a:schemeClr>
                </a:solidFill>
              </a:rPr>
              <a:t> </a:t>
            </a:r>
          </a:p>
        </p:txBody>
      </p:sp>
      <p:sp>
        <p:nvSpPr>
          <p:cNvPr id="9" name="Content Placeholder 2">
            <a:extLst>
              <a:ext uri="{FF2B5EF4-FFF2-40B4-BE49-F238E27FC236}">
                <a16:creationId xmlns:a16="http://schemas.microsoft.com/office/drawing/2014/main" id="{53667684-5F0C-47AF-805D-2E33ECF1582F}"/>
              </a:ext>
            </a:extLst>
          </p:cNvPr>
          <p:cNvSpPr txBox="1">
            <a:spLocks/>
          </p:cNvSpPr>
          <p:nvPr/>
        </p:nvSpPr>
        <p:spPr bwMode="auto">
          <a:xfrm>
            <a:off x="457200" y="1201981"/>
            <a:ext cx="5037881" cy="350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3200" b="1"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2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24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a:buClr>
                <a:schemeClr val="accent6">
                  <a:lumMod val="75000"/>
                  <a:lumOff val="25000"/>
                </a:schemeClr>
              </a:buClr>
              <a:defRPr/>
            </a:pPr>
            <a:r>
              <a:rPr lang="en-US" sz="2400" b="0" dirty="0">
                <a:solidFill>
                  <a:schemeClr val="accent4">
                    <a:lumMod val="75000"/>
                  </a:schemeClr>
                </a:solidFill>
                <a:latin typeface="Calibri" panose="020F0502020204030204" pitchFamily="34" charset="0"/>
                <a:cs typeface="Calibri" panose="020F0502020204030204" pitchFamily="34" charset="0"/>
              </a:rPr>
              <a:t>Federal law requires that a VIS be provided to a patient, parent, or legal representative before each dose of HPV vaccines.</a:t>
            </a:r>
          </a:p>
          <a:p>
            <a:pPr>
              <a:buClr>
                <a:schemeClr val="accent6">
                  <a:lumMod val="75000"/>
                  <a:lumOff val="25000"/>
                </a:schemeClr>
              </a:buClr>
              <a:defRPr/>
            </a:pPr>
            <a:endParaRPr lang="en-US" sz="1200" b="0" dirty="0">
              <a:solidFill>
                <a:schemeClr val="accent4">
                  <a:lumMod val="75000"/>
                </a:schemeClr>
              </a:solidFill>
              <a:latin typeface="Calibri" panose="020F0502020204030204" pitchFamily="34" charset="0"/>
              <a:cs typeface="Calibri" panose="020F0502020204030204" pitchFamily="34" charset="0"/>
            </a:endParaRPr>
          </a:p>
          <a:p>
            <a:pPr>
              <a:buClr>
                <a:schemeClr val="accent6">
                  <a:lumMod val="75000"/>
                  <a:lumOff val="25000"/>
                </a:schemeClr>
              </a:buClr>
              <a:defRPr/>
            </a:pPr>
            <a:r>
              <a:rPr lang="en-US" sz="2400" b="0" dirty="0">
                <a:solidFill>
                  <a:schemeClr val="accent4">
                    <a:lumMod val="75000"/>
                  </a:schemeClr>
                </a:solidFill>
                <a:latin typeface="Calibri" panose="020F0502020204030204" pitchFamily="34" charset="0"/>
                <a:cs typeface="Calibri" panose="020F0502020204030204" pitchFamily="34" charset="0"/>
              </a:rPr>
              <a:t>VISs explain both the benefits and risks of the vaccine the patient is receiving.</a:t>
            </a:r>
          </a:p>
        </p:txBody>
      </p:sp>
      <p:pic>
        <p:nvPicPr>
          <p:cNvPr id="11" name="Picture 10">
            <a:hlinkClick r:id="rId5"/>
            <a:extLst>
              <a:ext uri="{FF2B5EF4-FFF2-40B4-BE49-F238E27FC236}">
                <a16:creationId xmlns:a16="http://schemas.microsoft.com/office/drawing/2014/main" id="{D381CAB2-4B16-49F7-9F01-51346EEBFD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1326" y="1201981"/>
            <a:ext cx="2415474" cy="3156776"/>
          </a:xfrm>
          <a:prstGeom prst="rect">
            <a:avLst/>
          </a:prstGeom>
          <a:ln>
            <a:solidFill>
              <a:schemeClr val="accent6"/>
            </a:solidFill>
          </a:ln>
        </p:spPr>
      </p:pic>
    </p:spTree>
    <p:extLst>
      <p:ext uri="{BB962C8B-B14F-4D97-AF65-F5344CB8AC3E}">
        <p14:creationId xmlns:p14="http://schemas.microsoft.com/office/powerpoint/2010/main" val="227834039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BD8658-AC83-42E0-A688-F41A9A202BF7}"/>
              </a:ext>
            </a:extLst>
          </p:cNvPr>
          <p:cNvSpPr>
            <a:spLocks noGrp="1"/>
          </p:cNvSpPr>
          <p:nvPr>
            <p:ph type="title"/>
          </p:nvPr>
        </p:nvSpPr>
        <p:spPr/>
        <p:txBody>
          <a:bodyPr/>
          <a:lstStyle/>
          <a:p>
            <a:r>
              <a:rPr lang="en-US" dirty="0"/>
              <a:t>CDC Vaccine Information Statement (VIS)</a:t>
            </a:r>
          </a:p>
        </p:txBody>
      </p:sp>
      <p:sp>
        <p:nvSpPr>
          <p:cNvPr id="4" name="Text Placeholder 3">
            <a:extLst>
              <a:ext uri="{FF2B5EF4-FFF2-40B4-BE49-F238E27FC236}">
                <a16:creationId xmlns:a16="http://schemas.microsoft.com/office/drawing/2014/main" id="{C061CD0C-F2FA-495B-850B-DA5378868B6D}"/>
              </a:ext>
            </a:extLst>
          </p:cNvPr>
          <p:cNvSpPr>
            <a:spLocks noGrp="1"/>
          </p:cNvSpPr>
          <p:nvPr>
            <p:ph type="body" sz="quarter" idx="10"/>
          </p:nvPr>
        </p:nvSpPr>
        <p:spPr>
          <a:xfrm>
            <a:off x="457200" y="4843661"/>
            <a:ext cx="8229600" cy="187720"/>
          </a:xfrm>
        </p:spPr>
        <p:txBody>
          <a:bodyPr/>
          <a:lstStyle/>
          <a:p>
            <a:pPr marL="0" indent="0">
              <a:buNone/>
            </a:pPr>
            <a:r>
              <a:rPr lang="en-US" sz="1000" dirty="0">
                <a:solidFill>
                  <a:schemeClr val="bg2">
                    <a:lumMod val="50000"/>
                  </a:schemeClr>
                </a:solidFill>
              </a:rPr>
              <a:t>Information from https://www.cdc.gov/vaccines/hcp/vis/about/facts-vis.html</a:t>
            </a:r>
          </a:p>
        </p:txBody>
      </p:sp>
      <p:sp>
        <p:nvSpPr>
          <p:cNvPr id="9" name="Content Placeholder 2">
            <a:extLst>
              <a:ext uri="{FF2B5EF4-FFF2-40B4-BE49-F238E27FC236}">
                <a16:creationId xmlns:a16="http://schemas.microsoft.com/office/drawing/2014/main" id="{53667684-5F0C-47AF-805D-2E33ECF1582F}"/>
              </a:ext>
            </a:extLst>
          </p:cNvPr>
          <p:cNvSpPr txBox="1">
            <a:spLocks/>
          </p:cNvSpPr>
          <p:nvPr/>
        </p:nvSpPr>
        <p:spPr bwMode="auto">
          <a:xfrm>
            <a:off x="457200" y="1219452"/>
            <a:ext cx="8229600" cy="362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3200" b="1"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2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24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spcAft>
                <a:spcPts val="600"/>
              </a:spcAft>
              <a:buNone/>
            </a:pPr>
            <a:r>
              <a:rPr lang="en-US" sz="1800" dirty="0">
                <a:solidFill>
                  <a:schemeClr val="accent4">
                    <a:lumMod val="75000"/>
                  </a:schemeClr>
                </a:solidFill>
                <a:latin typeface="Calibri" panose="020F0502020204030204" pitchFamily="34" charset="0"/>
                <a:cs typeface="Calibri" panose="020F0502020204030204" pitchFamily="34" charset="0"/>
              </a:rPr>
              <a:t>How to provide a VIS prior to vaccination:</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Printed and given to patients</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Permanent, laminated office copies given to patients to read</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Viewed on a computer monitor or other video display</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Viewed on phone or other digital device</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Printed and given during a prior visit or told how to access it through the internet in advance</a:t>
            </a:r>
          </a:p>
          <a:p>
            <a:pPr marL="365751" lvl="2" indent="0">
              <a:spcAft>
                <a:spcPts val="600"/>
              </a:spcAft>
              <a:buClr>
                <a:srgbClr val="6582B2"/>
              </a:buClr>
              <a:buNone/>
            </a:pPr>
            <a:endParaRPr lang="en-US" sz="1800" dirty="0">
              <a:solidFill>
                <a:schemeClr val="accent4">
                  <a:lumMod val="75000"/>
                </a:schemeClr>
              </a:solidFill>
              <a:latin typeface="Calibri" panose="020F0502020204030204" pitchFamily="34" charset="0"/>
              <a:cs typeface="Calibri" panose="020F0502020204030204" pitchFamily="34" charset="0"/>
            </a:endParaRPr>
          </a:p>
          <a:p>
            <a:pPr marL="0" indent="0">
              <a:buNone/>
            </a:pPr>
            <a:r>
              <a:rPr lang="en-US" sz="1800" dirty="0">
                <a:solidFill>
                  <a:schemeClr val="accent4">
                    <a:lumMod val="75000"/>
                  </a:schemeClr>
                </a:solidFill>
                <a:latin typeface="Calibri" panose="020F0502020204030204" pitchFamily="34" charset="0"/>
                <a:cs typeface="Calibri" panose="020F0502020204030204" pitchFamily="34" charset="0"/>
              </a:rPr>
              <a:t>Always offer the patient an opportunity to ask questions about the vaccine you are administering to them. </a:t>
            </a:r>
          </a:p>
          <a:p>
            <a:pPr marL="0" indent="0">
              <a:buNone/>
            </a:pPr>
            <a:endParaRPr lang="en-US" sz="1800" dirty="0">
              <a:solidFill>
                <a:schemeClr val="accent4">
                  <a:lumMod val="75000"/>
                </a:schemeClr>
              </a:solidFill>
              <a:latin typeface="Calibri" panose="020F0502020204030204" pitchFamily="34" charset="0"/>
              <a:cs typeface="Calibri" panose="020F0502020204030204" pitchFamily="34" charset="0"/>
            </a:endParaRPr>
          </a:p>
          <a:p>
            <a:pPr marL="0" indent="0">
              <a:buNone/>
            </a:pPr>
            <a:r>
              <a:rPr lang="en-US" sz="1800" dirty="0">
                <a:solidFill>
                  <a:schemeClr val="accent4">
                    <a:lumMod val="75000"/>
                  </a:schemeClr>
                </a:solidFill>
                <a:latin typeface="Calibri" panose="020F0502020204030204" pitchFamily="34" charset="0"/>
                <a:cs typeface="Calibri" panose="020F0502020204030204" pitchFamily="34" charset="0"/>
              </a:rPr>
              <a:t>The patient must be offered a copy of the VIS to take away following the vaccination. The patient may decline.</a:t>
            </a:r>
          </a:p>
        </p:txBody>
      </p:sp>
    </p:spTree>
    <p:extLst>
      <p:ext uri="{BB962C8B-B14F-4D97-AF65-F5344CB8AC3E}">
        <p14:creationId xmlns:p14="http://schemas.microsoft.com/office/powerpoint/2010/main" val="341776948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158614-7C5F-43CD-824E-ECBE881BB60B}"/>
              </a:ext>
            </a:extLst>
          </p:cNvPr>
          <p:cNvSpPr>
            <a:spLocks noGrp="1"/>
          </p:cNvSpPr>
          <p:nvPr>
            <p:ph type="title"/>
          </p:nvPr>
        </p:nvSpPr>
        <p:spPr>
          <a:xfrm>
            <a:off x="457200" y="205979"/>
            <a:ext cx="8686800" cy="857250"/>
          </a:xfrm>
        </p:spPr>
        <p:txBody>
          <a:bodyPr/>
          <a:lstStyle/>
          <a:p>
            <a:pPr>
              <a:lnSpc>
                <a:spcPct val="100000"/>
              </a:lnSpc>
            </a:pPr>
            <a:r>
              <a:rPr lang="en-US" dirty="0"/>
              <a:t>HPV Vaccine Communication</a:t>
            </a:r>
          </a:p>
        </p:txBody>
      </p:sp>
      <p:pic>
        <p:nvPicPr>
          <p:cNvPr id="3" name="Picture 2">
            <a:hlinkClick r:id="rId3"/>
            <a:extLst>
              <a:ext uri="{FF2B5EF4-FFF2-40B4-BE49-F238E27FC236}">
                <a16:creationId xmlns:a16="http://schemas.microsoft.com/office/drawing/2014/main" id="{81393517-7CB1-4A46-BCC2-9865DF59E6EA}"/>
              </a:ext>
            </a:extLst>
          </p:cNvPr>
          <p:cNvPicPr>
            <a:picLocks noChangeAspect="1"/>
          </p:cNvPicPr>
          <p:nvPr/>
        </p:nvPicPr>
        <p:blipFill>
          <a:blip r:embed="rId4"/>
          <a:stretch>
            <a:fillRect/>
          </a:stretch>
        </p:blipFill>
        <p:spPr>
          <a:xfrm>
            <a:off x="6062873" y="807197"/>
            <a:ext cx="2453370" cy="3126355"/>
          </a:xfrm>
          <a:prstGeom prst="rect">
            <a:avLst/>
          </a:prstGeom>
        </p:spPr>
      </p:pic>
      <p:sp>
        <p:nvSpPr>
          <p:cNvPr id="2" name="Text Placeholder 1">
            <a:extLst>
              <a:ext uri="{FF2B5EF4-FFF2-40B4-BE49-F238E27FC236}">
                <a16:creationId xmlns:a16="http://schemas.microsoft.com/office/drawing/2014/main" id="{092EC7DA-1DFD-4EE2-AA7C-3DCCBA010B65}"/>
              </a:ext>
            </a:extLst>
          </p:cNvPr>
          <p:cNvSpPr>
            <a:spLocks noGrp="1"/>
          </p:cNvSpPr>
          <p:nvPr>
            <p:ph type="body" sz="quarter" idx="10"/>
          </p:nvPr>
        </p:nvSpPr>
        <p:spPr>
          <a:xfrm>
            <a:off x="457200" y="1158875"/>
            <a:ext cx="5158409" cy="3341688"/>
          </a:xfrm>
        </p:spPr>
        <p:txBody>
          <a:bodyPr/>
          <a:lstStyle/>
          <a:p>
            <a:r>
              <a:rPr lang="en-US" dirty="0"/>
              <a:t>Communication during the health care encounter is critical to vaccine acceptance.</a:t>
            </a:r>
          </a:p>
          <a:p>
            <a:r>
              <a:rPr lang="en-US" dirty="0"/>
              <a:t>Often misrepresented as optional, whereas other adolescent vaccines are recommended.</a:t>
            </a:r>
          </a:p>
          <a:p>
            <a:pPr marL="0" indent="0">
              <a:buNone/>
            </a:pPr>
            <a:endParaRPr lang="en-US" dirty="0"/>
          </a:p>
        </p:txBody>
      </p:sp>
      <p:sp>
        <p:nvSpPr>
          <p:cNvPr id="7" name="Text Placeholder 4">
            <a:extLst>
              <a:ext uri="{FF2B5EF4-FFF2-40B4-BE49-F238E27FC236}">
                <a16:creationId xmlns:a16="http://schemas.microsoft.com/office/drawing/2014/main" id="{B5176EA0-5E83-42E2-9DEB-D03553CBEB65}"/>
              </a:ext>
            </a:extLst>
          </p:cNvPr>
          <p:cNvSpPr txBox="1">
            <a:spLocks/>
          </p:cNvSpPr>
          <p:nvPr/>
        </p:nvSpPr>
        <p:spPr>
          <a:xfrm>
            <a:off x="457200" y="4389635"/>
            <a:ext cx="8686800" cy="4131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eaLnBrk="1" fontAlgn="auto" hangingPunct="1">
              <a:defRPr/>
            </a:pPr>
            <a:r>
              <a:rPr lang="en-US" sz="1000" kern="0" dirty="0">
                <a:solidFill>
                  <a:schemeClr val="bg2">
                    <a:lumMod val="50000"/>
                  </a:schemeClr>
                </a:solidFill>
                <a:latin typeface="Calibri" panose="020F0502020204030204" pitchFamily="34" charset="0"/>
                <a:cs typeface="Calibri" panose="020F0502020204030204" pitchFamily="34" charset="0"/>
              </a:rPr>
              <a:t>Information from https://www.cdc.gov/hpv/hcp/answering-questions.html; Hughes CC, Jones AL, Feemster KA, </a:t>
            </a:r>
            <a:r>
              <a:rPr lang="en-US" sz="1000" kern="0" dirty="0" err="1">
                <a:solidFill>
                  <a:schemeClr val="bg2">
                    <a:lumMod val="50000"/>
                  </a:schemeClr>
                </a:solidFill>
                <a:latin typeface="Calibri" panose="020F0502020204030204" pitchFamily="34" charset="0"/>
                <a:cs typeface="Calibri" panose="020F0502020204030204" pitchFamily="34" charset="0"/>
              </a:rPr>
              <a:t>Fiks</a:t>
            </a:r>
            <a:r>
              <a:rPr lang="en-US" sz="1000" kern="0" dirty="0">
                <a:solidFill>
                  <a:schemeClr val="bg2">
                    <a:lumMod val="50000"/>
                  </a:schemeClr>
                </a:solidFill>
                <a:latin typeface="Calibri" panose="020F0502020204030204" pitchFamily="34" charset="0"/>
                <a:cs typeface="Calibri" panose="020F0502020204030204" pitchFamily="34" charset="0"/>
              </a:rPr>
              <a:t> AG. HPV vaccine decision making in pediatric primary care: a semi-structured interview study. </a:t>
            </a:r>
            <a:r>
              <a:rPr lang="en-US" sz="1000" i="1" kern="0" dirty="0">
                <a:solidFill>
                  <a:schemeClr val="bg2">
                    <a:lumMod val="50000"/>
                  </a:schemeClr>
                </a:solidFill>
                <a:latin typeface="Calibri" panose="020F0502020204030204" pitchFamily="34" charset="0"/>
                <a:cs typeface="Calibri" panose="020F0502020204030204" pitchFamily="34" charset="0"/>
              </a:rPr>
              <a:t>BMC </a:t>
            </a:r>
            <a:r>
              <a:rPr lang="en-US" sz="1000" i="1" kern="0" dirty="0" err="1">
                <a:solidFill>
                  <a:schemeClr val="bg2">
                    <a:lumMod val="50000"/>
                  </a:schemeClr>
                </a:solidFill>
                <a:latin typeface="Calibri" panose="020F0502020204030204" pitchFamily="34" charset="0"/>
                <a:cs typeface="Calibri" panose="020F0502020204030204" pitchFamily="34" charset="0"/>
              </a:rPr>
              <a:t>Pediatr</a:t>
            </a:r>
            <a:r>
              <a:rPr lang="en-US" sz="1000" i="1" kern="0" dirty="0">
                <a:solidFill>
                  <a:schemeClr val="bg2">
                    <a:lumMod val="50000"/>
                  </a:schemeClr>
                </a:solidFill>
                <a:latin typeface="Calibri" panose="020F0502020204030204" pitchFamily="34" charset="0"/>
                <a:cs typeface="Calibri" panose="020F0502020204030204" pitchFamily="34" charset="0"/>
              </a:rPr>
              <a:t>. </a:t>
            </a:r>
            <a:r>
              <a:rPr lang="en-US" sz="1000" kern="0" dirty="0">
                <a:solidFill>
                  <a:schemeClr val="bg2">
                    <a:lumMod val="50000"/>
                  </a:schemeClr>
                </a:solidFill>
                <a:latin typeface="Calibri" panose="020F0502020204030204" pitchFamily="34" charset="0"/>
                <a:cs typeface="Calibri" panose="020F0502020204030204" pitchFamily="34" charset="0"/>
              </a:rPr>
              <a:t>2011;11:74. Published 2011 Aug 30. doi:10.1186/1471-2431-11-74; Goff SL, </a:t>
            </a:r>
            <a:r>
              <a:rPr lang="en-US" sz="1000" kern="0" dirty="0" err="1">
                <a:solidFill>
                  <a:schemeClr val="bg2">
                    <a:lumMod val="50000"/>
                  </a:schemeClr>
                </a:solidFill>
                <a:latin typeface="Calibri" panose="020F0502020204030204" pitchFamily="34" charset="0"/>
                <a:cs typeface="Calibri" panose="020F0502020204030204" pitchFamily="34" charset="0"/>
              </a:rPr>
              <a:t>Mazor</a:t>
            </a:r>
            <a:r>
              <a:rPr lang="en-US" sz="1000" kern="0" dirty="0">
                <a:solidFill>
                  <a:schemeClr val="bg2">
                    <a:lumMod val="50000"/>
                  </a:schemeClr>
                </a:solidFill>
                <a:latin typeface="Calibri" panose="020F0502020204030204" pitchFamily="34" charset="0"/>
                <a:cs typeface="Calibri" panose="020F0502020204030204" pitchFamily="34" charset="0"/>
              </a:rPr>
              <a:t> KM, Gagne SJ, Corey KC, Blake DR. Vaccine counseling: a content analysis of patient-physician discussions regarding human papillomavirus vaccine. </a:t>
            </a:r>
            <a:r>
              <a:rPr lang="en-US" sz="1000" i="1" kern="0" dirty="0">
                <a:solidFill>
                  <a:schemeClr val="bg2">
                    <a:lumMod val="50000"/>
                  </a:schemeClr>
                </a:solidFill>
                <a:latin typeface="Calibri" panose="020F0502020204030204" pitchFamily="34" charset="0"/>
                <a:cs typeface="Calibri" panose="020F0502020204030204" pitchFamily="34" charset="0"/>
              </a:rPr>
              <a:t>Vaccine.</a:t>
            </a:r>
            <a:r>
              <a:rPr lang="en-US" sz="1000" kern="0" dirty="0">
                <a:solidFill>
                  <a:schemeClr val="bg2">
                    <a:lumMod val="50000"/>
                  </a:schemeClr>
                </a:solidFill>
                <a:latin typeface="Calibri" panose="020F0502020204030204" pitchFamily="34" charset="0"/>
                <a:cs typeface="Calibri" panose="020F0502020204030204" pitchFamily="34" charset="0"/>
              </a:rPr>
              <a:t> 2011;29(43):7343</a:t>
            </a:r>
            <a:r>
              <a:rPr lang="en-US" sz="1000" kern="0" dirty="0">
                <a:solidFill>
                  <a:schemeClr val="bg2">
                    <a:lumMod val="50000"/>
                  </a:schemeClr>
                </a:solidFill>
                <a:latin typeface="Arial" panose="020B0604020202020204" pitchFamily="34" charset="0"/>
                <a:cs typeface="Arial" panose="020B0604020202020204" pitchFamily="34" charset="0"/>
              </a:rPr>
              <a:t>–</a:t>
            </a:r>
            <a:r>
              <a:rPr lang="en-US" sz="1000" kern="0" dirty="0">
                <a:solidFill>
                  <a:schemeClr val="bg2">
                    <a:lumMod val="50000"/>
                  </a:schemeClr>
                </a:solidFill>
                <a:latin typeface="Calibri" panose="020F0502020204030204" pitchFamily="34" charset="0"/>
                <a:cs typeface="Calibri" panose="020F0502020204030204" pitchFamily="34" charset="0"/>
              </a:rPr>
              <a:t>7349.</a:t>
            </a:r>
          </a:p>
        </p:txBody>
      </p:sp>
      <p:sp>
        <p:nvSpPr>
          <p:cNvPr id="4" name="TextBox 3">
            <a:extLst>
              <a:ext uri="{FF2B5EF4-FFF2-40B4-BE49-F238E27FC236}">
                <a16:creationId xmlns:a16="http://schemas.microsoft.com/office/drawing/2014/main" id="{C69AB6A1-7519-4252-B316-9D3E41B8189D}"/>
              </a:ext>
            </a:extLst>
          </p:cNvPr>
          <p:cNvSpPr txBox="1"/>
          <p:nvPr/>
        </p:nvSpPr>
        <p:spPr>
          <a:xfrm>
            <a:off x="6062872" y="3933552"/>
            <a:ext cx="2453370" cy="276999"/>
          </a:xfrm>
          <a:prstGeom prst="rect">
            <a:avLst/>
          </a:prstGeom>
          <a:noFill/>
        </p:spPr>
        <p:txBody>
          <a:bodyPr wrap="square" rtlCol="0">
            <a:spAutoFit/>
          </a:bodyPr>
          <a:lstStyle/>
          <a:p>
            <a:pPr algn="ctr"/>
            <a:r>
              <a:rPr lang="en-US" sz="1200" dirty="0">
                <a:solidFill>
                  <a:schemeClr val="accent6"/>
                </a:solidFill>
                <a:latin typeface="Calibri" panose="020F0502020204030204" pitchFamily="34" charset="0"/>
                <a:hlinkClick r:id="rId3"/>
              </a:rPr>
              <a:t>Tip sheet for health care providers</a:t>
            </a:r>
            <a:endParaRPr lang="en-US" sz="1200" dirty="0">
              <a:solidFill>
                <a:schemeClr val="accent6"/>
              </a:solidFill>
              <a:latin typeface="Calibri" panose="020F0502020204030204" pitchFamily="34" charset="0"/>
            </a:endParaRPr>
          </a:p>
        </p:txBody>
      </p:sp>
    </p:spTree>
    <p:extLst>
      <p:ext uri="{BB962C8B-B14F-4D97-AF65-F5344CB8AC3E}">
        <p14:creationId xmlns:p14="http://schemas.microsoft.com/office/powerpoint/2010/main" val="414242409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158614-7C5F-43CD-824E-ECBE881BB60B}"/>
              </a:ext>
            </a:extLst>
          </p:cNvPr>
          <p:cNvSpPr>
            <a:spLocks noGrp="1"/>
          </p:cNvSpPr>
          <p:nvPr>
            <p:ph type="title"/>
          </p:nvPr>
        </p:nvSpPr>
        <p:spPr>
          <a:xfrm>
            <a:off x="457200" y="205979"/>
            <a:ext cx="8686800" cy="857250"/>
          </a:xfrm>
        </p:spPr>
        <p:txBody>
          <a:bodyPr/>
          <a:lstStyle/>
          <a:p>
            <a:pPr>
              <a:lnSpc>
                <a:spcPct val="100000"/>
              </a:lnSpc>
            </a:pPr>
            <a:r>
              <a:rPr lang="en-US" dirty="0"/>
              <a:t>HPV Vaccine Communication</a:t>
            </a:r>
          </a:p>
        </p:txBody>
      </p:sp>
      <p:sp>
        <p:nvSpPr>
          <p:cNvPr id="2" name="Text Placeholder 1">
            <a:extLst>
              <a:ext uri="{FF2B5EF4-FFF2-40B4-BE49-F238E27FC236}">
                <a16:creationId xmlns:a16="http://schemas.microsoft.com/office/drawing/2014/main" id="{092EC7DA-1DFD-4EE2-AA7C-3DCCBA010B65}"/>
              </a:ext>
            </a:extLst>
          </p:cNvPr>
          <p:cNvSpPr>
            <a:spLocks noGrp="1"/>
          </p:cNvSpPr>
          <p:nvPr>
            <p:ph type="body" sz="quarter" idx="10"/>
          </p:nvPr>
        </p:nvSpPr>
        <p:spPr>
          <a:xfrm>
            <a:off x="457201" y="1158875"/>
            <a:ext cx="3768036" cy="3341688"/>
          </a:xfrm>
        </p:spPr>
        <p:txBody>
          <a:bodyPr/>
          <a:lstStyle/>
          <a:p>
            <a:r>
              <a:rPr lang="en-US" b="1" dirty="0"/>
              <a:t>Parents may have mixed or negative opinions with concerns about:</a:t>
            </a:r>
          </a:p>
          <a:p>
            <a:pPr lvl="1"/>
            <a:r>
              <a:rPr lang="en-US" dirty="0"/>
              <a:t>HPV vaccine being relatively new compared to some other vaccines</a:t>
            </a:r>
          </a:p>
          <a:p>
            <a:pPr lvl="1"/>
            <a:r>
              <a:rPr lang="en-US" dirty="0"/>
              <a:t>Vaccine safety and efficacy</a:t>
            </a:r>
          </a:p>
          <a:p>
            <a:pPr lvl="1"/>
            <a:r>
              <a:rPr lang="en-US" dirty="0"/>
              <a:t>Sending a message to adolescent it is OK to have sex</a:t>
            </a:r>
          </a:p>
          <a:p>
            <a:endParaRPr lang="en-US" dirty="0"/>
          </a:p>
        </p:txBody>
      </p:sp>
      <p:sp>
        <p:nvSpPr>
          <p:cNvPr id="6" name="Rectangle 5">
            <a:extLst>
              <a:ext uri="{FF2B5EF4-FFF2-40B4-BE49-F238E27FC236}">
                <a16:creationId xmlns:a16="http://schemas.microsoft.com/office/drawing/2014/main" id="{E4692675-68F6-45E0-B9A4-E729F0C0C92E}"/>
              </a:ext>
            </a:extLst>
          </p:cNvPr>
          <p:cNvSpPr/>
          <p:nvPr/>
        </p:nvSpPr>
        <p:spPr>
          <a:xfrm>
            <a:off x="4918765" y="3511708"/>
            <a:ext cx="3768035" cy="461665"/>
          </a:xfrm>
          <a:prstGeom prst="rect">
            <a:avLst/>
          </a:prstGeom>
        </p:spPr>
        <p:txBody>
          <a:bodyPr wrap="square">
            <a:spAutoFit/>
          </a:bodyPr>
          <a:lstStyle/>
          <a:p>
            <a:pPr algn="ctr"/>
            <a:r>
              <a:rPr lang="en-US" sz="1200" dirty="0">
                <a:solidFill>
                  <a:schemeClr val="accent4">
                    <a:lumMod val="75000"/>
                  </a:schemeClr>
                </a:solidFill>
                <a:hlinkClick r:id="rId4"/>
              </a:rPr>
              <a:t>Lacey Eden, NP,  Describes How She Recommends </a:t>
            </a:r>
          </a:p>
          <a:p>
            <a:pPr algn="ctr"/>
            <a:r>
              <a:rPr lang="en-US" sz="1200" dirty="0">
                <a:solidFill>
                  <a:schemeClr val="accent4">
                    <a:lumMod val="75000"/>
                  </a:schemeClr>
                </a:solidFill>
                <a:hlinkClick r:id="rId4"/>
              </a:rPr>
              <a:t>HPV Vaccine</a:t>
            </a:r>
            <a:endParaRPr lang="en-US" dirty="0"/>
          </a:p>
        </p:txBody>
      </p:sp>
      <p:sp>
        <p:nvSpPr>
          <p:cNvPr id="9" name="Text Placeholder 4">
            <a:extLst>
              <a:ext uri="{FF2B5EF4-FFF2-40B4-BE49-F238E27FC236}">
                <a16:creationId xmlns:a16="http://schemas.microsoft.com/office/drawing/2014/main" id="{3DED4E27-D605-469E-AC64-F2D1E6D37DD5}"/>
              </a:ext>
            </a:extLst>
          </p:cNvPr>
          <p:cNvSpPr txBox="1">
            <a:spLocks/>
          </p:cNvSpPr>
          <p:nvPr/>
        </p:nvSpPr>
        <p:spPr>
          <a:xfrm>
            <a:off x="457200" y="4389635"/>
            <a:ext cx="8686800" cy="4131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eaLnBrk="1" fontAlgn="auto" hangingPunct="1">
              <a:defRPr/>
            </a:pPr>
            <a:r>
              <a:rPr lang="en-US" sz="1000" kern="0" dirty="0">
                <a:solidFill>
                  <a:schemeClr val="bg2">
                    <a:lumMod val="50000"/>
                  </a:schemeClr>
                </a:solidFill>
                <a:latin typeface="Calibri" panose="020F0502020204030204" pitchFamily="34" charset="0"/>
                <a:cs typeface="Calibri" panose="020F0502020204030204" pitchFamily="34" charset="0"/>
              </a:rPr>
              <a:t>Information from https://www.cdc.gov/hpv/hcp/answering-questions.html; Hughes CC, Jones AL, Feemster KA, </a:t>
            </a:r>
            <a:r>
              <a:rPr lang="en-US" sz="1000" kern="0" dirty="0" err="1">
                <a:solidFill>
                  <a:schemeClr val="bg2">
                    <a:lumMod val="50000"/>
                  </a:schemeClr>
                </a:solidFill>
                <a:latin typeface="Calibri" panose="020F0502020204030204" pitchFamily="34" charset="0"/>
                <a:cs typeface="Calibri" panose="020F0502020204030204" pitchFamily="34" charset="0"/>
              </a:rPr>
              <a:t>Fiks</a:t>
            </a:r>
            <a:r>
              <a:rPr lang="en-US" sz="1000" kern="0" dirty="0">
                <a:solidFill>
                  <a:schemeClr val="bg2">
                    <a:lumMod val="50000"/>
                  </a:schemeClr>
                </a:solidFill>
                <a:latin typeface="Calibri" panose="020F0502020204030204" pitchFamily="34" charset="0"/>
                <a:cs typeface="Calibri" panose="020F0502020204030204" pitchFamily="34" charset="0"/>
              </a:rPr>
              <a:t> AG. HPV vaccine decision making in pediatric primary care: a semi-structured interview study. </a:t>
            </a:r>
            <a:r>
              <a:rPr lang="en-US" sz="1000" i="1" kern="0" dirty="0">
                <a:solidFill>
                  <a:schemeClr val="bg2">
                    <a:lumMod val="50000"/>
                  </a:schemeClr>
                </a:solidFill>
                <a:latin typeface="Calibri" panose="020F0502020204030204" pitchFamily="34" charset="0"/>
                <a:cs typeface="Calibri" panose="020F0502020204030204" pitchFamily="34" charset="0"/>
              </a:rPr>
              <a:t>BMC </a:t>
            </a:r>
            <a:r>
              <a:rPr lang="en-US" sz="1000" i="1" kern="0" dirty="0" err="1">
                <a:solidFill>
                  <a:schemeClr val="bg2">
                    <a:lumMod val="50000"/>
                  </a:schemeClr>
                </a:solidFill>
                <a:latin typeface="Calibri" panose="020F0502020204030204" pitchFamily="34" charset="0"/>
                <a:cs typeface="Calibri" panose="020F0502020204030204" pitchFamily="34" charset="0"/>
              </a:rPr>
              <a:t>Pediatr</a:t>
            </a:r>
            <a:r>
              <a:rPr lang="en-US" sz="1000" i="1" kern="0" dirty="0">
                <a:solidFill>
                  <a:schemeClr val="bg2">
                    <a:lumMod val="50000"/>
                  </a:schemeClr>
                </a:solidFill>
                <a:latin typeface="Calibri" panose="020F0502020204030204" pitchFamily="34" charset="0"/>
                <a:cs typeface="Calibri" panose="020F0502020204030204" pitchFamily="34" charset="0"/>
              </a:rPr>
              <a:t>. </a:t>
            </a:r>
            <a:r>
              <a:rPr lang="en-US" sz="1000" kern="0" dirty="0">
                <a:solidFill>
                  <a:schemeClr val="bg2">
                    <a:lumMod val="50000"/>
                  </a:schemeClr>
                </a:solidFill>
                <a:latin typeface="Calibri" panose="020F0502020204030204" pitchFamily="34" charset="0"/>
                <a:cs typeface="Calibri" panose="020F0502020204030204" pitchFamily="34" charset="0"/>
              </a:rPr>
              <a:t>2011;11:74. Published 2011 Aug 30. doi:10.1186/1471-2431-11-74; Goff SL, </a:t>
            </a:r>
            <a:r>
              <a:rPr lang="en-US" sz="1000" kern="0" dirty="0" err="1">
                <a:solidFill>
                  <a:schemeClr val="bg2">
                    <a:lumMod val="50000"/>
                  </a:schemeClr>
                </a:solidFill>
                <a:latin typeface="Calibri" panose="020F0502020204030204" pitchFamily="34" charset="0"/>
                <a:cs typeface="Calibri" panose="020F0502020204030204" pitchFamily="34" charset="0"/>
              </a:rPr>
              <a:t>Mazor</a:t>
            </a:r>
            <a:r>
              <a:rPr lang="en-US" sz="1000" kern="0" dirty="0">
                <a:solidFill>
                  <a:schemeClr val="bg2">
                    <a:lumMod val="50000"/>
                  </a:schemeClr>
                </a:solidFill>
                <a:latin typeface="Calibri" panose="020F0502020204030204" pitchFamily="34" charset="0"/>
                <a:cs typeface="Calibri" panose="020F0502020204030204" pitchFamily="34" charset="0"/>
              </a:rPr>
              <a:t> KM, Gagne SJ, Corey KC, Blake DR. Vaccine counseling: a content analysis of patient-physician discussions regarding human papillomavirus vaccine. </a:t>
            </a:r>
            <a:r>
              <a:rPr lang="en-US" sz="1000" i="1" kern="0" dirty="0">
                <a:solidFill>
                  <a:schemeClr val="bg2">
                    <a:lumMod val="50000"/>
                  </a:schemeClr>
                </a:solidFill>
                <a:latin typeface="Calibri" panose="020F0502020204030204" pitchFamily="34" charset="0"/>
                <a:cs typeface="Calibri" panose="020F0502020204030204" pitchFamily="34" charset="0"/>
              </a:rPr>
              <a:t>Vaccine.</a:t>
            </a:r>
            <a:r>
              <a:rPr lang="en-US" sz="1000" kern="0" dirty="0">
                <a:solidFill>
                  <a:schemeClr val="bg2">
                    <a:lumMod val="50000"/>
                  </a:schemeClr>
                </a:solidFill>
                <a:latin typeface="Calibri" panose="020F0502020204030204" pitchFamily="34" charset="0"/>
                <a:cs typeface="Calibri" panose="020F0502020204030204" pitchFamily="34" charset="0"/>
              </a:rPr>
              <a:t> 2011;29(43):7343</a:t>
            </a:r>
            <a:r>
              <a:rPr lang="en-US" sz="1000" kern="0" dirty="0">
                <a:solidFill>
                  <a:schemeClr val="bg2">
                    <a:lumMod val="50000"/>
                  </a:schemeClr>
                </a:solidFill>
                <a:latin typeface="Arial" panose="020B0604020202020204" pitchFamily="34" charset="0"/>
                <a:cs typeface="Arial" panose="020B0604020202020204" pitchFamily="34" charset="0"/>
              </a:rPr>
              <a:t>–</a:t>
            </a:r>
            <a:r>
              <a:rPr lang="en-US" sz="1000" kern="0" dirty="0">
                <a:solidFill>
                  <a:schemeClr val="bg2">
                    <a:lumMod val="50000"/>
                  </a:schemeClr>
                </a:solidFill>
                <a:latin typeface="Calibri" panose="020F0502020204030204" pitchFamily="34" charset="0"/>
                <a:cs typeface="Calibri" panose="020F0502020204030204" pitchFamily="34" charset="0"/>
              </a:rPr>
              <a:t>7349.</a:t>
            </a:r>
          </a:p>
        </p:txBody>
      </p:sp>
      <p:pic>
        <p:nvPicPr>
          <p:cNvPr id="3" name="Online Media 2" title="Lacey Eden, NP, Describes How She Recommends HPV Vaccine">
            <a:hlinkClick r:id="" action="ppaction://media"/>
            <a:extLst>
              <a:ext uri="{FF2B5EF4-FFF2-40B4-BE49-F238E27FC236}">
                <a16:creationId xmlns:a16="http://schemas.microsoft.com/office/drawing/2014/main" id="{B62FB934-6A52-46CF-8D32-3B022CC9B945}"/>
              </a:ext>
            </a:extLst>
          </p:cNvPr>
          <p:cNvPicPr>
            <a:picLocks noRot="1" noChangeAspect="1"/>
          </p:cNvPicPr>
          <p:nvPr>
            <a:videoFile r:link="rId1"/>
          </p:nvPr>
        </p:nvPicPr>
        <p:blipFill>
          <a:blip r:embed="rId5"/>
          <a:stretch>
            <a:fillRect/>
          </a:stretch>
        </p:blipFill>
        <p:spPr>
          <a:xfrm>
            <a:off x="5105399" y="1479491"/>
            <a:ext cx="3394765" cy="1909555"/>
          </a:xfrm>
          <a:prstGeom prst="rect">
            <a:avLst/>
          </a:prstGeom>
        </p:spPr>
      </p:pic>
    </p:spTree>
    <p:extLst>
      <p:ext uri="{BB962C8B-B14F-4D97-AF65-F5344CB8AC3E}">
        <p14:creationId xmlns:p14="http://schemas.microsoft.com/office/powerpoint/2010/main" val="2791501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p:txBody>
          <a:bodyPr/>
          <a:lstStyle/>
          <a:p>
            <a:r>
              <a:rPr lang="en-US" dirty="0"/>
              <a:t>LEGAL/ETHICAL ISSUES</a:t>
            </a:r>
          </a:p>
        </p:txBody>
      </p:sp>
      <p:sp>
        <p:nvSpPr>
          <p:cNvPr id="4" name="Text Placeholder 3">
            <a:extLst>
              <a:ext uri="{FF2B5EF4-FFF2-40B4-BE49-F238E27FC236}">
                <a16:creationId xmlns:a16="http://schemas.microsoft.com/office/drawing/2014/main" id="{4940DB59-6A2D-4051-AB12-54BD548ED6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090325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67394-E200-8A4F-877B-573E4E663F15}"/>
              </a:ext>
            </a:extLst>
          </p:cNvPr>
          <p:cNvSpPr>
            <a:spLocks noGrp="1"/>
          </p:cNvSpPr>
          <p:nvPr>
            <p:ph type="title"/>
          </p:nvPr>
        </p:nvSpPr>
        <p:spPr/>
        <p:txBody>
          <a:bodyPr/>
          <a:lstStyle/>
          <a:p>
            <a:r>
              <a:rPr lang="en-US" dirty="0"/>
              <a:t>Legal and Ethical Considerations</a:t>
            </a:r>
          </a:p>
        </p:txBody>
      </p:sp>
      <p:sp>
        <p:nvSpPr>
          <p:cNvPr id="2" name="Text Placeholder 1">
            <a:extLst>
              <a:ext uri="{FF2B5EF4-FFF2-40B4-BE49-F238E27FC236}">
                <a16:creationId xmlns:a16="http://schemas.microsoft.com/office/drawing/2014/main" id="{C37484C5-D332-374A-91A2-A7025369A4D5}"/>
              </a:ext>
            </a:extLst>
          </p:cNvPr>
          <p:cNvSpPr>
            <a:spLocks noGrp="1"/>
          </p:cNvSpPr>
          <p:nvPr>
            <p:ph type="body" sz="quarter" idx="10"/>
          </p:nvPr>
        </p:nvSpPr>
        <p:spPr/>
        <p:txBody>
          <a:bodyPr/>
          <a:lstStyle/>
          <a:p>
            <a:pPr marL="0" indent="0">
              <a:buClr>
                <a:schemeClr val="tx1"/>
              </a:buClr>
              <a:buNone/>
            </a:pPr>
            <a:r>
              <a:rPr lang="en-US" b="1" dirty="0"/>
              <a:t>State vaccination requirements</a:t>
            </a:r>
          </a:p>
          <a:p>
            <a:pPr lvl="1">
              <a:buClr>
                <a:schemeClr val="tx1"/>
              </a:buClr>
              <a:buFont typeface="Wingdings" panose="05000000000000000000" pitchFamily="2" charset="2"/>
              <a:buChar char="§"/>
            </a:pPr>
            <a:r>
              <a:rPr lang="en-US" dirty="0"/>
              <a:t>As of July 2020, at least five jurisdictions require HPV vaccination for school attendance:</a:t>
            </a:r>
          </a:p>
          <a:p>
            <a:pPr lvl="2">
              <a:buClr>
                <a:srgbClr val="532E63"/>
              </a:buClr>
              <a:buFont typeface="Calibri" panose="020F0502020204030204" pitchFamily="34" charset="0"/>
              <a:buChar char="̶"/>
            </a:pPr>
            <a:r>
              <a:rPr lang="en-US" sz="1800" dirty="0"/>
              <a:t>Rhode Island</a:t>
            </a:r>
          </a:p>
          <a:p>
            <a:pPr lvl="2">
              <a:buClr>
                <a:srgbClr val="532E63"/>
              </a:buClr>
              <a:buFont typeface="Calibri" panose="020F0502020204030204" pitchFamily="34" charset="0"/>
              <a:buChar char="̶"/>
            </a:pPr>
            <a:r>
              <a:rPr lang="en-US" sz="1800" dirty="0"/>
              <a:t>Virginia</a:t>
            </a:r>
          </a:p>
          <a:p>
            <a:pPr lvl="2">
              <a:buClr>
                <a:srgbClr val="532E63"/>
              </a:buClr>
              <a:buFont typeface="Calibri" panose="020F0502020204030204" pitchFamily="34" charset="0"/>
              <a:buChar char="̶"/>
            </a:pPr>
            <a:r>
              <a:rPr lang="en-US" sz="1800" dirty="0"/>
              <a:t>Hawaii</a:t>
            </a:r>
          </a:p>
          <a:p>
            <a:pPr lvl="2">
              <a:buClr>
                <a:srgbClr val="532E63"/>
              </a:buClr>
              <a:buFont typeface="Calibri" panose="020F0502020204030204" pitchFamily="34" charset="0"/>
              <a:buChar char="̶"/>
            </a:pPr>
            <a:r>
              <a:rPr lang="en-US" sz="1800" dirty="0"/>
              <a:t>Washington, D.C. </a:t>
            </a:r>
          </a:p>
          <a:p>
            <a:pPr lvl="2">
              <a:buClr>
                <a:srgbClr val="532E63"/>
              </a:buClr>
              <a:buFont typeface="Calibri" panose="020F0502020204030204" pitchFamily="34" charset="0"/>
              <a:buChar char="̶"/>
            </a:pPr>
            <a:r>
              <a:rPr lang="en-US" sz="1800" dirty="0"/>
              <a:t>Puerto Rico</a:t>
            </a:r>
          </a:p>
          <a:p>
            <a:endParaRPr lang="en-US" dirty="0"/>
          </a:p>
        </p:txBody>
      </p:sp>
      <p:sp>
        <p:nvSpPr>
          <p:cNvPr id="4" name="Text Placeholder 3">
            <a:extLst>
              <a:ext uri="{FF2B5EF4-FFF2-40B4-BE49-F238E27FC236}">
                <a16:creationId xmlns:a16="http://schemas.microsoft.com/office/drawing/2014/main" id="{1339DBC8-5A0F-C24D-BD11-59ADABE945AD}"/>
              </a:ext>
            </a:extLst>
          </p:cNvPr>
          <p:cNvSpPr>
            <a:spLocks noGrp="1"/>
          </p:cNvSpPr>
          <p:nvPr>
            <p:ph type="body" idx="4294967295"/>
          </p:nvPr>
        </p:nvSpPr>
        <p:spPr>
          <a:xfrm>
            <a:off x="457200" y="4862969"/>
            <a:ext cx="8229600" cy="412750"/>
          </a:xfrm>
        </p:spPr>
        <p:txBody>
          <a:bodyPr/>
          <a:lstStyle/>
          <a:p>
            <a:pPr marL="0" indent="0">
              <a:buNone/>
            </a:pPr>
            <a:r>
              <a:rPr lang="en-US" sz="1000" dirty="0">
                <a:solidFill>
                  <a:schemeClr val="bg2">
                    <a:lumMod val="50000"/>
                  </a:schemeClr>
                </a:solidFill>
              </a:rPr>
              <a:t>Information from https://www.cdc.gov/vaccines/imz-managers/laws/index.html. </a:t>
            </a:r>
          </a:p>
        </p:txBody>
      </p:sp>
    </p:spTree>
    <p:extLst>
      <p:ext uri="{BB962C8B-B14F-4D97-AF65-F5344CB8AC3E}">
        <p14:creationId xmlns:p14="http://schemas.microsoft.com/office/powerpoint/2010/main" val="369084526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Legal and Ethical Considerations</a:t>
            </a:r>
          </a:p>
        </p:txBody>
      </p:sp>
      <p:sp>
        <p:nvSpPr>
          <p:cNvPr id="2" name="Text Placeholder 1"/>
          <p:cNvSpPr>
            <a:spLocks noGrp="1"/>
          </p:cNvSpPr>
          <p:nvPr>
            <p:ph type="body" sz="quarter" idx="10"/>
          </p:nvPr>
        </p:nvSpPr>
        <p:spPr/>
        <p:txBody>
          <a:bodyPr/>
          <a:lstStyle/>
          <a:p>
            <a:pPr marL="0" indent="0">
              <a:buNone/>
            </a:pPr>
            <a:r>
              <a:rPr lang="en-US" b="1" dirty="0"/>
              <a:t>Vaccine exemptions</a:t>
            </a:r>
          </a:p>
          <a:p>
            <a:pPr lvl="1">
              <a:buClr>
                <a:schemeClr val="tx1"/>
              </a:buClr>
              <a:buFont typeface="Wingdings" panose="05000000000000000000" pitchFamily="2" charset="2"/>
              <a:buChar char="§"/>
            </a:pPr>
            <a:r>
              <a:rPr lang="en-US" dirty="0"/>
              <a:t>All states provide medical exemptions.</a:t>
            </a:r>
          </a:p>
          <a:p>
            <a:pPr lvl="1">
              <a:buClr>
                <a:schemeClr val="tx1"/>
              </a:buClr>
              <a:buFont typeface="Wingdings" panose="05000000000000000000" pitchFamily="2" charset="2"/>
              <a:buChar char="§"/>
            </a:pPr>
            <a:r>
              <a:rPr lang="en-US" dirty="0"/>
              <a:t>Some states offer religious and/or philosophical exemptions.</a:t>
            </a:r>
          </a:p>
          <a:p>
            <a:pPr lvl="1">
              <a:buClr>
                <a:schemeClr val="tx1"/>
              </a:buClr>
              <a:buFont typeface="Wingdings" panose="05000000000000000000" pitchFamily="2" charset="2"/>
              <a:buChar char="§"/>
            </a:pPr>
            <a:r>
              <a:rPr lang="en-US" dirty="0"/>
              <a:t>Some states require these exemptions be sworn or affirmed through signed, notarized affidavits.</a:t>
            </a:r>
          </a:p>
          <a:p>
            <a:pPr lvl="1">
              <a:buClr>
                <a:schemeClr val="tx1"/>
              </a:buClr>
              <a:buFont typeface="Wingdings" panose="05000000000000000000" pitchFamily="2" charset="2"/>
              <a:buChar char="§"/>
            </a:pPr>
            <a:r>
              <a:rPr lang="en-US" dirty="0"/>
              <a:t>Notwithstanding religious objections, children with vaccine exemptions may be excluded from child care facilities or school during an epidemic of any disease.</a:t>
            </a:r>
          </a:p>
          <a:p>
            <a:endParaRPr lang="en-US" dirty="0"/>
          </a:p>
        </p:txBody>
      </p:sp>
      <p:sp>
        <p:nvSpPr>
          <p:cNvPr id="4" name="Text Placeholder 3"/>
          <p:cNvSpPr>
            <a:spLocks noGrp="1"/>
          </p:cNvSpPr>
          <p:nvPr>
            <p:ph type="body" idx="4294967295"/>
          </p:nvPr>
        </p:nvSpPr>
        <p:spPr>
          <a:xfrm>
            <a:off x="457200" y="4866084"/>
            <a:ext cx="8229600" cy="330596"/>
          </a:xfrm>
        </p:spPr>
        <p:txBody>
          <a:bodyPr/>
          <a:lstStyle/>
          <a:p>
            <a:pPr marL="0" indent="0">
              <a:buNone/>
            </a:pPr>
            <a:r>
              <a:rPr lang="en-US" sz="1000" dirty="0">
                <a:solidFill>
                  <a:schemeClr val="bg2">
                    <a:lumMod val="50000"/>
                  </a:schemeClr>
                </a:solidFill>
              </a:rPr>
              <a:t>Information from https://www.cdc.gov/vaccines/imz-managers/laws/index.html.</a:t>
            </a:r>
          </a:p>
        </p:txBody>
      </p:sp>
    </p:spTree>
    <p:extLst>
      <p:ext uri="{BB962C8B-B14F-4D97-AF65-F5344CB8AC3E}">
        <p14:creationId xmlns:p14="http://schemas.microsoft.com/office/powerpoint/2010/main" val="165929781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3B7956-0ED7-43BA-971E-2A554260F7F6}"/>
              </a:ext>
            </a:extLst>
          </p:cNvPr>
          <p:cNvSpPr>
            <a:spLocks noGrp="1"/>
          </p:cNvSpPr>
          <p:nvPr>
            <p:ph type="title"/>
          </p:nvPr>
        </p:nvSpPr>
        <p:spPr/>
        <p:txBody>
          <a:bodyPr/>
          <a:lstStyle/>
          <a:p>
            <a:r>
              <a:rPr lang="en-US" dirty="0">
                <a:solidFill>
                  <a:schemeClr val="accent3"/>
                </a:solidFill>
              </a:rPr>
              <a:t>Glossary</a:t>
            </a:r>
          </a:p>
        </p:txBody>
      </p:sp>
      <p:sp>
        <p:nvSpPr>
          <p:cNvPr id="2" name="Text Placeholder 1">
            <a:extLst>
              <a:ext uri="{FF2B5EF4-FFF2-40B4-BE49-F238E27FC236}">
                <a16:creationId xmlns:a16="http://schemas.microsoft.com/office/drawing/2014/main" id="{92FBD96A-F448-4498-9119-1D60CEB4CE48}"/>
              </a:ext>
            </a:extLst>
          </p:cNvPr>
          <p:cNvSpPr>
            <a:spLocks noGrp="1"/>
          </p:cNvSpPr>
          <p:nvPr>
            <p:ph type="body" sz="quarter" idx="10"/>
          </p:nvPr>
        </p:nvSpPr>
        <p:spPr>
          <a:xfrm>
            <a:off x="457200" y="1048772"/>
            <a:ext cx="8229600" cy="3341688"/>
          </a:xfrm>
        </p:spPr>
        <p:txBody>
          <a:bodyPr/>
          <a:lstStyle/>
          <a:p>
            <a:pPr>
              <a:spcBef>
                <a:spcPts val="0"/>
              </a:spcBef>
              <a:spcAft>
                <a:spcPts val="450"/>
              </a:spcAft>
            </a:pPr>
            <a:r>
              <a:rPr lang="en-US" sz="1500" b="1" dirty="0">
                <a:latin typeface="Calibri" panose="020F0502020204030204" pitchFamily="34" charset="0"/>
                <a:cs typeface="Calibri" panose="020F0502020204030204" pitchFamily="34" charset="0"/>
              </a:rPr>
              <a:t>Anaphylaxis: </a:t>
            </a:r>
            <a:r>
              <a:rPr lang="en-US" sz="1500" dirty="0">
                <a:cs typeface="Calibri" panose="020F0502020204030204" pitchFamily="34" charset="0"/>
              </a:rPr>
              <a:t>A</a:t>
            </a:r>
            <a:r>
              <a:rPr lang="en-US" sz="1500" b="0" dirty="0">
                <a:latin typeface="Calibri" panose="020F0502020204030204" pitchFamily="34" charset="0"/>
                <a:cs typeface="Calibri" panose="020F0502020204030204" pitchFamily="34" charset="0"/>
              </a:rPr>
              <a:t> severe and sometimes fatal allergic reaction characterized by hives, itching, respiratory difficulty, and shock; this condition requires immediate medical attention. </a:t>
            </a:r>
            <a:r>
              <a:rPr lang="en-US" sz="1500" dirty="0">
                <a:latin typeface="Calibri" panose="020F0502020204030204" pitchFamily="34" charset="0"/>
                <a:cs typeface="Calibri" panose="020F0502020204030204" pitchFamily="34" charset="0"/>
              </a:rPr>
              <a:t> </a:t>
            </a:r>
          </a:p>
          <a:p>
            <a:pPr>
              <a:spcBef>
                <a:spcPts val="0"/>
              </a:spcBef>
              <a:spcAft>
                <a:spcPts val="450"/>
              </a:spcAft>
            </a:pPr>
            <a:r>
              <a:rPr lang="en-US" sz="1500" b="1" dirty="0">
                <a:latin typeface="Calibri" panose="020F0502020204030204" pitchFamily="34" charset="0"/>
                <a:cs typeface="Calibri" panose="020F0502020204030204" pitchFamily="34" charset="0"/>
              </a:rPr>
              <a:t>Accelerated schedule: </a:t>
            </a:r>
            <a:r>
              <a:rPr lang="en-US" sz="1500" dirty="0">
                <a:cs typeface="Calibri" panose="020F0502020204030204" pitchFamily="34" charset="0"/>
              </a:rPr>
              <a:t>A</a:t>
            </a:r>
            <a:r>
              <a:rPr lang="en-US" sz="1500" b="0" dirty="0">
                <a:latin typeface="Calibri" panose="020F0502020204030204" pitchFamily="34" charset="0"/>
                <a:cs typeface="Calibri" panose="020F0502020204030204" pitchFamily="34" charset="0"/>
              </a:rPr>
              <a:t> schedule that allows vaccines to be </a:t>
            </a:r>
            <a:r>
              <a:rPr lang="en-US" sz="1500" dirty="0">
                <a:cs typeface="Calibri" panose="020F0502020204030204" pitchFamily="34" charset="0"/>
              </a:rPr>
              <a:t>administered</a:t>
            </a:r>
            <a:r>
              <a:rPr lang="en-US" sz="1500" b="0" dirty="0">
                <a:latin typeface="Calibri" panose="020F0502020204030204" pitchFamily="34" charset="0"/>
                <a:cs typeface="Calibri" panose="020F0502020204030204" pitchFamily="34" charset="0"/>
              </a:rPr>
              <a:t> at sooner than routinely recommended intervals.</a:t>
            </a:r>
          </a:p>
          <a:p>
            <a:pPr>
              <a:spcBef>
                <a:spcPts val="0"/>
              </a:spcBef>
              <a:spcAft>
                <a:spcPts val="450"/>
              </a:spcAft>
            </a:pPr>
            <a:r>
              <a:rPr lang="en-US" sz="1500" b="1" dirty="0">
                <a:latin typeface="Calibri" panose="020F0502020204030204" pitchFamily="34" charset="0"/>
                <a:cs typeface="Calibri" panose="020F0502020204030204" pitchFamily="34" charset="0"/>
              </a:rPr>
              <a:t>Communicability: </a:t>
            </a:r>
            <a:r>
              <a:rPr lang="en-US" sz="1500" dirty="0">
                <a:cs typeface="Calibri" panose="020F0502020204030204" pitchFamily="34" charset="0"/>
              </a:rPr>
              <a:t>A</a:t>
            </a:r>
            <a:r>
              <a:rPr lang="en-US" sz="1500" b="0" dirty="0">
                <a:latin typeface="Calibri" panose="020F0502020204030204" pitchFamily="34" charset="0"/>
                <a:cs typeface="Calibri" panose="020F0502020204030204" pitchFamily="34" charset="0"/>
              </a:rPr>
              <a:t>bility to spread disease; also known as infectious.</a:t>
            </a:r>
          </a:p>
          <a:p>
            <a:pPr>
              <a:spcBef>
                <a:spcPts val="0"/>
              </a:spcBef>
              <a:spcAft>
                <a:spcPts val="450"/>
              </a:spcAft>
            </a:pPr>
            <a:r>
              <a:rPr lang="en-US" sz="1500" b="1" dirty="0">
                <a:latin typeface="Calibri" panose="020F0502020204030204" pitchFamily="34" charset="0"/>
                <a:cs typeface="Calibri" panose="020F0502020204030204" pitchFamily="34" charset="0"/>
              </a:rPr>
              <a:t>Contraindication: </a:t>
            </a:r>
            <a:r>
              <a:rPr lang="en-US" sz="1500" b="0" dirty="0">
                <a:latin typeface="Calibri" panose="020F0502020204030204" pitchFamily="34" charset="0"/>
                <a:cs typeface="Calibri" panose="020F0502020204030204" pitchFamily="34" charset="0"/>
              </a:rPr>
              <a:t>A condition that increases the likelihood of a serious adverse reaction to a vaccine for a patient with that condition. If the vaccine is </a:t>
            </a:r>
            <a:r>
              <a:rPr lang="en-US" sz="1500" dirty="0">
                <a:cs typeface="Calibri" panose="020F0502020204030204" pitchFamily="34" charset="0"/>
              </a:rPr>
              <a:t>administered</a:t>
            </a:r>
            <a:r>
              <a:rPr lang="en-US" sz="1500" b="0" dirty="0">
                <a:latin typeface="Calibri" panose="020F0502020204030204" pitchFamily="34" charset="0"/>
                <a:cs typeface="Calibri" panose="020F0502020204030204" pitchFamily="34" charset="0"/>
              </a:rPr>
              <a:t> in the presence of that condition, the resulting adverse reaction could seriously harm the recipient.</a:t>
            </a:r>
          </a:p>
          <a:p>
            <a:pPr>
              <a:spcBef>
                <a:spcPts val="0"/>
              </a:spcBef>
              <a:spcAft>
                <a:spcPts val="450"/>
              </a:spcAft>
            </a:pPr>
            <a:r>
              <a:rPr lang="en-US" sz="1500" b="1" dirty="0">
                <a:latin typeface="Calibri" panose="020F0502020204030204" pitchFamily="34" charset="0"/>
                <a:cs typeface="Calibri" panose="020F0502020204030204" pitchFamily="34" charset="0"/>
              </a:rPr>
              <a:t>Diluent: </a:t>
            </a:r>
            <a:r>
              <a:rPr lang="en-US" sz="1500" b="0" dirty="0">
                <a:latin typeface="Calibri" panose="020F0502020204030204" pitchFamily="34" charset="0"/>
                <a:cs typeface="Calibri" panose="020F0502020204030204" pitchFamily="34" charset="0"/>
              </a:rPr>
              <a:t>A diluting agent (e.g., a liquid) added to reconstitute lyophilized vaccine before administration (manufacturers of freeze-dried vaccine also supply the matching diluents).</a:t>
            </a:r>
          </a:p>
          <a:p>
            <a:pPr>
              <a:spcBef>
                <a:spcPts val="0"/>
              </a:spcBef>
              <a:spcAft>
                <a:spcPts val="450"/>
              </a:spcAft>
            </a:pPr>
            <a:r>
              <a:rPr lang="en-US" sz="1500" b="1" dirty="0">
                <a:latin typeface="Calibri" panose="020F0502020204030204" pitchFamily="34" charset="0"/>
                <a:cs typeface="Calibri" panose="020F0502020204030204" pitchFamily="34" charset="0"/>
              </a:rPr>
              <a:t>Direct contact</a:t>
            </a:r>
            <a:r>
              <a:rPr lang="en-US" sz="1500" dirty="0">
                <a:latin typeface="Calibri" panose="020F0502020204030204" pitchFamily="34" charset="0"/>
                <a:cs typeface="Calibri" panose="020F0502020204030204" pitchFamily="34" charset="0"/>
              </a:rPr>
              <a:t>: </a:t>
            </a:r>
            <a:r>
              <a:rPr lang="en-US" sz="1500" dirty="0">
                <a:cs typeface="Calibri" panose="020F0502020204030204" pitchFamily="34" charset="0"/>
              </a:rPr>
              <a:t>T</a:t>
            </a:r>
            <a:r>
              <a:rPr lang="en-US" sz="1500" b="0" dirty="0">
                <a:latin typeface="Calibri" panose="020F0502020204030204" pitchFamily="34" charset="0"/>
                <a:cs typeface="Calibri" panose="020F0502020204030204" pitchFamily="34" charset="0"/>
              </a:rPr>
              <a:t>he transmission of an infectious agent </a:t>
            </a:r>
            <a:r>
              <a:rPr lang="en-US" sz="1500" b="0" dirty="0"/>
              <a:t>through skin-to-skin contact, kissing, and sexual intercourse.</a:t>
            </a:r>
          </a:p>
          <a:p>
            <a:pPr>
              <a:spcBef>
                <a:spcPts val="0"/>
              </a:spcBef>
              <a:spcAft>
                <a:spcPts val="450"/>
              </a:spcAft>
            </a:pPr>
            <a:r>
              <a:rPr lang="en-US" sz="1500" b="1" dirty="0">
                <a:latin typeface="Calibri" panose="020F0502020204030204" pitchFamily="34" charset="0"/>
                <a:cs typeface="Calibri" panose="020F0502020204030204" pitchFamily="34" charset="0"/>
              </a:rPr>
              <a:t>DNA virus: </a:t>
            </a:r>
            <a:r>
              <a:rPr lang="en-US" sz="1500" dirty="0">
                <a:cs typeface="Calibri" panose="020F0502020204030204" pitchFamily="34" charset="0"/>
              </a:rPr>
              <a:t>V</a:t>
            </a:r>
            <a:r>
              <a:rPr lang="en-US" sz="1500" b="0" dirty="0">
                <a:latin typeface="Calibri" panose="020F0502020204030204" pitchFamily="34" charset="0"/>
                <a:cs typeface="Calibri" panose="020F0502020204030204" pitchFamily="34" charset="0"/>
              </a:rPr>
              <a:t>irus that has DNA as its genetic material and is replicated by either host or virally encoded DNA polymerases; most viruses have either RNA or DNA as their genetic material.</a:t>
            </a:r>
          </a:p>
        </p:txBody>
      </p:sp>
      <p:sp>
        <p:nvSpPr>
          <p:cNvPr id="3" name="Rectangle 2">
            <a:extLst>
              <a:ext uri="{FF2B5EF4-FFF2-40B4-BE49-F238E27FC236}">
                <a16:creationId xmlns:a16="http://schemas.microsoft.com/office/drawing/2014/main" id="{8AB271F1-905A-44E4-A986-CF40B546859A}"/>
              </a:ext>
            </a:extLst>
          </p:cNvPr>
          <p:cNvSpPr/>
          <p:nvPr/>
        </p:nvSpPr>
        <p:spPr>
          <a:xfrm>
            <a:off x="457200" y="4774168"/>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100602681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Legal and Ethical Considerations</a:t>
            </a:r>
          </a:p>
        </p:txBody>
      </p:sp>
      <p:sp>
        <p:nvSpPr>
          <p:cNvPr id="2" name="Text Placeholder 1"/>
          <p:cNvSpPr>
            <a:spLocks noGrp="1"/>
          </p:cNvSpPr>
          <p:nvPr>
            <p:ph type="body" sz="quarter" idx="10"/>
          </p:nvPr>
        </p:nvSpPr>
        <p:spPr/>
        <p:txBody>
          <a:bodyPr/>
          <a:lstStyle/>
          <a:p>
            <a:pPr marL="0" indent="0">
              <a:buNone/>
            </a:pPr>
            <a:r>
              <a:rPr lang="en-US" b="1" dirty="0"/>
              <a:t>National Childhood Vaccine Injury Act (NCVIA)</a:t>
            </a:r>
          </a:p>
          <a:p>
            <a:pPr lvl="1">
              <a:buClr>
                <a:schemeClr val="tx1"/>
              </a:buClr>
              <a:buFont typeface="Wingdings" panose="05000000000000000000" pitchFamily="2" charset="2"/>
              <a:buChar char="§"/>
            </a:pPr>
            <a:r>
              <a:rPr lang="en-US" dirty="0"/>
              <a:t>Passed by Congress in 1986</a:t>
            </a:r>
          </a:p>
          <a:p>
            <a:pPr lvl="1">
              <a:buClr>
                <a:schemeClr val="tx1"/>
              </a:buClr>
              <a:buFont typeface="Wingdings" panose="05000000000000000000" pitchFamily="2" charset="2"/>
              <a:buChar char="§"/>
            </a:pPr>
            <a:r>
              <a:rPr lang="en-US" dirty="0"/>
              <a:t>Established Vaccine Adverse Event Reporting System (VAERS) to collect reports of vaccine adverse events</a:t>
            </a:r>
          </a:p>
          <a:p>
            <a:pPr lvl="1">
              <a:buClr>
                <a:schemeClr val="tx1"/>
              </a:buClr>
              <a:buFont typeface="Wingdings" panose="05000000000000000000" pitchFamily="2" charset="2"/>
              <a:buChar char="§"/>
            </a:pPr>
            <a:r>
              <a:rPr lang="en-US" dirty="0"/>
              <a:t>Initiated the National Vaccine Injury Compensation Program (VICP) to compensate individuals who experience certain health events following receipt of a VICP-covered vaccine</a:t>
            </a:r>
          </a:p>
        </p:txBody>
      </p:sp>
      <p:sp>
        <p:nvSpPr>
          <p:cNvPr id="4" name="Text Placeholder 3"/>
          <p:cNvSpPr>
            <a:spLocks noGrp="1"/>
          </p:cNvSpPr>
          <p:nvPr>
            <p:ph type="body" idx="4294967295"/>
          </p:nvPr>
        </p:nvSpPr>
        <p:spPr>
          <a:xfrm>
            <a:off x="457200" y="4838304"/>
            <a:ext cx="8229600" cy="305196"/>
          </a:xfrm>
        </p:spPr>
        <p:txBody>
          <a:bodyPr/>
          <a:lstStyle/>
          <a:p>
            <a:pPr marL="0" indent="0">
              <a:buNone/>
            </a:pPr>
            <a:r>
              <a:rPr lang="en-US" sz="1000" dirty="0">
                <a:solidFill>
                  <a:schemeClr val="bg2">
                    <a:lumMod val="50000"/>
                  </a:schemeClr>
                </a:solidFill>
              </a:rPr>
              <a:t>Information from https://www.cdc.gov/vaccines/imz-managers/laws/index.html. </a:t>
            </a:r>
          </a:p>
        </p:txBody>
      </p:sp>
    </p:spTree>
    <p:extLst>
      <p:ext uri="{BB962C8B-B14F-4D97-AF65-F5344CB8AC3E}">
        <p14:creationId xmlns:p14="http://schemas.microsoft.com/office/powerpoint/2010/main" val="425642296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67394-E200-8A4F-877B-573E4E663F15}"/>
              </a:ext>
            </a:extLst>
          </p:cNvPr>
          <p:cNvSpPr>
            <a:spLocks noGrp="1"/>
          </p:cNvSpPr>
          <p:nvPr>
            <p:ph type="title"/>
          </p:nvPr>
        </p:nvSpPr>
        <p:spPr/>
        <p:txBody>
          <a:bodyPr/>
          <a:lstStyle/>
          <a:p>
            <a:r>
              <a:rPr lang="en-US" dirty="0"/>
              <a:t>Legal and Ethical Considerations</a:t>
            </a:r>
          </a:p>
        </p:txBody>
      </p:sp>
      <p:sp>
        <p:nvSpPr>
          <p:cNvPr id="2" name="Text Placeholder 1">
            <a:extLst>
              <a:ext uri="{FF2B5EF4-FFF2-40B4-BE49-F238E27FC236}">
                <a16:creationId xmlns:a16="http://schemas.microsoft.com/office/drawing/2014/main" id="{C37484C5-D332-374A-91A2-A7025369A4D5}"/>
              </a:ext>
            </a:extLst>
          </p:cNvPr>
          <p:cNvSpPr>
            <a:spLocks noGrp="1"/>
          </p:cNvSpPr>
          <p:nvPr>
            <p:ph type="body" sz="quarter" idx="10"/>
          </p:nvPr>
        </p:nvSpPr>
        <p:spPr/>
        <p:txBody>
          <a:bodyPr/>
          <a:lstStyle/>
          <a:p>
            <a:pPr marL="0" indent="0">
              <a:buNone/>
            </a:pPr>
            <a:r>
              <a:rPr lang="en-US" b="1" dirty="0"/>
              <a:t>Consent for vaccines</a:t>
            </a:r>
          </a:p>
          <a:p>
            <a:pPr lvl="1">
              <a:buClr>
                <a:schemeClr val="tx1"/>
              </a:buClr>
              <a:buFont typeface="Wingdings" panose="05000000000000000000" pitchFamily="2" charset="2"/>
              <a:buChar char="§"/>
            </a:pPr>
            <a:r>
              <a:rPr lang="en-US" dirty="0"/>
              <a:t>There is no federal requirement for informed consent relating to immunization.</a:t>
            </a:r>
          </a:p>
          <a:p>
            <a:pPr lvl="1">
              <a:buClr>
                <a:schemeClr val="tx1"/>
              </a:buClr>
              <a:buFont typeface="Wingdings" panose="05000000000000000000" pitchFamily="2" charset="2"/>
              <a:buChar char="§"/>
            </a:pPr>
            <a:r>
              <a:rPr lang="en-US" dirty="0"/>
              <a:t>Individual states may have laws outlining consent requirements.</a:t>
            </a:r>
          </a:p>
          <a:p>
            <a:pPr lvl="1">
              <a:buClr>
                <a:schemeClr val="tx1"/>
              </a:buClr>
              <a:buFont typeface="Wingdings" panose="05000000000000000000" pitchFamily="2" charset="2"/>
              <a:buChar char="§"/>
            </a:pPr>
            <a:r>
              <a:rPr lang="en-US" dirty="0"/>
              <a:t>Health care systems/facilities also may have consent policies.</a:t>
            </a:r>
          </a:p>
          <a:p>
            <a:endParaRPr lang="en-US" dirty="0"/>
          </a:p>
        </p:txBody>
      </p:sp>
      <p:sp>
        <p:nvSpPr>
          <p:cNvPr id="4" name="Text Placeholder 3">
            <a:extLst>
              <a:ext uri="{FF2B5EF4-FFF2-40B4-BE49-F238E27FC236}">
                <a16:creationId xmlns:a16="http://schemas.microsoft.com/office/drawing/2014/main" id="{1339DBC8-5A0F-C24D-BD11-59ADABE945AD}"/>
              </a:ext>
            </a:extLst>
          </p:cNvPr>
          <p:cNvSpPr>
            <a:spLocks noGrp="1"/>
          </p:cNvSpPr>
          <p:nvPr>
            <p:ph type="body" idx="4294967295"/>
          </p:nvPr>
        </p:nvSpPr>
        <p:spPr>
          <a:xfrm>
            <a:off x="457200" y="4835525"/>
            <a:ext cx="8229600" cy="412750"/>
          </a:xfrm>
        </p:spPr>
        <p:txBody>
          <a:bodyPr/>
          <a:lstStyle/>
          <a:p>
            <a:pPr marL="0" indent="0">
              <a:buNone/>
            </a:pPr>
            <a:r>
              <a:rPr lang="en-US" sz="1000" dirty="0">
                <a:solidFill>
                  <a:schemeClr val="bg2">
                    <a:lumMod val="50000"/>
                  </a:schemeClr>
                </a:solidFill>
              </a:rPr>
              <a:t>Information from https://www.cdc.gov/vaccines/imz-managers/laws/index.html. </a:t>
            </a:r>
          </a:p>
        </p:txBody>
      </p:sp>
    </p:spTree>
    <p:extLst>
      <p:ext uri="{BB962C8B-B14F-4D97-AF65-F5344CB8AC3E}">
        <p14:creationId xmlns:p14="http://schemas.microsoft.com/office/powerpoint/2010/main" val="144975765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p:txBody>
          <a:bodyPr/>
          <a:lstStyle/>
          <a:p>
            <a:r>
              <a:rPr lang="en-US" dirty="0"/>
              <a:t>VACCINE STORAGE AND HANDLING</a:t>
            </a:r>
          </a:p>
        </p:txBody>
      </p:sp>
      <p:sp>
        <p:nvSpPr>
          <p:cNvPr id="4" name="Text Placeholder 3">
            <a:extLst>
              <a:ext uri="{FF2B5EF4-FFF2-40B4-BE49-F238E27FC236}">
                <a16:creationId xmlns:a16="http://schemas.microsoft.com/office/drawing/2014/main" id="{FCE8DFAF-5DE7-47E2-A639-7E4CF2C5D0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195102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dirty="0"/>
              <a:t>Vaccine Storage and Handling </a:t>
            </a:r>
          </a:p>
        </p:txBody>
      </p:sp>
      <p:sp>
        <p:nvSpPr>
          <p:cNvPr id="7" name="Text Placeholder 7">
            <a:extLst>
              <a:ext uri="{FF2B5EF4-FFF2-40B4-BE49-F238E27FC236}">
                <a16:creationId xmlns:a16="http://schemas.microsoft.com/office/drawing/2014/main" id="{F431D31F-7F8A-4167-89E3-B78A7DD66697}"/>
              </a:ext>
            </a:extLst>
          </p:cNvPr>
          <p:cNvSpPr>
            <a:spLocks noGrp="1"/>
          </p:cNvSpPr>
          <p:nvPr>
            <p:ph type="body" sz="quarter" idx="10"/>
          </p:nvPr>
        </p:nvSpPr>
        <p:spPr/>
        <p:txBody>
          <a:bodyPr/>
          <a:lstStyle/>
          <a:p>
            <a:pPr marL="0" indent="0">
              <a:buNone/>
            </a:pPr>
            <a:r>
              <a:rPr lang="en-US" b="1" dirty="0"/>
              <a:t>Storage</a:t>
            </a:r>
          </a:p>
          <a:p>
            <a:r>
              <a:rPr lang="en-US" dirty="0"/>
              <a:t>Store HPV vaccine in:</a:t>
            </a:r>
          </a:p>
          <a:p>
            <a:pPr lvl="1">
              <a:spcBef>
                <a:spcPts val="0"/>
              </a:spcBef>
            </a:pPr>
            <a:r>
              <a:rPr lang="en-US" dirty="0"/>
              <a:t>A refrigerator between 2°C–8°C (36°F–46°F) </a:t>
            </a:r>
          </a:p>
          <a:p>
            <a:pPr lvl="1">
              <a:spcBef>
                <a:spcPts val="0"/>
              </a:spcBef>
            </a:pPr>
            <a:r>
              <a:rPr lang="en-US" dirty="0"/>
              <a:t>Original packaging with the lids closed</a:t>
            </a:r>
          </a:p>
          <a:p>
            <a:pPr lvl="1">
              <a:spcBef>
                <a:spcPts val="0"/>
              </a:spcBef>
            </a:pPr>
            <a:r>
              <a:rPr lang="en-US" dirty="0"/>
              <a:t>Clearly labeled bin and/or area of the storage unit</a:t>
            </a:r>
          </a:p>
          <a:p>
            <a:r>
              <a:rPr lang="en-US" dirty="0"/>
              <a:t>Do not freeze the vaccine. </a:t>
            </a:r>
          </a:p>
          <a:p>
            <a:r>
              <a:rPr lang="en-US" dirty="0"/>
              <a:t>Protect the vaccine from light.</a:t>
            </a:r>
          </a:p>
          <a:p>
            <a:pPr marL="0" indent="0">
              <a:buNone/>
            </a:pPr>
            <a:endParaRPr lang="en-US" b="1" dirty="0"/>
          </a:p>
          <a:p>
            <a:pPr marL="0" indent="0">
              <a:buNone/>
            </a:pPr>
            <a:r>
              <a:rPr lang="en-US" b="1" dirty="0"/>
              <a:t>Handling</a:t>
            </a:r>
          </a:p>
          <a:p>
            <a:r>
              <a:rPr lang="en-US" dirty="0"/>
              <a:t>Administer as soon as possible after being removed from refrigeration.</a:t>
            </a:r>
          </a:p>
        </p:txBody>
      </p:sp>
      <p:sp>
        <p:nvSpPr>
          <p:cNvPr id="4" name="Rectangle 3">
            <a:extLst>
              <a:ext uri="{FF2B5EF4-FFF2-40B4-BE49-F238E27FC236}">
                <a16:creationId xmlns:a16="http://schemas.microsoft.com/office/drawing/2014/main" id="{9E2AD7E1-0019-4AB4-AC1C-293313D39C7B}"/>
              </a:ext>
            </a:extLst>
          </p:cNvPr>
          <p:cNvSpPr/>
          <p:nvPr/>
        </p:nvSpPr>
        <p:spPr>
          <a:xfrm>
            <a:off x="457200" y="4814410"/>
            <a:ext cx="8269356" cy="246221"/>
          </a:xfrm>
          <a:prstGeom prst="rect">
            <a:avLst/>
          </a:prstGeom>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https://www.fda.gov/media/90064/download.</a:t>
            </a:r>
          </a:p>
        </p:txBody>
      </p:sp>
    </p:spTree>
    <p:extLst>
      <p:ext uri="{BB962C8B-B14F-4D97-AF65-F5344CB8AC3E}">
        <p14:creationId xmlns:p14="http://schemas.microsoft.com/office/powerpoint/2010/main" val="24803910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 name="Shape 103"/>
          <p:cNvSpPr txBox="1">
            <a:spLocks noGrp="1"/>
          </p:cNvSpPr>
          <p:nvPr>
            <p:ph type="title"/>
          </p:nvPr>
        </p:nvSpPr>
        <p:spPr/>
        <p:txBody>
          <a:bodyPr/>
          <a:lstStyle/>
          <a:p>
            <a:r>
              <a:rPr lang="en-US" dirty="0"/>
              <a:t>Vaccine Storage and Handling</a:t>
            </a:r>
          </a:p>
        </p:txBody>
      </p:sp>
      <p:sp>
        <p:nvSpPr>
          <p:cNvPr id="2" name="Text Placeholder 1"/>
          <p:cNvSpPr>
            <a:spLocks noGrp="1"/>
          </p:cNvSpPr>
          <p:nvPr>
            <p:ph type="body" sz="quarter" idx="10"/>
          </p:nvPr>
        </p:nvSpPr>
        <p:spPr>
          <a:xfrm>
            <a:off x="457200" y="1158875"/>
            <a:ext cx="3783330" cy="3341688"/>
          </a:xfrm>
        </p:spPr>
        <p:txBody>
          <a:bodyPr/>
          <a:lstStyle/>
          <a:p>
            <a:pPr marL="0" indent="0">
              <a:buNone/>
            </a:pPr>
            <a:r>
              <a:rPr lang="en-US" b="1" dirty="0"/>
              <a:t>Keys to vaccine storage </a:t>
            </a:r>
            <a:endParaRPr lang="en-US" dirty="0"/>
          </a:p>
          <a:p>
            <a:r>
              <a:rPr lang="en-US" dirty="0"/>
              <a:t>Reliable storage and temperature monitoring equipment</a:t>
            </a:r>
          </a:p>
          <a:p>
            <a:r>
              <a:rPr lang="en-US" dirty="0"/>
              <a:t>Accurate vaccine inventory management</a:t>
            </a:r>
          </a:p>
          <a:p>
            <a:r>
              <a:rPr lang="en-US" dirty="0"/>
              <a:t>Well-trained staff</a:t>
            </a:r>
          </a:p>
        </p:txBody>
      </p:sp>
      <p:sp>
        <p:nvSpPr>
          <p:cNvPr id="4" name="Text Placeholder 3">
            <a:extLst>
              <a:ext uri="{FF2B5EF4-FFF2-40B4-BE49-F238E27FC236}">
                <a16:creationId xmlns:a16="http://schemas.microsoft.com/office/drawing/2014/main" id="{41E54E30-2434-48F9-9586-25D224E9FA93}"/>
              </a:ext>
            </a:extLst>
          </p:cNvPr>
          <p:cNvSpPr>
            <a:spLocks noGrp="1"/>
          </p:cNvSpPr>
          <p:nvPr>
            <p:ph type="body" idx="4294967295"/>
          </p:nvPr>
        </p:nvSpPr>
        <p:spPr>
          <a:xfrm>
            <a:off x="457200" y="4862652"/>
            <a:ext cx="8229600" cy="561695"/>
          </a:xfrm>
        </p:spPr>
        <p:txBody>
          <a:bodyPr/>
          <a:lstStyle/>
          <a:p>
            <a:pPr marL="0" indent="0">
              <a:buNone/>
            </a:pPr>
            <a:r>
              <a:rPr lang="en-US" sz="1000" dirty="0">
                <a:solidFill>
                  <a:schemeClr val="bg2">
                    <a:lumMod val="50000"/>
                  </a:schemeClr>
                </a:solidFill>
              </a:rPr>
              <a:t>Information from https://www2.cdc.gov/vaccines/ed/pinkbook/2019/downloads/PB5/SHVA_webinar_7-17-19.pdf.</a:t>
            </a:r>
          </a:p>
        </p:txBody>
      </p:sp>
      <p:pic>
        <p:nvPicPr>
          <p:cNvPr id="3" name="Online Media 2" title="Keys to Storing and Handling Your Vaccine Supply ￢ﾀﾓ 2018">
            <a:hlinkClick r:id="" action="ppaction://media"/>
            <a:extLst>
              <a:ext uri="{FF2B5EF4-FFF2-40B4-BE49-F238E27FC236}">
                <a16:creationId xmlns:a16="http://schemas.microsoft.com/office/drawing/2014/main" id="{FDA83838-0307-4E15-BF21-397638A00962}"/>
              </a:ext>
            </a:extLst>
          </p:cNvPr>
          <p:cNvPicPr>
            <a:picLocks noRot="1" noChangeAspect="1"/>
          </p:cNvPicPr>
          <p:nvPr>
            <a:videoFile r:link="rId1"/>
          </p:nvPr>
        </p:nvPicPr>
        <p:blipFill>
          <a:blip r:embed="rId4"/>
          <a:stretch>
            <a:fillRect/>
          </a:stretch>
        </p:blipFill>
        <p:spPr>
          <a:xfrm>
            <a:off x="4240530" y="1240513"/>
            <a:ext cx="4572000" cy="2571750"/>
          </a:xfrm>
          <a:prstGeom prst="rect">
            <a:avLst/>
          </a:prstGeom>
        </p:spPr>
      </p:pic>
      <p:sp>
        <p:nvSpPr>
          <p:cNvPr id="6" name="TextBox 5">
            <a:extLst>
              <a:ext uri="{FF2B5EF4-FFF2-40B4-BE49-F238E27FC236}">
                <a16:creationId xmlns:a16="http://schemas.microsoft.com/office/drawing/2014/main" id="{14C9A853-62B4-4784-BF32-B6335DCDF9F2}"/>
              </a:ext>
            </a:extLst>
          </p:cNvPr>
          <p:cNvSpPr txBox="1"/>
          <p:nvPr/>
        </p:nvSpPr>
        <p:spPr>
          <a:xfrm>
            <a:off x="4240530" y="3832370"/>
            <a:ext cx="444627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“Keys to Storing and Handling Your Vaccine Supply” Video</a:t>
            </a:r>
          </a:p>
        </p:txBody>
      </p:sp>
    </p:spTree>
    <p:extLst>
      <p:ext uri="{BB962C8B-B14F-4D97-AF65-F5344CB8AC3E}">
        <p14:creationId xmlns:p14="http://schemas.microsoft.com/office/powerpoint/2010/main" val="25337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5470-D55D-464C-A501-C03712DAE9E0}"/>
              </a:ext>
            </a:extLst>
          </p:cNvPr>
          <p:cNvSpPr>
            <a:spLocks noGrp="1"/>
          </p:cNvSpPr>
          <p:nvPr>
            <p:ph type="title"/>
          </p:nvPr>
        </p:nvSpPr>
        <p:spPr/>
        <p:txBody>
          <a:bodyPr/>
          <a:lstStyle/>
          <a:p>
            <a:r>
              <a:rPr lang="en-US" dirty="0"/>
              <a:t>VACCINE ADMINISTRATION</a:t>
            </a:r>
          </a:p>
        </p:txBody>
      </p:sp>
      <p:sp>
        <p:nvSpPr>
          <p:cNvPr id="6" name="Text Placeholder 5">
            <a:extLst>
              <a:ext uri="{FF2B5EF4-FFF2-40B4-BE49-F238E27FC236}">
                <a16:creationId xmlns:a16="http://schemas.microsoft.com/office/drawing/2014/main" id="{CB2172B8-E089-4090-B9EA-D068AA37A2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920050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693AC-B72A-479F-971C-11CD96362699}"/>
              </a:ext>
            </a:extLst>
          </p:cNvPr>
          <p:cNvSpPr>
            <a:spLocks noGrp="1"/>
          </p:cNvSpPr>
          <p:nvPr>
            <p:ph type="title"/>
          </p:nvPr>
        </p:nvSpPr>
        <p:spPr/>
        <p:txBody>
          <a:bodyPr/>
          <a:lstStyle/>
          <a:p>
            <a:r>
              <a:rPr lang="en-US" dirty="0"/>
              <a:t>Before Vaccine Administration</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r>
              <a:rPr lang="en-US" sz="1800" dirty="0"/>
              <a:t>Assess for needed vaccines by reviewing the immunization history.</a:t>
            </a:r>
          </a:p>
          <a:p>
            <a:pPr lvl="1"/>
            <a:r>
              <a:rPr lang="en-US" sz="1800" dirty="0"/>
              <a:t>Accept only written, dated records for HPV vaccine. </a:t>
            </a:r>
          </a:p>
          <a:p>
            <a:pPr lvl="1"/>
            <a:r>
              <a:rPr lang="en-US" sz="1800" dirty="0"/>
              <a:t>Compare to recommended vaccination schedule. </a:t>
            </a:r>
          </a:p>
          <a:p>
            <a:r>
              <a:rPr lang="en-US" sz="1800" dirty="0"/>
              <a:t>Screen for contraindications and precautions.</a:t>
            </a:r>
          </a:p>
          <a:p>
            <a:r>
              <a:rPr lang="en-US" sz="1800" dirty="0"/>
              <a:t>Discuss vaccine benefits, risks, and vaccine-preventable diseases using VISs and other reliable resources. </a:t>
            </a:r>
          </a:p>
          <a:p>
            <a:r>
              <a:rPr lang="en-US" sz="1800" dirty="0"/>
              <a:t>Provide after-care instructions indicating how to respond to vaccine reactions</a:t>
            </a:r>
            <a:r>
              <a:rPr lang="en-US" sz="1800" b="1" dirty="0"/>
              <a:t>.</a:t>
            </a:r>
          </a:p>
          <a:p>
            <a:endParaRPr lang="en-US" sz="1800" dirty="0"/>
          </a:p>
        </p:txBody>
      </p:sp>
      <p:sp>
        <p:nvSpPr>
          <p:cNvPr id="7" name="Rectangle 6">
            <a:extLst>
              <a:ext uri="{FF2B5EF4-FFF2-40B4-BE49-F238E27FC236}">
                <a16:creationId xmlns:a16="http://schemas.microsoft.com/office/drawing/2014/main" id="{4B6F9173-365B-4F25-BE75-4EA4C7F61A0A}"/>
              </a:ext>
            </a:extLst>
          </p:cNvPr>
          <p:cNvSpPr/>
          <p:nvPr/>
        </p:nvSpPr>
        <p:spPr>
          <a:xfrm>
            <a:off x="457200" y="4500563"/>
            <a:ext cx="8686800" cy="553998"/>
          </a:xfrm>
          <a:prstGeom prst="rect">
            <a:avLst/>
          </a:prstGeom>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Fund Control and Prevention Action; 2015; https://www.cdc.gov/vaccines/pubs/pinkbook/index.html; Kroger AT, </a:t>
            </a:r>
            <a:r>
              <a:rPr lang="en-US" sz="1000" dirty="0" err="1">
                <a:solidFill>
                  <a:schemeClr val="bg2">
                    <a:lumMod val="50000"/>
                  </a:schemeClr>
                </a:solidFill>
                <a:latin typeface="Calibri" panose="020F0502020204030204" pitchFamily="34" charset="0"/>
                <a:cs typeface="Calibri" panose="020F0502020204030204" pitchFamily="34" charset="0"/>
              </a:rPr>
              <a:t>Duchin</a:t>
            </a:r>
            <a:r>
              <a:rPr lang="en-US" sz="1000" dirty="0">
                <a:solidFill>
                  <a:schemeClr val="bg2">
                    <a:lumMod val="50000"/>
                  </a:schemeClr>
                </a:solidFill>
                <a:latin typeface="Calibri" panose="020F0502020204030204" pitchFamily="34" charset="0"/>
                <a:cs typeface="Calibri" panose="020F0502020204030204" pitchFamily="34" charset="0"/>
              </a:rPr>
              <a:t> J, Vázquez M. General Best Practice Guidelines for Immunization. Best Practices Guidance of the Advisory Committee on Immunization Practices (ACIP), April 20, 2017</a:t>
            </a:r>
            <a:r>
              <a:rPr lang="en-US" sz="1000" dirty="0">
                <a:solidFill>
                  <a:schemeClr val="bg2">
                    <a:lumMod val="50000"/>
                  </a:schemeClr>
                </a:solidFill>
              </a:rPr>
              <a:t>.</a:t>
            </a:r>
            <a:endParaRPr lang="en-US" sz="10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06668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C5CF-7D55-47B9-8C3F-02C6F56F553D}"/>
              </a:ext>
            </a:extLst>
          </p:cNvPr>
          <p:cNvSpPr>
            <a:spLocks noGrp="1"/>
          </p:cNvSpPr>
          <p:nvPr>
            <p:ph type="title"/>
          </p:nvPr>
        </p:nvSpPr>
        <p:spPr/>
        <p:txBody>
          <a:bodyPr/>
          <a:lstStyle/>
          <a:p>
            <a:r>
              <a:rPr lang="en-US" dirty="0"/>
              <a:t>Contraindications and Precautions </a:t>
            </a:r>
          </a:p>
        </p:txBody>
      </p:sp>
      <p:sp>
        <p:nvSpPr>
          <p:cNvPr id="2" name="Text Placeholder 1">
            <a:extLst>
              <a:ext uri="{FF2B5EF4-FFF2-40B4-BE49-F238E27FC236}">
                <a16:creationId xmlns:a16="http://schemas.microsoft.com/office/drawing/2014/main" id="{DFFD5DE6-1273-45F8-A821-FBF3E7E73680}"/>
              </a:ext>
            </a:extLst>
          </p:cNvPr>
          <p:cNvSpPr>
            <a:spLocks noGrp="1"/>
          </p:cNvSpPr>
          <p:nvPr>
            <p:ph type="body" sz="quarter" idx="10"/>
          </p:nvPr>
        </p:nvSpPr>
        <p:spPr>
          <a:xfrm>
            <a:off x="457200" y="963566"/>
            <a:ext cx="8229600" cy="3341688"/>
          </a:xfrm>
        </p:spPr>
        <p:txBody>
          <a:bodyPr/>
          <a:lstStyle/>
          <a:p>
            <a:pPr marL="0" indent="0">
              <a:buClr>
                <a:schemeClr val="tx1"/>
              </a:buClr>
              <a:buNone/>
            </a:pPr>
            <a:r>
              <a:rPr lang="en-US" b="1" dirty="0"/>
              <a:t>Screen for contraindications and precautions before administering vaccines: </a:t>
            </a:r>
          </a:p>
          <a:p>
            <a:pPr lvl="1">
              <a:buClr>
                <a:schemeClr val="tx1"/>
              </a:buClr>
              <a:buFont typeface="Wingdings" panose="05000000000000000000" pitchFamily="2" charset="2"/>
              <a:buChar char="§"/>
            </a:pPr>
            <a:r>
              <a:rPr lang="en-US" dirty="0"/>
              <a:t>Severe allergic reaction (anaphylaxis) to vaccine component or following a prior dose  </a:t>
            </a:r>
          </a:p>
          <a:p>
            <a:pPr lvl="1">
              <a:buClr>
                <a:schemeClr val="tx1"/>
              </a:buClr>
              <a:buFont typeface="Wingdings" panose="05000000000000000000" pitchFamily="2" charset="2"/>
              <a:buChar char="§"/>
            </a:pPr>
            <a:r>
              <a:rPr lang="en-US" dirty="0"/>
              <a:t>Not recommended during pregnancy</a:t>
            </a:r>
          </a:p>
          <a:p>
            <a:pPr lvl="1">
              <a:buClr>
                <a:schemeClr val="tx1"/>
              </a:buClr>
              <a:buFont typeface="Wingdings" panose="05000000000000000000" pitchFamily="2" charset="2"/>
              <a:buChar char="§"/>
            </a:pPr>
            <a:r>
              <a:rPr lang="en-US" dirty="0"/>
              <a:t>Gardasil®9 is contraindicated for persons with a history of severe allergy to yeast.</a:t>
            </a:r>
          </a:p>
          <a:p>
            <a:pPr lvl="1">
              <a:buClr>
                <a:schemeClr val="tx1"/>
              </a:buClr>
              <a:buFont typeface="Wingdings" panose="05000000000000000000" pitchFamily="2" charset="2"/>
              <a:buChar char="§"/>
            </a:pPr>
            <a:r>
              <a:rPr lang="en-US" dirty="0"/>
              <a:t>Moderate or severe acute illness (defer until symptoms improve)</a:t>
            </a:r>
          </a:p>
          <a:p>
            <a:pPr marL="457200" lvl="1" indent="0">
              <a:buClr>
                <a:schemeClr val="tx1"/>
              </a:buClr>
              <a:buNone/>
            </a:pPr>
            <a:endParaRPr lang="en-US" sz="800" dirty="0"/>
          </a:p>
          <a:p>
            <a:pPr marL="0" indent="0">
              <a:buNone/>
            </a:pPr>
            <a:endParaRPr lang="en-US" sz="1600" dirty="0"/>
          </a:p>
          <a:p>
            <a:pPr marL="0" indent="0">
              <a:buNone/>
            </a:pPr>
            <a:r>
              <a:rPr lang="en-US" sz="1600" b="1" dirty="0"/>
              <a:t>Note: Minor illnesses (e.g., mild upper respiratory infection) are not contraindications to vaccination.</a:t>
            </a:r>
          </a:p>
          <a:p>
            <a:endParaRPr lang="en-US" dirty="0"/>
          </a:p>
          <a:p>
            <a:endParaRPr lang="en-US" dirty="0"/>
          </a:p>
        </p:txBody>
      </p:sp>
      <p:sp>
        <p:nvSpPr>
          <p:cNvPr id="6" name="Rectangle 5">
            <a:extLst>
              <a:ext uri="{FF2B5EF4-FFF2-40B4-BE49-F238E27FC236}">
                <a16:creationId xmlns:a16="http://schemas.microsoft.com/office/drawing/2014/main" id="{9FD07B34-A93B-4A27-8D83-BEF78FF83D75}"/>
              </a:ext>
            </a:extLst>
          </p:cNvPr>
          <p:cNvSpPr/>
          <p:nvPr/>
        </p:nvSpPr>
        <p:spPr>
          <a:xfrm>
            <a:off x="457200" y="4508843"/>
            <a:ext cx="8686800" cy="553998"/>
          </a:xfrm>
          <a:prstGeom prst="rect">
            <a:avLst/>
          </a:prstGeom>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 https://www.cdc.gov/std/hpv/stdfact-hpv-vaccine-young-women.htm</a:t>
            </a:r>
          </a:p>
        </p:txBody>
      </p:sp>
    </p:spTree>
    <p:extLst>
      <p:ext uri="{BB962C8B-B14F-4D97-AF65-F5344CB8AC3E}">
        <p14:creationId xmlns:p14="http://schemas.microsoft.com/office/powerpoint/2010/main" val="19412921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693AC-B72A-479F-971C-11CD96362699}"/>
              </a:ext>
            </a:extLst>
          </p:cNvPr>
          <p:cNvSpPr>
            <a:spLocks noGrp="1"/>
          </p:cNvSpPr>
          <p:nvPr>
            <p:ph type="title"/>
          </p:nvPr>
        </p:nvSpPr>
        <p:spPr/>
        <p:txBody>
          <a:bodyPr/>
          <a:lstStyle/>
          <a:p>
            <a:r>
              <a:rPr lang="en-US" dirty="0"/>
              <a:t>Vaccine Supplies and Preparation</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a:xfrm>
            <a:off x="457200" y="1158875"/>
            <a:ext cx="5005346" cy="3341688"/>
          </a:xfrm>
        </p:spPr>
        <p:txBody>
          <a:bodyPr/>
          <a:lstStyle/>
          <a:p>
            <a:r>
              <a:rPr lang="en-US" sz="1800" dirty="0"/>
              <a:t>Follow aseptic medication preparation practices</a:t>
            </a:r>
          </a:p>
          <a:p>
            <a:r>
              <a:rPr lang="en-US" sz="1800" dirty="0"/>
              <a:t>Perform hand hygiene before preparing vaccines.</a:t>
            </a:r>
          </a:p>
          <a:p>
            <a:r>
              <a:rPr lang="en-US" sz="1800" dirty="0"/>
              <a:t>Use designated, clean preparation area. </a:t>
            </a:r>
          </a:p>
          <a:p>
            <a:r>
              <a:rPr lang="en-US" sz="1800" dirty="0"/>
              <a:t>Prepare your own vaccines.	</a:t>
            </a:r>
          </a:p>
          <a:p>
            <a:r>
              <a:rPr lang="en-US" sz="1800" dirty="0"/>
              <a:t>Prepare vaccine only when ready to administer.</a:t>
            </a:r>
          </a:p>
          <a:p>
            <a:r>
              <a:rPr lang="en-US" sz="1800" dirty="0"/>
              <a:t>Always follow the vaccine manufacturers’ directions, located in the package insert. </a:t>
            </a:r>
          </a:p>
          <a:p>
            <a:r>
              <a:rPr lang="en-US" sz="1800" dirty="0"/>
              <a:t>Check expiration date.</a:t>
            </a:r>
          </a:p>
        </p:txBody>
      </p:sp>
      <p:sp>
        <p:nvSpPr>
          <p:cNvPr id="6" name="Text Placeholder 5">
            <a:extLst>
              <a:ext uri="{FF2B5EF4-FFF2-40B4-BE49-F238E27FC236}">
                <a16:creationId xmlns:a16="http://schemas.microsoft.com/office/drawing/2014/main" id="{89E1522F-BBFA-4BB3-8F38-8C189BD818F2}"/>
              </a:ext>
            </a:extLst>
          </p:cNvPr>
          <p:cNvSpPr>
            <a:spLocks noGrp="1"/>
          </p:cNvSpPr>
          <p:nvPr>
            <p:ph type="body" idx="4294967295"/>
          </p:nvPr>
        </p:nvSpPr>
        <p:spPr>
          <a:xfrm>
            <a:off x="457200" y="4405951"/>
            <a:ext cx="8686800" cy="403878"/>
          </a:xfrm>
        </p:spPr>
        <p:txBody>
          <a:bodyPr/>
          <a:lstStyle/>
          <a:p>
            <a:pPr marL="0" indent="0">
              <a:buNone/>
            </a:pPr>
            <a:r>
              <a:rPr lang="en-US" sz="1000" dirty="0">
                <a:solidFill>
                  <a:schemeClr val="bg2">
                    <a:lumMod val="50000"/>
                  </a:schemeClr>
                </a:solidFill>
                <a:cs typeface="Calibri" panose="020F0502020204030204" pitchFamily="34" charset="0"/>
              </a:rPr>
              <a:t>Information from Centers for Disease Control and Prevention. </a:t>
            </a:r>
            <a:r>
              <a:rPr lang="en-US" sz="1000" i="1" dirty="0">
                <a:solidFill>
                  <a:schemeClr val="bg2">
                    <a:lumMod val="50000"/>
                  </a:schemeClr>
                </a:solidFill>
                <a:cs typeface="Calibri" panose="020F0502020204030204" pitchFamily="34" charset="0"/>
              </a:rPr>
              <a:t>Epidemiology and Prevention of Vaccine-Preventable Diseases</a:t>
            </a:r>
            <a:r>
              <a:rPr lang="en-US" sz="1000" dirty="0">
                <a:solidFill>
                  <a:schemeClr val="bg2">
                    <a:lumMod val="50000"/>
                  </a:schemeClr>
                </a:solidFill>
                <a:cs typeface="Calibri" panose="020F0502020204030204" pitchFamily="34" charset="0"/>
              </a:rPr>
              <a:t>. Hamborsky J, Kroger A, Wolfe S, eds. 13th ed. Washington D.C.: Public Health Foundation; 2015; https://www.cdc.gov/vaccines/pubs/pinkbook/index.html;</a:t>
            </a:r>
            <a:r>
              <a:rPr lang="en-US" sz="1000" dirty="0">
                <a:solidFill>
                  <a:schemeClr val="bg2">
                    <a:lumMod val="50000"/>
                  </a:schemeClr>
                </a:solidFill>
              </a:rPr>
              <a:t> </a:t>
            </a:r>
            <a:r>
              <a:rPr lang="en-US" sz="1000" dirty="0">
                <a:solidFill>
                  <a:schemeClr val="bg2">
                    <a:lumMod val="50000"/>
                  </a:schemeClr>
                </a:solidFill>
                <a:hlinkClick r:id="rId5">
                  <a:extLst>
                    <a:ext uri="{A12FA001-AC4F-418D-AE19-62706E023703}">
                      <ahyp:hlinkClr xmlns:ahyp="http://schemas.microsoft.com/office/drawing/2018/hyperlinkcolor" val="tx"/>
                    </a:ext>
                  </a:extLst>
                </a:hlinkClick>
              </a:rPr>
              <a:t>https://www2.cdc.gov/vaccines/ed/vaxadmin/va/index.html</a:t>
            </a:r>
            <a:r>
              <a:rPr lang="en-US" sz="1000" dirty="0">
                <a:solidFill>
                  <a:schemeClr val="bg2">
                    <a:lumMod val="50000"/>
                  </a:schemeClr>
                </a:solidFill>
              </a:rPr>
              <a:t>. Videos from: </a:t>
            </a:r>
            <a:r>
              <a:rPr lang="en-US" sz="1000" dirty="0">
                <a:solidFill>
                  <a:schemeClr val="bg2">
                    <a:lumMod val="50000"/>
                  </a:schemeClr>
                </a:solidFill>
                <a:hlinkClick r:id="rId6">
                  <a:extLst>
                    <a:ext uri="{A12FA001-AC4F-418D-AE19-62706E023703}">
                      <ahyp:hlinkClr xmlns:ahyp="http://schemas.microsoft.com/office/drawing/2018/hyperlinkcolor" val="tx"/>
                    </a:ext>
                  </a:extLst>
                </a:hlinkClick>
              </a:rPr>
              <a:t>https://www.youtube.com/watch?v=SsCxnccrsKM</a:t>
            </a:r>
            <a:r>
              <a:rPr lang="en-US" sz="1000" dirty="0">
                <a:solidFill>
                  <a:schemeClr val="bg2">
                    <a:lumMod val="50000"/>
                  </a:schemeClr>
                </a:solidFill>
              </a:rPr>
              <a:t>; </a:t>
            </a:r>
            <a:r>
              <a:rPr lang="en-US" sz="1000" dirty="0">
                <a:solidFill>
                  <a:schemeClr val="bg2">
                    <a:lumMod val="50000"/>
                  </a:schemeClr>
                </a:solidFill>
                <a:hlinkClick r:id="rId7">
                  <a:extLst>
                    <a:ext uri="{A12FA001-AC4F-418D-AE19-62706E023703}">
                      <ahyp:hlinkClr xmlns:ahyp="http://schemas.microsoft.com/office/drawing/2018/hyperlinkcolor" val="tx"/>
                    </a:ext>
                  </a:extLst>
                </a:hlinkClick>
              </a:rPr>
              <a:t>https://www.youtube.com/watch?v=odQTVg7s3HA</a:t>
            </a:r>
            <a:endParaRPr lang="en-US" sz="1000" dirty="0">
              <a:solidFill>
                <a:schemeClr val="bg2">
                  <a:lumMod val="50000"/>
                </a:schemeClr>
              </a:solidFill>
            </a:endParaRPr>
          </a:p>
          <a:p>
            <a:pPr marL="0" indent="0">
              <a:buNone/>
            </a:pPr>
            <a:endParaRPr lang="en-US" sz="1000" dirty="0">
              <a:solidFill>
                <a:schemeClr val="accent4">
                  <a:lumMod val="60000"/>
                  <a:lumOff val="40000"/>
                </a:schemeClr>
              </a:solidFill>
            </a:endParaRPr>
          </a:p>
        </p:txBody>
      </p:sp>
      <p:pic>
        <p:nvPicPr>
          <p:cNvPr id="2" name="Online Media 1" title="Intramuscular (IM) Injection: Supplies (Children Birth Through 18 Years of Age)">
            <a:hlinkClick r:id="" action="ppaction://media"/>
            <a:extLst>
              <a:ext uri="{FF2B5EF4-FFF2-40B4-BE49-F238E27FC236}">
                <a16:creationId xmlns:a16="http://schemas.microsoft.com/office/drawing/2014/main" id="{27194A81-0D39-4283-BA28-C223B6E61679}"/>
              </a:ext>
            </a:extLst>
          </p:cNvPr>
          <p:cNvPicPr>
            <a:picLocks noRot="1" noChangeAspect="1"/>
          </p:cNvPicPr>
          <p:nvPr>
            <a:videoFile r:link="rId1"/>
          </p:nvPr>
        </p:nvPicPr>
        <p:blipFill>
          <a:blip r:embed="rId8"/>
          <a:stretch>
            <a:fillRect/>
          </a:stretch>
        </p:blipFill>
        <p:spPr>
          <a:xfrm>
            <a:off x="5868063" y="1158875"/>
            <a:ext cx="2511429" cy="1412679"/>
          </a:xfrm>
          <a:prstGeom prst="rect">
            <a:avLst/>
          </a:prstGeom>
        </p:spPr>
      </p:pic>
      <p:pic>
        <p:nvPicPr>
          <p:cNvPr id="4" name="Online Media 3" title="Intramuscular Injection: Supplies (Adults 19 Years of Age and Older)">
            <a:hlinkClick r:id="" action="ppaction://media"/>
            <a:extLst>
              <a:ext uri="{FF2B5EF4-FFF2-40B4-BE49-F238E27FC236}">
                <a16:creationId xmlns:a16="http://schemas.microsoft.com/office/drawing/2014/main" id="{9EEF303E-6133-47A9-AC7A-8CE68615723E}"/>
              </a:ext>
            </a:extLst>
          </p:cNvPr>
          <p:cNvPicPr>
            <a:picLocks noRot="1" noChangeAspect="1"/>
          </p:cNvPicPr>
          <p:nvPr>
            <a:videoFile r:link="rId2"/>
          </p:nvPr>
        </p:nvPicPr>
        <p:blipFill>
          <a:blip r:embed="rId9"/>
          <a:stretch>
            <a:fillRect/>
          </a:stretch>
        </p:blipFill>
        <p:spPr>
          <a:xfrm>
            <a:off x="5868063" y="2764533"/>
            <a:ext cx="2512612" cy="1413344"/>
          </a:xfrm>
          <a:prstGeom prst="rect">
            <a:avLst/>
          </a:prstGeom>
        </p:spPr>
      </p:pic>
    </p:spTree>
    <p:extLst>
      <p:ext uri="{BB962C8B-B14F-4D97-AF65-F5344CB8AC3E}">
        <p14:creationId xmlns:p14="http://schemas.microsoft.com/office/powerpoint/2010/main" val="2563395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A480D-DDD9-4F59-8ABC-F267991067C1}"/>
              </a:ext>
            </a:extLst>
          </p:cNvPr>
          <p:cNvSpPr>
            <a:spLocks noGrp="1"/>
          </p:cNvSpPr>
          <p:nvPr>
            <p:ph type="title"/>
          </p:nvPr>
        </p:nvSpPr>
        <p:spPr>
          <a:xfrm>
            <a:off x="457200" y="1315"/>
            <a:ext cx="8229600" cy="857250"/>
          </a:xfrm>
        </p:spPr>
        <p:txBody>
          <a:bodyPr/>
          <a:lstStyle/>
          <a:p>
            <a:r>
              <a:rPr lang="en-US" dirty="0"/>
              <a:t>Vaccine Administration</a:t>
            </a:r>
          </a:p>
        </p:txBody>
      </p:sp>
      <p:sp>
        <p:nvSpPr>
          <p:cNvPr id="4" name="Text Placeholder 3">
            <a:extLst>
              <a:ext uri="{FF2B5EF4-FFF2-40B4-BE49-F238E27FC236}">
                <a16:creationId xmlns:a16="http://schemas.microsoft.com/office/drawing/2014/main" id="{BFA77D32-119A-481C-BD6A-BB5B15150B2D}"/>
              </a:ext>
            </a:extLst>
          </p:cNvPr>
          <p:cNvSpPr>
            <a:spLocks noGrp="1"/>
          </p:cNvSpPr>
          <p:nvPr>
            <p:ph idx="1"/>
          </p:nvPr>
        </p:nvSpPr>
        <p:spPr>
          <a:xfrm>
            <a:off x="457200" y="814891"/>
            <a:ext cx="3879669" cy="3143250"/>
          </a:xfrm>
        </p:spPr>
        <p:txBody>
          <a:bodyPr/>
          <a:lstStyle/>
          <a:p>
            <a:pPr marL="0" indent="0">
              <a:buNone/>
            </a:pPr>
            <a:r>
              <a:rPr lang="en-US" sz="2000" dirty="0">
                <a:solidFill>
                  <a:schemeClr val="accent4">
                    <a:lumMod val="75000"/>
                  </a:schemeClr>
                </a:solidFill>
              </a:rPr>
              <a:t>Route</a:t>
            </a:r>
          </a:p>
          <a:p>
            <a:pPr>
              <a:buClr>
                <a:srgbClr val="005DAA"/>
              </a:buClr>
              <a:buSzPct val="100000"/>
            </a:pPr>
            <a:r>
              <a:rPr lang="en-US" sz="2000" b="0" dirty="0">
                <a:solidFill>
                  <a:schemeClr val="accent4">
                    <a:lumMod val="75000"/>
                  </a:schemeClr>
                </a:solidFill>
              </a:rPr>
              <a:t>IM injection</a:t>
            </a:r>
          </a:p>
          <a:p>
            <a:pPr marL="0" indent="0">
              <a:buNone/>
            </a:pPr>
            <a:endParaRPr lang="en-US" sz="600" dirty="0">
              <a:solidFill>
                <a:schemeClr val="accent4">
                  <a:lumMod val="75000"/>
                </a:schemeClr>
              </a:solidFill>
            </a:endParaRPr>
          </a:p>
          <a:p>
            <a:pPr marL="0" indent="0">
              <a:buNone/>
            </a:pPr>
            <a:r>
              <a:rPr lang="en-US" sz="2000" dirty="0">
                <a:solidFill>
                  <a:schemeClr val="accent4">
                    <a:lumMod val="75000"/>
                  </a:schemeClr>
                </a:solidFill>
              </a:rPr>
              <a:t>Site </a:t>
            </a:r>
          </a:p>
          <a:p>
            <a:pPr>
              <a:buClr>
                <a:srgbClr val="005DAA"/>
              </a:buClr>
              <a:buSzPct val="100000"/>
            </a:pPr>
            <a:r>
              <a:rPr lang="en-US" sz="2000" b="0" dirty="0">
                <a:solidFill>
                  <a:schemeClr val="accent4">
                    <a:lumMod val="75000"/>
                  </a:schemeClr>
                </a:solidFill>
              </a:rPr>
              <a:t>Deltoid muscle in upper arm</a:t>
            </a:r>
          </a:p>
          <a:p>
            <a:pPr marL="0" indent="0">
              <a:buNone/>
            </a:pPr>
            <a:endParaRPr lang="en-US" sz="600" dirty="0">
              <a:solidFill>
                <a:schemeClr val="accent4">
                  <a:lumMod val="75000"/>
                </a:schemeClr>
              </a:solidFill>
            </a:endParaRPr>
          </a:p>
          <a:p>
            <a:pPr marL="0" indent="0">
              <a:buNone/>
            </a:pPr>
            <a:r>
              <a:rPr lang="en-US" sz="2000" dirty="0">
                <a:solidFill>
                  <a:schemeClr val="accent4">
                    <a:lumMod val="75000"/>
                  </a:schemeClr>
                </a:solidFill>
              </a:rPr>
              <a:t>Needle Size</a:t>
            </a:r>
          </a:p>
          <a:p>
            <a:pPr>
              <a:buClr>
                <a:srgbClr val="005DAA"/>
              </a:buClr>
              <a:buSzPct val="100000"/>
            </a:pPr>
            <a:r>
              <a:rPr lang="en-US" sz="2000" b="0" dirty="0">
                <a:solidFill>
                  <a:schemeClr val="accent4">
                    <a:lumMod val="75000"/>
                  </a:schemeClr>
                </a:solidFill>
              </a:rPr>
              <a:t>22- to 25-gauge </a:t>
            </a:r>
          </a:p>
          <a:p>
            <a:pPr>
              <a:buClr>
                <a:srgbClr val="005DAA"/>
              </a:buClr>
              <a:buSzPct val="100000"/>
            </a:pPr>
            <a:r>
              <a:rPr lang="en-US" sz="2000" b="0" dirty="0">
                <a:solidFill>
                  <a:schemeClr val="accent4">
                    <a:lumMod val="75000"/>
                  </a:schemeClr>
                </a:solidFill>
              </a:rPr>
              <a:t>1–1.5 inches </a:t>
            </a:r>
          </a:p>
          <a:p>
            <a:pPr>
              <a:buClr>
                <a:srgbClr val="005DAA"/>
              </a:buClr>
              <a:buSzPct val="100000"/>
            </a:pPr>
            <a:endParaRPr lang="en-US" sz="2000" b="0" dirty="0">
              <a:solidFill>
                <a:schemeClr val="accent4">
                  <a:lumMod val="75000"/>
                </a:schemeClr>
              </a:solidFill>
            </a:endParaRPr>
          </a:p>
          <a:p>
            <a:pPr>
              <a:buClr>
                <a:srgbClr val="005DAA"/>
              </a:buClr>
              <a:buSzPct val="100000"/>
            </a:pPr>
            <a:endParaRPr lang="en-US" sz="2000" b="0" dirty="0">
              <a:solidFill>
                <a:schemeClr val="accent4">
                  <a:lumMod val="75000"/>
                </a:schemeClr>
              </a:solidFill>
            </a:endParaRPr>
          </a:p>
          <a:p>
            <a:pPr>
              <a:buClr>
                <a:srgbClr val="005DAA"/>
              </a:buClr>
              <a:buSzPct val="100000"/>
            </a:pPr>
            <a:endParaRPr lang="en-US" sz="2000" b="0" dirty="0">
              <a:solidFill>
                <a:schemeClr val="accent4">
                  <a:lumMod val="75000"/>
                </a:schemeClr>
              </a:solidFill>
            </a:endParaRPr>
          </a:p>
          <a:p>
            <a:pPr lvl="1"/>
            <a:endParaRPr lang="en-US" dirty="0"/>
          </a:p>
        </p:txBody>
      </p:sp>
      <p:pic>
        <p:nvPicPr>
          <p:cNvPr id="6" name="image1.png" descr="This drawing shows intramuscular needle insertion into a cross-section of skin. The needle is inserted at a 90-degree angle and penetrates the dermis, fatty tissue (subcutaneous), and muscle tissue.">
            <a:extLst>
              <a:ext uri="{FF2B5EF4-FFF2-40B4-BE49-F238E27FC236}">
                <a16:creationId xmlns:a16="http://schemas.microsoft.com/office/drawing/2014/main" id="{A1E028EE-B853-45F4-8049-32D5CBACC1A4}"/>
              </a:ext>
            </a:extLst>
          </p:cNvPr>
          <p:cNvPicPr>
            <a:picLocks noGrp="1"/>
          </p:cNvPicPr>
          <p:nvPr>
            <p:ph idx="10"/>
          </p:nvPr>
        </p:nvPicPr>
        <p:blipFill>
          <a:blip r:embed="rId4" cstate="print"/>
          <a:stretch>
            <a:fillRect/>
          </a:stretch>
        </p:blipFill>
        <p:spPr>
          <a:xfrm>
            <a:off x="5802182" y="2314444"/>
            <a:ext cx="2530786" cy="1276857"/>
          </a:xfrm>
        </p:spPr>
      </p:pic>
      <p:sp>
        <p:nvSpPr>
          <p:cNvPr id="2" name="Text Placeholder 1">
            <a:extLst>
              <a:ext uri="{FF2B5EF4-FFF2-40B4-BE49-F238E27FC236}">
                <a16:creationId xmlns:a16="http://schemas.microsoft.com/office/drawing/2014/main" id="{041DB19F-649F-47EC-B173-E3A609763119}"/>
              </a:ext>
            </a:extLst>
          </p:cNvPr>
          <p:cNvSpPr>
            <a:spLocks noGrp="1"/>
          </p:cNvSpPr>
          <p:nvPr>
            <p:ph type="body" sz="quarter" idx="4294967295"/>
          </p:nvPr>
        </p:nvSpPr>
        <p:spPr>
          <a:xfrm>
            <a:off x="457200" y="4560798"/>
            <a:ext cx="8686800" cy="234950"/>
          </a:xfrm>
        </p:spPr>
        <p:txBody>
          <a:bodyPr/>
          <a:lstStyle/>
          <a:p>
            <a:pPr marL="0" indent="0">
              <a:buClr>
                <a:srgbClr val="4983F2"/>
              </a:buClr>
              <a:buNone/>
            </a:pPr>
            <a:r>
              <a:rPr lang="en-US" sz="1000" dirty="0">
                <a:solidFill>
                  <a:schemeClr val="bg2">
                    <a:lumMod val="50000"/>
                  </a:schemeClr>
                </a:solidFill>
              </a:rPr>
              <a:t>Information from </a:t>
            </a:r>
            <a:r>
              <a:rPr lang="en-US" sz="1000" dirty="0">
                <a:solidFill>
                  <a:schemeClr val="bg2">
                    <a:lumMod val="50000"/>
                  </a:schemeClr>
                </a:solidFill>
                <a:hlinkClick r:id="rId5">
                  <a:extLst>
                    <a:ext uri="{A12FA001-AC4F-418D-AE19-62706E023703}">
                      <ahyp:hlinkClr xmlns:ahyp="http://schemas.microsoft.com/office/drawing/2018/hyperlinkcolor" val="tx"/>
                    </a:ext>
                  </a:extLst>
                </a:hlinkClick>
              </a:rPr>
              <a:t>https://www.cdc.gov/vaccines/vpd/hpv/hcp/recommendations.html</a:t>
            </a:r>
            <a:r>
              <a:rPr lang="en-US" sz="1000" dirty="0">
                <a:solidFill>
                  <a:schemeClr val="bg2">
                    <a:lumMod val="50000"/>
                  </a:schemeClr>
                </a:solidFill>
              </a:rPr>
              <a:t>; </a:t>
            </a:r>
            <a:r>
              <a:rPr lang="en-US" sz="1000" dirty="0">
                <a:solidFill>
                  <a:schemeClr val="bg2">
                    <a:lumMod val="50000"/>
                  </a:schemeClr>
                </a:solidFill>
                <a:hlinkClick r:id="rId6"/>
              </a:rPr>
              <a:t>https://www2.cdc.gov/vaccines/ed/vaxadmin/va/ce.asp</a:t>
            </a:r>
            <a:r>
              <a:rPr lang="en-US" sz="1000" dirty="0">
                <a:solidFill>
                  <a:schemeClr val="bg2">
                    <a:lumMod val="50000"/>
                  </a:schemeClr>
                </a:solidFill>
              </a:rPr>
              <a:t>; </a:t>
            </a:r>
            <a:r>
              <a:rPr lang="en-US" sz="1000" dirty="0">
                <a:solidFill>
                  <a:schemeClr val="bg2">
                    <a:lumMod val="50000"/>
                  </a:schemeClr>
                </a:solidFill>
                <a:hlinkClick r:id="rId7"/>
              </a:rPr>
              <a:t>https://www.cdc.gov/vaccines/ed/youcalltheshots.html</a:t>
            </a:r>
            <a:r>
              <a:rPr lang="en-US" sz="1000" dirty="0">
                <a:solidFill>
                  <a:schemeClr val="bg2">
                    <a:lumMod val="50000"/>
                  </a:schemeClr>
                </a:solidFill>
              </a:rPr>
              <a:t>. Image source: Adapted from California Immunization Branch. Video from: https://www.youtube.com/watch?v=PqSuCPnPeYE</a:t>
            </a:r>
          </a:p>
          <a:p>
            <a:pPr marL="0" indent="0">
              <a:buClr>
                <a:srgbClr val="4983F2"/>
              </a:buClr>
              <a:buNone/>
            </a:pPr>
            <a:endParaRPr lang="en-US" sz="1000" dirty="0">
              <a:solidFill>
                <a:schemeClr val="accent4">
                  <a:lumMod val="60000"/>
                  <a:lumOff val="40000"/>
                </a:schemeClr>
              </a:solidFill>
            </a:endParaRPr>
          </a:p>
        </p:txBody>
      </p:sp>
      <p:sp>
        <p:nvSpPr>
          <p:cNvPr id="10" name="Rectangle 9">
            <a:extLst>
              <a:ext uri="{FF2B5EF4-FFF2-40B4-BE49-F238E27FC236}">
                <a16:creationId xmlns:a16="http://schemas.microsoft.com/office/drawing/2014/main" id="{3195E820-4834-4273-9E95-9F8D1CE6C5E1}"/>
              </a:ext>
            </a:extLst>
          </p:cNvPr>
          <p:cNvSpPr/>
          <p:nvPr/>
        </p:nvSpPr>
        <p:spPr>
          <a:xfrm>
            <a:off x="368424" y="3682278"/>
            <a:ext cx="8686800" cy="646331"/>
          </a:xfrm>
          <a:prstGeom prst="rect">
            <a:avLst/>
          </a:prstGeom>
        </p:spPr>
        <p:txBody>
          <a:bodyPr wrap="square">
            <a:spAutoFit/>
          </a:bodyPr>
          <a:lstStyle/>
          <a:p>
            <a:pPr>
              <a:buClr>
                <a:srgbClr val="005DAA"/>
              </a:buClr>
              <a:buSzPct val="100000"/>
            </a:pPr>
            <a:r>
              <a:rPr lang="en-US" b="1" dirty="0">
                <a:solidFill>
                  <a:schemeClr val="accent4">
                    <a:lumMod val="75000"/>
                  </a:schemeClr>
                </a:solidFill>
                <a:cs typeface="Calibri" panose="020F0502020204030204" pitchFamily="34" charset="0"/>
              </a:rPr>
              <a:t>Patient should be seated or lying down during vaccination and remain in that position for 15 minutes after vaccination to mitigate or avoid potential syncope.                                          </a:t>
            </a:r>
            <a:endParaRPr lang="en-US" b="1" dirty="0">
              <a:solidFill>
                <a:schemeClr val="accent4">
                  <a:lumMod val="75000"/>
                </a:schemeClr>
              </a:solidFill>
            </a:endParaRPr>
          </a:p>
        </p:txBody>
      </p:sp>
      <p:pic>
        <p:nvPicPr>
          <p:cNvPr id="5" name="Online Media 4" title="Intramuscular (IM) Injection: Sites">
            <a:hlinkClick r:id="" action="ppaction://media"/>
            <a:extLst>
              <a:ext uri="{FF2B5EF4-FFF2-40B4-BE49-F238E27FC236}">
                <a16:creationId xmlns:a16="http://schemas.microsoft.com/office/drawing/2014/main" id="{D5008676-3D05-49E9-9E88-D222A7018BDB}"/>
              </a:ext>
            </a:extLst>
          </p:cNvPr>
          <p:cNvPicPr>
            <a:picLocks noRot="1" noChangeAspect="1"/>
          </p:cNvPicPr>
          <p:nvPr>
            <a:videoFile r:link="rId1"/>
          </p:nvPr>
        </p:nvPicPr>
        <p:blipFill>
          <a:blip r:embed="rId8"/>
          <a:stretch>
            <a:fillRect/>
          </a:stretch>
        </p:blipFill>
        <p:spPr>
          <a:xfrm>
            <a:off x="5802182" y="858565"/>
            <a:ext cx="2475126" cy="1362442"/>
          </a:xfrm>
          <a:prstGeom prst="rect">
            <a:avLst/>
          </a:prstGeom>
        </p:spPr>
      </p:pic>
    </p:spTree>
    <p:extLst>
      <p:ext uri="{BB962C8B-B14F-4D97-AF65-F5344CB8AC3E}">
        <p14:creationId xmlns:p14="http://schemas.microsoft.com/office/powerpoint/2010/main" val="314122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3B7956-0ED7-43BA-971E-2A554260F7F6}"/>
              </a:ext>
            </a:extLst>
          </p:cNvPr>
          <p:cNvSpPr>
            <a:spLocks noGrp="1"/>
          </p:cNvSpPr>
          <p:nvPr>
            <p:ph type="title"/>
          </p:nvPr>
        </p:nvSpPr>
        <p:spPr/>
        <p:txBody>
          <a:bodyPr/>
          <a:lstStyle/>
          <a:p>
            <a:r>
              <a:rPr lang="en-US" dirty="0">
                <a:solidFill>
                  <a:schemeClr val="accent3"/>
                </a:solidFill>
              </a:rPr>
              <a:t>Glossary (continued)</a:t>
            </a:r>
          </a:p>
        </p:txBody>
      </p:sp>
      <p:sp>
        <p:nvSpPr>
          <p:cNvPr id="2" name="Text Placeholder 1">
            <a:extLst>
              <a:ext uri="{FF2B5EF4-FFF2-40B4-BE49-F238E27FC236}">
                <a16:creationId xmlns:a16="http://schemas.microsoft.com/office/drawing/2014/main" id="{92FBD96A-F448-4498-9119-1D60CEB4CE48}"/>
              </a:ext>
            </a:extLst>
          </p:cNvPr>
          <p:cNvSpPr>
            <a:spLocks noGrp="1"/>
          </p:cNvSpPr>
          <p:nvPr>
            <p:ph type="body" sz="quarter" idx="10"/>
          </p:nvPr>
        </p:nvSpPr>
        <p:spPr/>
        <p:txBody>
          <a:bodyPr/>
          <a:lstStyle/>
          <a:p>
            <a:r>
              <a:rPr lang="en-US" sz="1500" b="1" dirty="0"/>
              <a:t>Immunocompromised: </a:t>
            </a:r>
            <a:r>
              <a:rPr lang="en-US" sz="1500" b="0" dirty="0"/>
              <a:t>A condition in which the immune system is unable to protect the body from disease. This condition can be caused by disease (like HIV infection or cancer) or by certain drugs (like those used in chemotherapy). Individuals whose immune systems are compromised should not receive live, attenuated vaccines.</a:t>
            </a:r>
          </a:p>
          <a:p>
            <a:r>
              <a:rPr lang="en-US" sz="1500" b="1" dirty="0">
                <a:latin typeface="Calibri" panose="020F0502020204030204" pitchFamily="34" charset="0"/>
                <a:cs typeface="Calibri" panose="020F0502020204030204" pitchFamily="34" charset="0"/>
              </a:rPr>
              <a:t>Incidence: </a:t>
            </a:r>
            <a:r>
              <a:rPr lang="en-US" sz="1500" b="0" dirty="0">
                <a:latin typeface="Calibri" panose="020F0502020204030204" pitchFamily="34" charset="0"/>
                <a:cs typeface="Calibri" panose="020F0502020204030204" pitchFamily="34" charset="0"/>
              </a:rPr>
              <a:t>The number of new disease cases reported in a population over a certain period of time.</a:t>
            </a:r>
          </a:p>
          <a:p>
            <a:r>
              <a:rPr lang="en-US" sz="1500" b="1" dirty="0">
                <a:latin typeface="Calibri" panose="020F0502020204030204" pitchFamily="34" charset="0"/>
                <a:cs typeface="Calibri" panose="020F0502020204030204" pitchFamily="34" charset="0"/>
              </a:rPr>
              <a:t>Informed consent: </a:t>
            </a:r>
            <a:r>
              <a:rPr lang="en-US" sz="1500" dirty="0">
                <a:cs typeface="Calibri" panose="020F0502020204030204" pitchFamily="34" charset="0"/>
              </a:rPr>
              <a:t>P</a:t>
            </a:r>
            <a:r>
              <a:rPr lang="en-US" sz="1500" b="0" dirty="0">
                <a:latin typeface="Calibri" panose="020F0502020204030204" pitchFamily="34" charset="0"/>
                <a:cs typeface="Calibri" panose="020F0502020204030204" pitchFamily="34" charset="0"/>
              </a:rPr>
              <a:t>rocess by which a patient or parent makes a voluntary decision about a procedure or intervention after being fully informed by a health care provider about the risks and benefits of the procedure or intervention; some states have informed consent laws for vaccination.</a:t>
            </a:r>
          </a:p>
          <a:p>
            <a:r>
              <a:rPr lang="en-US" sz="1500" b="1" dirty="0"/>
              <a:t>Informed refusal: </a:t>
            </a:r>
            <a:r>
              <a:rPr lang="en-US" sz="1500" b="0" dirty="0"/>
              <a:t>Refusal of a recommended medical treatment, such as vaccination, based on an understanding of the facts and implications of not following the recommended treatment. </a:t>
            </a:r>
          </a:p>
          <a:p>
            <a:r>
              <a:rPr lang="en-US" sz="1500" b="1" dirty="0"/>
              <a:t>Metropolitan area: </a:t>
            </a:r>
            <a:r>
              <a:rPr lang="en-US" sz="1500" dirty="0"/>
              <a:t>G</a:t>
            </a:r>
            <a:r>
              <a:rPr lang="en-US" sz="1500" b="0" dirty="0"/>
              <a:t>eographical region with a relatively high population density.</a:t>
            </a:r>
          </a:p>
          <a:p>
            <a:r>
              <a:rPr lang="en-US" sz="1500" b="1" dirty="0"/>
              <a:t>Papanicolaou (pap) testing: </a:t>
            </a:r>
            <a:r>
              <a:rPr lang="en-US" sz="1500" dirty="0"/>
              <a:t>Process in which a sample of cells is gently scraped from the surface of the cervix to screen for cell changes and cervical cancer.  </a:t>
            </a:r>
          </a:p>
          <a:p>
            <a:endParaRPr lang="en-US" sz="1500" b="0" dirty="0">
              <a:cs typeface="Calibri" panose="020F0502020204030204" pitchFamily="34" charset="0"/>
            </a:endParaRPr>
          </a:p>
        </p:txBody>
      </p:sp>
      <p:sp>
        <p:nvSpPr>
          <p:cNvPr id="3" name="Rectangle 2">
            <a:extLst>
              <a:ext uri="{FF2B5EF4-FFF2-40B4-BE49-F238E27FC236}">
                <a16:creationId xmlns:a16="http://schemas.microsoft.com/office/drawing/2014/main" id="{8778F9DA-48B5-422D-B5B3-D10F22696858}"/>
              </a:ext>
            </a:extLst>
          </p:cNvPr>
          <p:cNvSpPr/>
          <p:nvPr/>
        </p:nvSpPr>
        <p:spPr>
          <a:xfrm>
            <a:off x="457200" y="4752855"/>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279329958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p:txBody>
          <a:bodyPr/>
          <a:lstStyle/>
          <a:p>
            <a:r>
              <a:rPr lang="en-US" dirty="0"/>
              <a:t>DOCUMENTATION</a:t>
            </a:r>
          </a:p>
        </p:txBody>
      </p:sp>
      <p:sp>
        <p:nvSpPr>
          <p:cNvPr id="4" name="Text Placeholder 3">
            <a:extLst>
              <a:ext uri="{FF2B5EF4-FFF2-40B4-BE49-F238E27FC236}">
                <a16:creationId xmlns:a16="http://schemas.microsoft.com/office/drawing/2014/main" id="{7AA5D783-D3BE-4546-9A5F-3AA033D259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93545200"/>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4D6373-C349-4931-8AB0-4663CF5AF06C}"/>
              </a:ext>
            </a:extLst>
          </p:cNvPr>
          <p:cNvSpPr>
            <a:spLocks noGrp="1"/>
          </p:cNvSpPr>
          <p:nvPr>
            <p:ph type="title"/>
          </p:nvPr>
        </p:nvSpPr>
        <p:spPr/>
        <p:txBody>
          <a:bodyPr/>
          <a:lstStyle/>
          <a:p>
            <a:r>
              <a:rPr lang="en-US" dirty="0"/>
              <a:t>Documenting Vaccinations </a:t>
            </a:r>
          </a:p>
        </p:txBody>
      </p:sp>
      <p:sp>
        <p:nvSpPr>
          <p:cNvPr id="2" name="Text Placeholder 1">
            <a:extLst>
              <a:ext uri="{FF2B5EF4-FFF2-40B4-BE49-F238E27FC236}">
                <a16:creationId xmlns:a16="http://schemas.microsoft.com/office/drawing/2014/main" id="{89D6FAAB-7C5B-42ED-8552-87F67B674D4C}"/>
              </a:ext>
            </a:extLst>
          </p:cNvPr>
          <p:cNvSpPr>
            <a:spLocks noGrp="1"/>
          </p:cNvSpPr>
          <p:nvPr>
            <p:ph type="body" sz="quarter" idx="10"/>
          </p:nvPr>
        </p:nvSpPr>
        <p:spPr>
          <a:xfrm>
            <a:off x="457202" y="1158875"/>
            <a:ext cx="4631634" cy="3341688"/>
          </a:xfrm>
        </p:spPr>
        <p:txBody>
          <a:bodyPr/>
          <a:lstStyle/>
          <a:p>
            <a:pPr marL="0" indent="0">
              <a:buNone/>
            </a:pPr>
            <a:r>
              <a:rPr lang="en-US" sz="1500" b="1" dirty="0"/>
              <a:t>All vaccinations should be documented in the patient’s permanent medical record. Federal law requires documentation of: </a:t>
            </a:r>
          </a:p>
          <a:p>
            <a:pPr lvl="1">
              <a:buClr>
                <a:schemeClr val="tx1"/>
              </a:buClr>
              <a:buFont typeface="Wingdings" panose="05000000000000000000" pitchFamily="2" charset="2"/>
              <a:buChar char="§"/>
            </a:pPr>
            <a:r>
              <a:rPr lang="en-US" sz="1500" dirty="0"/>
              <a:t>Vaccine manufacturer</a:t>
            </a:r>
          </a:p>
          <a:p>
            <a:pPr lvl="1">
              <a:buClr>
                <a:schemeClr val="tx1"/>
              </a:buClr>
              <a:buFont typeface="Wingdings" panose="05000000000000000000" pitchFamily="2" charset="2"/>
              <a:buChar char="§"/>
            </a:pPr>
            <a:r>
              <a:rPr lang="en-US" sz="1500" dirty="0"/>
              <a:t>Vaccine lot number</a:t>
            </a:r>
          </a:p>
          <a:p>
            <a:pPr lvl="1">
              <a:buClr>
                <a:schemeClr val="tx1"/>
              </a:buClr>
              <a:buFont typeface="Wingdings" panose="05000000000000000000" pitchFamily="2" charset="2"/>
              <a:buChar char="§"/>
            </a:pPr>
            <a:r>
              <a:rPr lang="en-US" sz="1500" dirty="0"/>
              <a:t>Date of administration</a:t>
            </a:r>
          </a:p>
          <a:p>
            <a:pPr lvl="1">
              <a:buClr>
                <a:schemeClr val="tx1"/>
              </a:buClr>
              <a:buFont typeface="Wingdings" panose="05000000000000000000" pitchFamily="2" charset="2"/>
              <a:buChar char="§"/>
            </a:pPr>
            <a:r>
              <a:rPr lang="en-US" sz="1500" dirty="0"/>
              <a:t>Name and title of the person who administered the vaccine and the address of the facility where the permanent record will reside</a:t>
            </a:r>
          </a:p>
          <a:p>
            <a:pPr lvl="1">
              <a:buClr>
                <a:schemeClr val="tx1"/>
              </a:buClr>
              <a:buFont typeface="Wingdings" panose="05000000000000000000" pitchFamily="2" charset="2"/>
              <a:buChar char="§"/>
            </a:pPr>
            <a:r>
              <a:rPr lang="en-US" sz="1500" dirty="0"/>
              <a:t>Edition date of the VIS and the date it was provided to the patient, parent, or legal guardian</a:t>
            </a:r>
          </a:p>
          <a:p>
            <a:pPr lvl="1"/>
            <a:endParaRPr lang="en-US" dirty="0"/>
          </a:p>
        </p:txBody>
      </p:sp>
      <p:sp>
        <p:nvSpPr>
          <p:cNvPr id="7" name="Rectangle 6">
            <a:extLst>
              <a:ext uri="{FF2B5EF4-FFF2-40B4-BE49-F238E27FC236}">
                <a16:creationId xmlns:a16="http://schemas.microsoft.com/office/drawing/2014/main" id="{8D0CB7CE-21DC-4CED-A975-4C2B6FC45F59}"/>
              </a:ext>
            </a:extLst>
          </p:cNvPr>
          <p:cNvSpPr/>
          <p:nvPr/>
        </p:nvSpPr>
        <p:spPr>
          <a:xfrm>
            <a:off x="457200" y="4500563"/>
            <a:ext cx="8686800" cy="707886"/>
          </a:xfrm>
          <a:prstGeom prst="rect">
            <a:avLst/>
          </a:prstGeom>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Centers for Disease Control and Prevention. </a:t>
            </a:r>
            <a:r>
              <a:rPr lang="en-US" sz="1000" i="1" dirty="0">
                <a:solidFill>
                  <a:schemeClr val="bg2">
                    <a:lumMod val="50000"/>
                  </a:schemeClr>
                </a:solidFill>
                <a:latin typeface="Calibri" panose="020F0502020204030204" pitchFamily="34" charset="0"/>
                <a:cs typeface="Calibri" panose="020F0502020204030204" pitchFamily="34" charset="0"/>
              </a:rPr>
              <a:t>Epidemiology and Prevention of Vaccine-Preventable Diseases</a:t>
            </a:r>
            <a:r>
              <a:rPr lang="en-US" sz="1000" dirty="0">
                <a:solidFill>
                  <a:schemeClr val="bg2">
                    <a:lumMod val="50000"/>
                  </a:schemeClr>
                </a:solidFill>
                <a:latin typeface="Calibri" panose="020F0502020204030204" pitchFamily="34" charset="0"/>
                <a:cs typeface="Calibri" panose="020F0502020204030204" pitchFamily="34" charset="0"/>
              </a:rPr>
              <a:t>. Hamborsky J, Kroger A, Wolfe S, eds. 13th ed. Washington D.C.: Public Health Foundation; 2015; https://www.cdc.gov/vaccines/pubs/pinkbook/index.html; media clip from: https://www.youtube.com/watch?v=xlyqUgKGFPk</a:t>
            </a:r>
          </a:p>
          <a:p>
            <a:endParaRPr lang="en-US" sz="1000" dirty="0">
              <a:solidFill>
                <a:schemeClr val="accent4">
                  <a:lumMod val="60000"/>
                  <a:lumOff val="40000"/>
                </a:schemeClr>
              </a:solidFill>
              <a:latin typeface="Calibri" panose="020F0502020204030204" pitchFamily="34" charset="0"/>
              <a:cs typeface="Calibri" panose="020F0502020204030204" pitchFamily="34" charset="0"/>
            </a:endParaRPr>
          </a:p>
        </p:txBody>
      </p:sp>
      <p:pic>
        <p:nvPicPr>
          <p:cNvPr id="4" name="Online Media 3" title="Documentation of Vaccinations After Administration">
            <a:hlinkClick r:id="" action="ppaction://media"/>
            <a:extLst>
              <a:ext uri="{FF2B5EF4-FFF2-40B4-BE49-F238E27FC236}">
                <a16:creationId xmlns:a16="http://schemas.microsoft.com/office/drawing/2014/main" id="{F59DA79B-19A0-4616-8FA2-4AB87D275244}"/>
              </a:ext>
            </a:extLst>
          </p:cNvPr>
          <p:cNvPicPr>
            <a:picLocks noRot="1" noChangeAspect="1"/>
          </p:cNvPicPr>
          <p:nvPr>
            <a:videoFile r:link="rId1"/>
          </p:nvPr>
        </p:nvPicPr>
        <p:blipFill>
          <a:blip r:embed="rId4"/>
          <a:stretch>
            <a:fillRect/>
          </a:stretch>
        </p:blipFill>
        <p:spPr>
          <a:xfrm>
            <a:off x="5356528" y="1541310"/>
            <a:ext cx="3663785" cy="2060879"/>
          </a:xfrm>
          <a:prstGeom prst="rect">
            <a:avLst/>
          </a:prstGeom>
        </p:spPr>
      </p:pic>
    </p:spTree>
    <p:extLst>
      <p:ext uri="{BB962C8B-B14F-4D97-AF65-F5344CB8AC3E}">
        <p14:creationId xmlns:p14="http://schemas.microsoft.com/office/powerpoint/2010/main" val="4015443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 name="Shape 103"/>
          <p:cNvSpPr txBox="1">
            <a:spLocks noGrp="1"/>
          </p:cNvSpPr>
          <p:nvPr>
            <p:ph type="title"/>
          </p:nvPr>
        </p:nvSpPr>
        <p:spPr/>
        <p:txBody>
          <a:bodyPr/>
          <a:lstStyle/>
          <a:p>
            <a:r>
              <a:rPr lang="en-US" dirty="0"/>
              <a:t>Documentation: Best Practice Guidelines</a:t>
            </a:r>
          </a:p>
        </p:txBody>
      </p:sp>
      <p:sp>
        <p:nvSpPr>
          <p:cNvPr id="2" name="Text Placeholder 1"/>
          <p:cNvSpPr>
            <a:spLocks noGrp="1"/>
          </p:cNvSpPr>
          <p:nvPr>
            <p:ph type="body" sz="quarter" idx="10"/>
          </p:nvPr>
        </p:nvSpPr>
        <p:spPr/>
        <p:txBody>
          <a:bodyPr/>
          <a:lstStyle/>
          <a:p>
            <a:pPr>
              <a:spcBef>
                <a:spcPts val="0"/>
              </a:spcBef>
            </a:pPr>
            <a:r>
              <a:rPr lang="en-US" b="1" dirty="0"/>
              <a:t>Best practice guidelines also include documenting:</a:t>
            </a:r>
          </a:p>
          <a:p>
            <a:pPr lvl="1">
              <a:spcBef>
                <a:spcPts val="0"/>
              </a:spcBef>
            </a:pPr>
            <a:r>
              <a:rPr lang="en-US" sz="1800" dirty="0"/>
              <a:t>Vaccine type</a:t>
            </a:r>
          </a:p>
          <a:p>
            <a:pPr lvl="1">
              <a:spcBef>
                <a:spcPts val="0"/>
              </a:spcBef>
            </a:pPr>
            <a:r>
              <a:rPr lang="en-US" sz="1800" dirty="0"/>
              <a:t>Route</a:t>
            </a:r>
          </a:p>
          <a:p>
            <a:pPr lvl="1">
              <a:spcBef>
                <a:spcPts val="0"/>
              </a:spcBef>
            </a:pPr>
            <a:r>
              <a:rPr lang="en-US" sz="1800" dirty="0"/>
              <a:t>Dosage (amount)</a:t>
            </a:r>
          </a:p>
          <a:p>
            <a:pPr lvl="1">
              <a:spcBef>
                <a:spcPts val="0"/>
              </a:spcBef>
            </a:pPr>
            <a:r>
              <a:rPr lang="en-US" sz="1800" dirty="0"/>
              <a:t>Anatomic site</a:t>
            </a:r>
          </a:p>
          <a:p>
            <a:pPr>
              <a:spcBef>
                <a:spcPts val="600"/>
              </a:spcBef>
              <a:spcAft>
                <a:spcPts val="600"/>
              </a:spcAft>
            </a:pPr>
            <a:r>
              <a:rPr lang="en-US" b="1" dirty="0"/>
              <a:t>Provide personal immunization record that includes the vaccinations and administration dates.</a:t>
            </a:r>
          </a:p>
          <a:p>
            <a:pPr>
              <a:spcBef>
                <a:spcPts val="0"/>
              </a:spcBef>
            </a:pPr>
            <a:r>
              <a:rPr lang="en-US" b="1" dirty="0"/>
              <a:t>Update medical records to include: </a:t>
            </a:r>
          </a:p>
          <a:p>
            <a:pPr lvl="1">
              <a:spcBef>
                <a:spcPts val="0"/>
              </a:spcBef>
            </a:pPr>
            <a:r>
              <a:rPr lang="en-US" sz="1800" dirty="0"/>
              <a:t>Adverse events after vaccination</a:t>
            </a:r>
          </a:p>
          <a:p>
            <a:endParaRPr lang="en-US" dirty="0"/>
          </a:p>
        </p:txBody>
      </p:sp>
      <p:sp>
        <p:nvSpPr>
          <p:cNvPr id="3" name="Text Placeholder 2">
            <a:extLst>
              <a:ext uri="{FF2B5EF4-FFF2-40B4-BE49-F238E27FC236}">
                <a16:creationId xmlns:a16="http://schemas.microsoft.com/office/drawing/2014/main" id="{B3D1010F-76F9-482D-BBA5-051D3F1BE1A3}"/>
              </a:ext>
            </a:extLst>
          </p:cNvPr>
          <p:cNvSpPr>
            <a:spLocks noGrp="1"/>
          </p:cNvSpPr>
          <p:nvPr>
            <p:ph type="body" idx="4294967295"/>
          </p:nvPr>
        </p:nvSpPr>
        <p:spPr>
          <a:xfrm>
            <a:off x="457200" y="4500563"/>
            <a:ext cx="8686800" cy="722050"/>
          </a:xfrm>
        </p:spPr>
        <p:txBody>
          <a:bodyPr/>
          <a:lstStyle/>
          <a:p>
            <a:pPr marL="0" indent="0">
              <a:buNone/>
            </a:pPr>
            <a:r>
              <a:rPr lang="en-US" sz="1000" dirty="0">
                <a:solidFill>
                  <a:schemeClr val="bg2">
                    <a:lumMod val="50000"/>
                  </a:schemeClr>
                </a:solidFill>
                <a:cs typeface="Calibri" panose="020F0502020204030204" pitchFamily="34" charset="0"/>
              </a:rPr>
              <a:t>Information from Centers for Disease Control and Prevention. </a:t>
            </a:r>
            <a:r>
              <a:rPr lang="en-US" sz="1000" i="1" dirty="0">
                <a:solidFill>
                  <a:schemeClr val="bg2">
                    <a:lumMod val="50000"/>
                  </a:schemeClr>
                </a:solidFill>
                <a:cs typeface="Calibri" panose="020F0502020204030204" pitchFamily="34" charset="0"/>
              </a:rPr>
              <a:t>Epidemiology and Prevention of Vaccine-Preventable Diseases</a:t>
            </a:r>
            <a:r>
              <a:rPr lang="en-US" sz="1000" dirty="0">
                <a:solidFill>
                  <a:schemeClr val="bg2">
                    <a:lumMod val="50000"/>
                  </a:schemeClr>
                </a:solidFill>
                <a:cs typeface="Calibri" panose="020F0502020204030204" pitchFamily="34" charset="0"/>
              </a:rPr>
              <a:t>. Hamborsky J, Kroger A, Wolfe S, eds. 13th ed. Washington D.C.: Public Health Foundation; 2015; https://www.cdc.gov/vaccines/pubs/pinkbook/index.html; </a:t>
            </a:r>
            <a:r>
              <a:rPr lang="en-US" sz="1000" dirty="0">
                <a:solidFill>
                  <a:schemeClr val="bg2">
                    <a:lumMod val="50000"/>
                  </a:schemeClr>
                </a:solidFill>
              </a:rPr>
              <a:t>https://www2.cdc.gov/vaccines/ed/vaxadmin/va/index.html.</a:t>
            </a:r>
          </a:p>
        </p:txBody>
      </p:sp>
    </p:spTree>
    <p:extLst>
      <p:ext uri="{BB962C8B-B14F-4D97-AF65-F5344CB8AC3E}">
        <p14:creationId xmlns:p14="http://schemas.microsoft.com/office/powerpoint/2010/main" val="4167473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EF27-E26D-42C4-B183-324B39697A5F}"/>
              </a:ext>
            </a:extLst>
          </p:cNvPr>
          <p:cNvSpPr>
            <a:spLocks noGrp="1"/>
          </p:cNvSpPr>
          <p:nvPr>
            <p:ph type="title"/>
          </p:nvPr>
        </p:nvSpPr>
        <p:spPr/>
        <p:txBody>
          <a:bodyPr/>
          <a:lstStyle/>
          <a:p>
            <a:r>
              <a:rPr lang="en-US" dirty="0"/>
              <a:t>Reporting Vaccine Adverse Events</a:t>
            </a:r>
          </a:p>
        </p:txBody>
      </p:sp>
      <p:sp>
        <p:nvSpPr>
          <p:cNvPr id="2" name="Text Placeholder 1">
            <a:extLst>
              <a:ext uri="{FF2B5EF4-FFF2-40B4-BE49-F238E27FC236}">
                <a16:creationId xmlns:a16="http://schemas.microsoft.com/office/drawing/2014/main" id="{0337478A-34CA-4FF6-B826-39F03C6532B5}"/>
              </a:ext>
            </a:extLst>
          </p:cNvPr>
          <p:cNvSpPr>
            <a:spLocks noGrp="1"/>
          </p:cNvSpPr>
          <p:nvPr>
            <p:ph type="body" sz="quarter" idx="10"/>
          </p:nvPr>
        </p:nvSpPr>
        <p:spPr/>
        <p:txBody>
          <a:bodyPr/>
          <a:lstStyle/>
          <a:p>
            <a:pPr marL="0" indent="0">
              <a:buNone/>
            </a:pPr>
            <a:r>
              <a:rPr lang="en-US" sz="1800" b="1" dirty="0"/>
              <a:t>Vaccine Adverse Event Reporting System (VAERS): </a:t>
            </a:r>
            <a:r>
              <a:rPr lang="en-US" sz="1800" dirty="0"/>
              <a:t>A passive surveillance system to monitor adverse events following vaccination </a:t>
            </a:r>
          </a:p>
          <a:p>
            <a:pPr marL="0" indent="0">
              <a:buNone/>
            </a:pPr>
            <a:endParaRPr lang="en-US" sz="800" b="1" dirty="0"/>
          </a:p>
          <a:p>
            <a:pPr marL="0" indent="0">
              <a:buNone/>
            </a:pPr>
            <a:r>
              <a:rPr lang="en-US" sz="1800" b="1" dirty="0"/>
              <a:t>Health care providers are required by law to report:</a:t>
            </a:r>
          </a:p>
          <a:p>
            <a:pPr lvl="1"/>
            <a:r>
              <a:rPr lang="en-US" sz="1800" dirty="0"/>
              <a:t>Any adverse event listed by the vaccine manufacturer as a contraindication to further doses of the vaccine</a:t>
            </a:r>
          </a:p>
          <a:p>
            <a:pPr lvl="1"/>
            <a:r>
              <a:rPr lang="en-US" sz="1800" dirty="0"/>
              <a:t>Any adverse event listed in the VAERS Table of Reportable Events Following Vaccination that occurs within the specified time period after vaccination</a:t>
            </a:r>
          </a:p>
          <a:p>
            <a:pPr marL="457200" lvl="1" indent="0">
              <a:buNone/>
            </a:pPr>
            <a:endParaRPr lang="en-US" sz="800" dirty="0"/>
          </a:p>
          <a:p>
            <a:pPr marL="0" indent="0">
              <a:buNone/>
            </a:pPr>
            <a:r>
              <a:rPr lang="en-US" sz="1800" b="1" dirty="0"/>
              <a:t>Health care providers are encouraged to report:</a:t>
            </a:r>
          </a:p>
          <a:p>
            <a:pPr lvl="1"/>
            <a:r>
              <a:rPr lang="en-US" sz="1800" dirty="0"/>
              <a:t>Any adverse event after the administration of a vaccine</a:t>
            </a:r>
          </a:p>
          <a:p>
            <a:pPr lvl="1"/>
            <a:r>
              <a:rPr lang="en-US" sz="1800" dirty="0"/>
              <a:t>Vaccine administration errors</a:t>
            </a:r>
          </a:p>
          <a:p>
            <a:endParaRPr lang="en-US" sz="1800" dirty="0"/>
          </a:p>
        </p:txBody>
      </p:sp>
      <p:sp>
        <p:nvSpPr>
          <p:cNvPr id="4" name="Text Placeholder 3">
            <a:extLst>
              <a:ext uri="{FF2B5EF4-FFF2-40B4-BE49-F238E27FC236}">
                <a16:creationId xmlns:a16="http://schemas.microsoft.com/office/drawing/2014/main" id="{478E5AB9-B5F7-4738-8A3F-1798DFA2B77B}"/>
              </a:ext>
            </a:extLst>
          </p:cNvPr>
          <p:cNvSpPr>
            <a:spLocks noGrp="1"/>
          </p:cNvSpPr>
          <p:nvPr>
            <p:ph type="body" idx="4294967295"/>
          </p:nvPr>
        </p:nvSpPr>
        <p:spPr>
          <a:xfrm>
            <a:off x="457200" y="4853384"/>
            <a:ext cx="8229600" cy="412750"/>
          </a:xfrm>
        </p:spPr>
        <p:txBody>
          <a:bodyPr/>
          <a:lstStyle/>
          <a:p>
            <a:pPr marL="0" indent="0">
              <a:buNone/>
            </a:pPr>
            <a:r>
              <a:rPr lang="en-US" sz="1000" dirty="0">
                <a:solidFill>
                  <a:schemeClr val="bg2">
                    <a:lumMod val="50000"/>
                  </a:schemeClr>
                </a:solidFill>
              </a:rPr>
              <a:t>Information from https://vaers.hhs.gov/reportevent.html</a:t>
            </a:r>
          </a:p>
        </p:txBody>
      </p:sp>
    </p:spTree>
    <p:extLst>
      <p:ext uri="{BB962C8B-B14F-4D97-AF65-F5344CB8AC3E}">
        <p14:creationId xmlns:p14="http://schemas.microsoft.com/office/powerpoint/2010/main" val="314472554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29C3C-27D5-184F-9D36-509A3968037D}"/>
              </a:ext>
            </a:extLst>
          </p:cNvPr>
          <p:cNvSpPr>
            <a:spLocks noGrp="1"/>
          </p:cNvSpPr>
          <p:nvPr>
            <p:ph type="title"/>
          </p:nvPr>
        </p:nvSpPr>
        <p:spPr/>
        <p:txBody>
          <a:bodyPr/>
          <a:lstStyle/>
          <a:p>
            <a:r>
              <a:rPr lang="en-US" dirty="0"/>
              <a:t>Reporting Adverse Events</a:t>
            </a:r>
          </a:p>
        </p:txBody>
      </p:sp>
      <p:sp>
        <p:nvSpPr>
          <p:cNvPr id="4" name="Text Placeholder 3">
            <a:extLst>
              <a:ext uri="{FF2B5EF4-FFF2-40B4-BE49-F238E27FC236}">
                <a16:creationId xmlns:a16="http://schemas.microsoft.com/office/drawing/2014/main" id="{DFFB0455-C769-F74D-B2C2-ADD68E660C38}"/>
              </a:ext>
            </a:extLst>
          </p:cNvPr>
          <p:cNvSpPr>
            <a:spLocks noGrp="1"/>
          </p:cNvSpPr>
          <p:nvPr>
            <p:ph type="body" sz="quarter" idx="10"/>
          </p:nvPr>
        </p:nvSpPr>
        <p:spPr>
          <a:xfrm>
            <a:off x="457198" y="4776757"/>
            <a:ext cx="7975601" cy="618289"/>
          </a:xfrm>
        </p:spPr>
        <p:txBody>
          <a:bodyPr/>
          <a:lstStyle/>
          <a:p>
            <a:pPr marL="0" indent="0">
              <a:buNone/>
            </a:pPr>
            <a:r>
              <a:rPr lang="en-US" sz="1000" dirty="0">
                <a:solidFill>
                  <a:schemeClr val="bg2">
                    <a:lumMod val="50000"/>
                  </a:schemeClr>
                </a:solidFill>
              </a:rPr>
              <a:t>Information from https://vaers.hhs.gov/docs/VAERS_Table_of_Reportable_Events_Following_Vaccination.pdf, accessed 7/14/2020</a:t>
            </a:r>
          </a:p>
        </p:txBody>
      </p:sp>
      <p:graphicFrame>
        <p:nvGraphicFramePr>
          <p:cNvPr id="5" name="Table 4">
            <a:extLst>
              <a:ext uri="{FF2B5EF4-FFF2-40B4-BE49-F238E27FC236}">
                <a16:creationId xmlns:a16="http://schemas.microsoft.com/office/drawing/2014/main" id="{4AE815B7-2A87-FA4A-A733-23E13DC2D85E}"/>
              </a:ext>
            </a:extLst>
          </p:cNvPr>
          <p:cNvGraphicFramePr>
            <a:graphicFrameLocks noGrp="1"/>
          </p:cNvGraphicFramePr>
          <p:nvPr>
            <p:extLst>
              <p:ext uri="{D42A27DB-BD31-4B8C-83A1-F6EECF244321}">
                <p14:modId xmlns:p14="http://schemas.microsoft.com/office/powerpoint/2010/main" val="1907036319"/>
              </p:ext>
            </p:extLst>
          </p:nvPr>
        </p:nvGraphicFramePr>
        <p:xfrm>
          <a:off x="457200" y="1632213"/>
          <a:ext cx="8229600" cy="2575560"/>
        </p:xfrm>
        <a:graphic>
          <a:graphicData uri="http://schemas.openxmlformats.org/drawingml/2006/table">
            <a:tbl>
              <a:tblPr firstRow="1" bandRow="1">
                <a:tableStyleId>{93296810-A885-4BE3-A3E7-6D5BEEA58F35}</a:tableStyleId>
              </a:tblPr>
              <a:tblGrid>
                <a:gridCol w="3137770">
                  <a:extLst>
                    <a:ext uri="{9D8B030D-6E8A-4147-A177-3AD203B41FA5}">
                      <a16:colId xmlns:a16="http://schemas.microsoft.com/office/drawing/2014/main" val="478020558"/>
                    </a:ext>
                  </a:extLst>
                </a:gridCol>
                <a:gridCol w="5091830">
                  <a:extLst>
                    <a:ext uri="{9D8B030D-6E8A-4147-A177-3AD203B41FA5}">
                      <a16:colId xmlns:a16="http://schemas.microsoft.com/office/drawing/2014/main" val="2927376964"/>
                    </a:ext>
                  </a:extLst>
                </a:gridCol>
              </a:tblGrid>
              <a:tr h="308610">
                <a:tc>
                  <a:txBody>
                    <a:bodyPr/>
                    <a:lstStyle/>
                    <a:p>
                      <a:r>
                        <a:rPr lang="en-US" sz="1600" dirty="0">
                          <a:solidFill>
                            <a:schemeClr val="tx2"/>
                          </a:solidFill>
                        </a:rPr>
                        <a:t>Vaccine/Toxoid</a:t>
                      </a:r>
                    </a:p>
                  </a:txBody>
                  <a:tcPr marL="68580" marR="68580" marT="34290" marB="34290">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2"/>
                          </a:solidFill>
                        </a:rPr>
                        <a:t>Event and Interval from Vaccination</a:t>
                      </a:r>
                    </a:p>
                  </a:txBody>
                  <a:tcPr marL="68580" marR="68580" marT="34290" marB="34290">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5151971"/>
                  </a:ext>
                </a:extLst>
              </a:tr>
              <a:tr h="2228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accent4">
                              <a:lumMod val="75000"/>
                            </a:schemeClr>
                          </a:solidFill>
                          <a:effectLst/>
                          <a:latin typeface="+mn-lt"/>
                          <a:ea typeface="+mn-ea"/>
                          <a:cs typeface="+mn-cs"/>
                          <a:sym typeface="Arial"/>
                        </a:rPr>
                        <a:t>Human papillomavirus (quadrivalent, bivalent, or 9-valent) </a:t>
                      </a:r>
                      <a:r>
                        <a:rPr lang="en-US" sz="1600" b="0" i="0" u="none" strike="noStrike" cap="none" dirty="0">
                          <a:solidFill>
                            <a:schemeClr val="accent4">
                              <a:lumMod val="75000"/>
                            </a:schemeClr>
                          </a:solidFill>
                          <a:effectLst/>
                          <a:latin typeface="Arial" panose="020B0604020202020204" pitchFamily="34" charset="0"/>
                          <a:ea typeface="+mn-ea"/>
                          <a:cs typeface="Arial" panose="020B0604020202020204" pitchFamily="34" charset="0"/>
                          <a:sym typeface="Arial"/>
                        </a:rPr>
                        <a:t>–</a:t>
                      </a:r>
                      <a:r>
                        <a:rPr lang="en-US" sz="1600" b="0" i="0" u="none" strike="noStrike" cap="none" dirty="0">
                          <a:solidFill>
                            <a:schemeClr val="accent4">
                              <a:lumMod val="75000"/>
                            </a:schemeClr>
                          </a:solidFill>
                          <a:effectLst/>
                          <a:latin typeface="+mn-lt"/>
                          <a:ea typeface="+mn-ea"/>
                          <a:cs typeface="+mn-cs"/>
                          <a:sym typeface="Arial"/>
                        </a:rPr>
                        <a:t> 9vHPV, 4vHPV, 2vHPV </a:t>
                      </a:r>
                      <a:endParaRPr lang="en-US" sz="1600" dirty="0">
                        <a:solidFill>
                          <a:schemeClr val="accent4">
                            <a:lumMod val="75000"/>
                          </a:schemeClr>
                        </a:solidFill>
                        <a:effectLst/>
                      </a:endParaRP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342900" indent="-342900">
                        <a:buFont typeface="+mj-lt"/>
                        <a:buAutoNum type="alphaUcPeriod"/>
                      </a:pPr>
                      <a:r>
                        <a:rPr lang="en-US" sz="1600" b="0" i="0" u="none" strike="noStrike" cap="none" dirty="0">
                          <a:solidFill>
                            <a:schemeClr val="accent4">
                              <a:lumMod val="75000"/>
                            </a:schemeClr>
                          </a:solidFill>
                          <a:effectLst/>
                          <a:latin typeface="+mn-lt"/>
                          <a:ea typeface="+mn-ea"/>
                          <a:cs typeface="+mn-cs"/>
                          <a:sym typeface="Arial"/>
                        </a:rPr>
                        <a:t>Anaphylaxis or anaphylactic shock (7days)</a:t>
                      </a:r>
                    </a:p>
                    <a:p>
                      <a:pPr marL="342900" indent="-342900">
                        <a:buFont typeface="+mj-lt"/>
                        <a:buAutoNum type="alphaUcPeriod"/>
                      </a:pPr>
                      <a:r>
                        <a:rPr lang="en-US" sz="1600" b="0" i="0" u="none" strike="noStrike" cap="none" dirty="0">
                          <a:solidFill>
                            <a:schemeClr val="accent4">
                              <a:lumMod val="75000"/>
                            </a:schemeClr>
                          </a:solidFill>
                          <a:effectLst/>
                          <a:latin typeface="+mn-lt"/>
                          <a:ea typeface="+mn-ea"/>
                          <a:cs typeface="+mn-cs"/>
                          <a:sym typeface="Arial"/>
                        </a:rPr>
                        <a:t>Shoulder injury related to vaccine administration (7 days)</a:t>
                      </a:r>
                    </a:p>
                    <a:p>
                      <a:pPr marL="342900" indent="-342900">
                        <a:buFont typeface="+mj-lt"/>
                        <a:buAutoNum type="alphaUcPeriod"/>
                      </a:pPr>
                      <a:r>
                        <a:rPr lang="en-US" sz="1600" b="0" i="0" u="none" strike="noStrike" cap="none" dirty="0">
                          <a:solidFill>
                            <a:schemeClr val="accent4">
                              <a:lumMod val="75000"/>
                            </a:schemeClr>
                          </a:solidFill>
                          <a:effectLst/>
                          <a:latin typeface="+mn-lt"/>
                          <a:ea typeface="+mn-ea"/>
                          <a:cs typeface="+mn-cs"/>
                          <a:sym typeface="Arial"/>
                        </a:rPr>
                        <a:t>Vasovagal syncope (7 days)</a:t>
                      </a:r>
                    </a:p>
                    <a:p>
                      <a:pPr marL="342900" indent="-342900">
                        <a:buFont typeface="+mj-lt"/>
                        <a:buAutoNum type="alphaUcPeriod"/>
                      </a:pPr>
                      <a:r>
                        <a:rPr lang="en-US" sz="1600" b="0" i="0" u="none" strike="noStrike" cap="none" dirty="0">
                          <a:solidFill>
                            <a:schemeClr val="accent4">
                              <a:lumMod val="75000"/>
                            </a:schemeClr>
                          </a:solidFill>
                          <a:effectLst/>
                          <a:latin typeface="+mn-lt"/>
                          <a:ea typeface="+mn-ea"/>
                          <a:cs typeface="+mn-cs"/>
                          <a:sym typeface="Arial"/>
                        </a:rPr>
                        <a:t>Any acute complication or sequelae (including death) of above events (interval not applicable) </a:t>
                      </a:r>
                    </a:p>
                    <a:p>
                      <a:pPr marL="342900" indent="-342900">
                        <a:buFont typeface="+mj-lt"/>
                        <a:buAutoNum type="alphaUcPeriod"/>
                      </a:pPr>
                      <a:r>
                        <a:rPr lang="en-US" sz="1600" b="0" i="0" u="none" strike="noStrike" cap="none" dirty="0">
                          <a:solidFill>
                            <a:schemeClr val="accent4">
                              <a:lumMod val="75000"/>
                            </a:schemeClr>
                          </a:solidFill>
                          <a:effectLst/>
                          <a:latin typeface="+mn-lt"/>
                          <a:ea typeface="+mn-ea"/>
                          <a:cs typeface="+mn-cs"/>
                          <a:sym typeface="Arial"/>
                        </a:rPr>
                        <a:t>Events described in manufacturer’s package insert as contraindications to additional doses of vaccine (interval </a:t>
                      </a:r>
                      <a:r>
                        <a:rPr lang="en-US" sz="1600" b="0" i="0" u="none" strike="noStrike" cap="none" dirty="0">
                          <a:solidFill>
                            <a:schemeClr val="accent4">
                              <a:lumMod val="75000"/>
                            </a:schemeClr>
                          </a:solidFill>
                          <a:effectLst/>
                          <a:latin typeface="Arial" panose="020B0604020202020204" pitchFamily="34" charset="0"/>
                          <a:ea typeface="+mn-ea"/>
                          <a:cs typeface="Arial" panose="020B0604020202020204" pitchFamily="34" charset="0"/>
                          <a:sym typeface="Arial"/>
                        </a:rPr>
                        <a:t>–</a:t>
                      </a:r>
                      <a:r>
                        <a:rPr lang="en-US" sz="1600" b="0" i="0" u="none" strike="noStrike" cap="none" dirty="0">
                          <a:solidFill>
                            <a:schemeClr val="accent4">
                              <a:lumMod val="75000"/>
                            </a:schemeClr>
                          </a:solidFill>
                          <a:effectLst/>
                          <a:latin typeface="+mn-lt"/>
                          <a:ea typeface="+mn-ea"/>
                          <a:cs typeface="+mn-cs"/>
                          <a:sym typeface="Arial"/>
                        </a:rPr>
                        <a:t> see package insert) </a:t>
                      </a:r>
                      <a:endParaRPr lang="en-US" sz="1600" dirty="0">
                        <a:solidFill>
                          <a:schemeClr val="accent4">
                            <a:lumMod val="75000"/>
                          </a:schemeClr>
                        </a:solidFill>
                        <a:effectLst/>
                      </a:endParaRP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050887962"/>
                  </a:ext>
                </a:extLst>
              </a:tr>
            </a:tbl>
          </a:graphicData>
        </a:graphic>
      </p:graphicFrame>
      <p:sp>
        <p:nvSpPr>
          <p:cNvPr id="7" name="TextBox 6">
            <a:extLst>
              <a:ext uri="{FF2B5EF4-FFF2-40B4-BE49-F238E27FC236}">
                <a16:creationId xmlns:a16="http://schemas.microsoft.com/office/drawing/2014/main" id="{7093823C-2F69-7646-9226-312663710236}"/>
              </a:ext>
            </a:extLst>
          </p:cNvPr>
          <p:cNvSpPr txBox="1"/>
          <p:nvPr/>
        </p:nvSpPr>
        <p:spPr>
          <a:xfrm>
            <a:off x="457198" y="1151513"/>
            <a:ext cx="7476711" cy="392415"/>
          </a:xfrm>
          <a:prstGeom prst="rect">
            <a:avLst/>
          </a:prstGeom>
          <a:noFill/>
        </p:spPr>
        <p:txBody>
          <a:bodyPr wrap="square" rtlCol="0">
            <a:spAutoFit/>
          </a:bodyPr>
          <a:lstStyle/>
          <a:p>
            <a:r>
              <a:rPr lang="en-US" sz="1950" dirty="0">
                <a:solidFill>
                  <a:schemeClr val="accent4">
                    <a:lumMod val="75000"/>
                  </a:schemeClr>
                </a:solidFill>
              </a:rPr>
              <a:t>VAERS Table of Reportable Events Following Vaccination</a:t>
            </a:r>
          </a:p>
        </p:txBody>
      </p:sp>
    </p:spTree>
    <p:extLst>
      <p:ext uri="{BB962C8B-B14F-4D97-AF65-F5344CB8AC3E}">
        <p14:creationId xmlns:p14="http://schemas.microsoft.com/office/powerpoint/2010/main" val="4193160792"/>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p:txBody>
          <a:bodyPr/>
          <a:lstStyle/>
          <a:p>
            <a:r>
              <a:rPr lang="en-US" dirty="0"/>
              <a:t>VACCINE SAFETY</a:t>
            </a:r>
          </a:p>
        </p:txBody>
      </p:sp>
      <p:sp>
        <p:nvSpPr>
          <p:cNvPr id="8" name="Text Placeholder 7">
            <a:extLst>
              <a:ext uri="{FF2B5EF4-FFF2-40B4-BE49-F238E27FC236}">
                <a16:creationId xmlns:a16="http://schemas.microsoft.com/office/drawing/2014/main" id="{587ED4B1-F789-456C-8EA6-B9F26DA281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753030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a:xfrm>
            <a:off x="457200" y="52970"/>
            <a:ext cx="8902700" cy="857250"/>
          </a:xfrm>
        </p:spPr>
        <p:txBody>
          <a:bodyPr/>
          <a:lstStyle/>
          <a:p>
            <a:r>
              <a:rPr lang="en-US" sz="3000" dirty="0"/>
              <a:t>Adverse Reactions Following Gardasil</a:t>
            </a:r>
            <a:r>
              <a:rPr lang="en-US" sz="3200" dirty="0"/>
              <a:t>®</a:t>
            </a:r>
            <a:r>
              <a:rPr lang="en-US" sz="3000" dirty="0"/>
              <a:t>9</a:t>
            </a:r>
            <a:endParaRPr lang="en-US" dirty="0"/>
          </a:p>
        </p:txBody>
      </p:sp>
      <p:sp>
        <p:nvSpPr>
          <p:cNvPr id="2" name="Text Placeholder 1">
            <a:extLst>
              <a:ext uri="{FF2B5EF4-FFF2-40B4-BE49-F238E27FC236}">
                <a16:creationId xmlns:a16="http://schemas.microsoft.com/office/drawing/2014/main" id="{20841973-9C39-B042-9C46-F363F63B25A5}"/>
              </a:ext>
            </a:extLst>
          </p:cNvPr>
          <p:cNvSpPr>
            <a:spLocks noGrp="1"/>
          </p:cNvSpPr>
          <p:nvPr>
            <p:ph type="body" sz="quarter" idx="10"/>
          </p:nvPr>
        </p:nvSpPr>
        <p:spPr>
          <a:xfrm>
            <a:off x="457200" y="1357533"/>
            <a:ext cx="8229600" cy="3341688"/>
          </a:xfrm>
        </p:spPr>
        <p:txBody>
          <a:bodyPr/>
          <a:lstStyle/>
          <a:p>
            <a:endParaRPr lang="en-US" sz="2400" b="0" dirty="0"/>
          </a:p>
          <a:p>
            <a:endParaRPr lang="en-US" sz="2400" dirty="0"/>
          </a:p>
          <a:p>
            <a:endParaRPr lang="en-US" sz="2400" b="0" dirty="0"/>
          </a:p>
          <a:p>
            <a:pPr marL="38100" indent="0">
              <a:buNone/>
            </a:pPr>
            <a:endParaRPr lang="en-US" sz="1350" b="0" dirty="0"/>
          </a:p>
        </p:txBody>
      </p:sp>
      <p:sp>
        <p:nvSpPr>
          <p:cNvPr id="6" name="Text Placeholder 3">
            <a:extLst>
              <a:ext uri="{FF2B5EF4-FFF2-40B4-BE49-F238E27FC236}">
                <a16:creationId xmlns:a16="http://schemas.microsoft.com/office/drawing/2014/main" id="{467BBD13-FE6B-4C42-B18A-884F6CDD2A04}"/>
              </a:ext>
            </a:extLst>
          </p:cNvPr>
          <p:cNvSpPr>
            <a:spLocks noGrp="1"/>
          </p:cNvSpPr>
          <p:nvPr>
            <p:ph type="body" idx="4294967295"/>
          </p:nvPr>
        </p:nvSpPr>
        <p:spPr>
          <a:xfrm>
            <a:off x="533401" y="4646369"/>
            <a:ext cx="8229600" cy="321345"/>
          </a:xfrm>
        </p:spPr>
        <p:txBody>
          <a:bodyPr/>
          <a:lstStyle/>
          <a:p>
            <a:pPr marL="0" indent="0">
              <a:buNone/>
            </a:pPr>
            <a:r>
              <a:rPr lang="en-US" sz="1000" dirty="0">
                <a:solidFill>
                  <a:schemeClr val="bg2">
                    <a:lumMod val="50000"/>
                  </a:schemeClr>
                </a:solidFill>
              </a:rPr>
              <a:t>Information from Gardasil 9 Package Insert: https://www.fda.gov/media/90064/download, accessed 7/21/2020; </a:t>
            </a:r>
            <a:r>
              <a:rPr lang="en-US" sz="1000" u="sng" dirty="0">
                <a:solidFill>
                  <a:schemeClr val="tx2">
                    <a:lumMod val="50000"/>
                  </a:schemeClr>
                </a:solidFill>
                <a:hlinkClick r:id="rId3">
                  <a:extLst>
                    <a:ext uri="{A12FA001-AC4F-418D-AE19-62706E023703}">
                      <ahyp:hlinkClr xmlns:ahyp="http://schemas.microsoft.com/office/drawing/2018/hyperlinkcolor" val="tx"/>
                    </a:ext>
                  </a:extLst>
                </a:hlinkClick>
              </a:rPr>
              <a:t>https://</a:t>
            </a:r>
            <a:r>
              <a:rPr lang="en-US" sz="1000" dirty="0">
                <a:solidFill>
                  <a:schemeClr val="tx2">
                    <a:lumMod val="50000"/>
                  </a:schemeClr>
                </a:solidFill>
                <a:hlinkClick r:id="rId3">
                  <a:extLst>
                    <a:ext uri="{A12FA001-AC4F-418D-AE19-62706E023703}">
                      <ahyp:hlinkClr xmlns:ahyp="http://schemas.microsoft.com/office/drawing/2018/hyperlinkcolor" val="tx"/>
                    </a:ext>
                  </a:extLst>
                </a:hlinkClick>
              </a:rPr>
              <a:t>pediatrics.aappublications.org/content/144/6/e20191808</a:t>
            </a:r>
            <a:r>
              <a:rPr lang="en-US" sz="1000" dirty="0">
                <a:solidFill>
                  <a:schemeClr val="tx2">
                    <a:lumMod val="50000"/>
                  </a:schemeClr>
                </a:solidFill>
              </a:rPr>
              <a:t>; </a:t>
            </a:r>
            <a:r>
              <a:rPr lang="en-US" sz="1000" dirty="0">
                <a:solidFill>
                  <a:schemeClr val="tx2">
                    <a:lumMod val="50000"/>
                  </a:schemeClr>
                </a:solidFill>
                <a:hlinkClick r:id="rId4">
                  <a:extLst>
                    <a:ext uri="{A12FA001-AC4F-418D-AE19-62706E023703}">
                      <ahyp:hlinkClr xmlns:ahyp="http://schemas.microsoft.com/office/drawing/2018/hyperlinkcolor" val="tx"/>
                    </a:ext>
                  </a:extLst>
                </a:hlinkClick>
              </a:rPr>
              <a:t>https://pediatrics.aappublications.org/content/144/6/e20191791</a:t>
            </a:r>
            <a:endParaRPr lang="en-US" sz="1000" dirty="0">
              <a:solidFill>
                <a:schemeClr val="tx2">
                  <a:lumMod val="50000"/>
                </a:schemeClr>
              </a:solidFill>
            </a:endParaRPr>
          </a:p>
        </p:txBody>
      </p:sp>
      <p:graphicFrame>
        <p:nvGraphicFramePr>
          <p:cNvPr id="9" name="Table 8">
            <a:extLst>
              <a:ext uri="{FF2B5EF4-FFF2-40B4-BE49-F238E27FC236}">
                <a16:creationId xmlns:a16="http://schemas.microsoft.com/office/drawing/2014/main" id="{0E898EEC-096F-446D-A740-4939C8865601}"/>
              </a:ext>
            </a:extLst>
          </p:cNvPr>
          <p:cNvGraphicFramePr>
            <a:graphicFrameLocks noGrp="1"/>
          </p:cNvGraphicFramePr>
          <p:nvPr>
            <p:extLst>
              <p:ext uri="{D42A27DB-BD31-4B8C-83A1-F6EECF244321}">
                <p14:modId xmlns:p14="http://schemas.microsoft.com/office/powerpoint/2010/main" val="3430387019"/>
              </p:ext>
            </p:extLst>
          </p:nvPr>
        </p:nvGraphicFramePr>
        <p:xfrm>
          <a:off x="381000" y="1036188"/>
          <a:ext cx="7870373" cy="2837882"/>
        </p:xfrm>
        <a:graphic>
          <a:graphicData uri="http://schemas.openxmlformats.org/drawingml/2006/table">
            <a:tbl>
              <a:tblPr firstRow="1" firstCol="1" bandRow="1">
                <a:tableStyleId>{93296810-A885-4BE3-A3E7-6D5BEEA58F35}</a:tableStyleId>
              </a:tblPr>
              <a:tblGrid>
                <a:gridCol w="2046514">
                  <a:extLst>
                    <a:ext uri="{9D8B030D-6E8A-4147-A177-3AD203B41FA5}">
                      <a16:colId xmlns:a16="http://schemas.microsoft.com/office/drawing/2014/main" val="3040986280"/>
                    </a:ext>
                  </a:extLst>
                </a:gridCol>
                <a:gridCol w="1567543">
                  <a:extLst>
                    <a:ext uri="{9D8B030D-6E8A-4147-A177-3AD203B41FA5}">
                      <a16:colId xmlns:a16="http://schemas.microsoft.com/office/drawing/2014/main" val="2570996574"/>
                    </a:ext>
                  </a:extLst>
                </a:gridCol>
                <a:gridCol w="1426029">
                  <a:extLst>
                    <a:ext uri="{9D8B030D-6E8A-4147-A177-3AD203B41FA5}">
                      <a16:colId xmlns:a16="http://schemas.microsoft.com/office/drawing/2014/main" val="2131346522"/>
                    </a:ext>
                  </a:extLst>
                </a:gridCol>
                <a:gridCol w="1349828">
                  <a:extLst>
                    <a:ext uri="{9D8B030D-6E8A-4147-A177-3AD203B41FA5}">
                      <a16:colId xmlns:a16="http://schemas.microsoft.com/office/drawing/2014/main" val="1855593604"/>
                    </a:ext>
                  </a:extLst>
                </a:gridCol>
                <a:gridCol w="1480459">
                  <a:extLst>
                    <a:ext uri="{9D8B030D-6E8A-4147-A177-3AD203B41FA5}">
                      <a16:colId xmlns:a16="http://schemas.microsoft.com/office/drawing/2014/main" val="3107271231"/>
                    </a:ext>
                  </a:extLst>
                </a:gridCol>
              </a:tblGrid>
              <a:tr h="657356">
                <a:tc>
                  <a:txBody>
                    <a:bodyPr/>
                    <a:lstStyle/>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Adverse Events</a:t>
                      </a:r>
                      <a:endParaRPr lang="en-US" sz="18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Females</a:t>
                      </a:r>
                    </a:p>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9-15 years</a:t>
                      </a:r>
                      <a:endParaRPr lang="en-US" sz="18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Females</a:t>
                      </a:r>
                    </a:p>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16-26 years</a:t>
                      </a:r>
                      <a:endParaRPr lang="en-US" sz="18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Males</a:t>
                      </a:r>
                    </a:p>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9-15 years</a:t>
                      </a:r>
                      <a:endParaRPr lang="en-US" sz="18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Males</a:t>
                      </a:r>
                    </a:p>
                    <a:p>
                      <a:pPr marL="0" marR="0" algn="ctr">
                        <a:lnSpc>
                          <a:spcPct val="107000"/>
                        </a:lnSpc>
                        <a:spcBef>
                          <a:spcPts val="0"/>
                        </a:spcBef>
                        <a:spcAft>
                          <a:spcPts val="0"/>
                        </a:spcAft>
                      </a:pPr>
                      <a:r>
                        <a:rPr lang="en-US" sz="1800" dirty="0">
                          <a:solidFill>
                            <a:schemeClr val="bg2"/>
                          </a:solidFill>
                          <a:effectLst/>
                          <a:latin typeface="Calibri" panose="020F0502020204030204" pitchFamily="34" charset="0"/>
                          <a:cs typeface="Calibri" panose="020F0502020204030204" pitchFamily="34" charset="0"/>
                        </a:rPr>
                        <a:t>16-26 years</a:t>
                      </a:r>
                      <a:endParaRPr lang="en-US" sz="18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587854050"/>
                  </a:ext>
                </a:extLst>
              </a:tr>
              <a:tr h="406155">
                <a:tc>
                  <a:txBody>
                    <a:bodyPr/>
                    <a:lstStyle/>
                    <a:p>
                      <a:pPr marL="0" marR="0" algn="ctr">
                        <a:lnSpc>
                          <a:spcPts val="1800"/>
                        </a:lnSpc>
                        <a:spcBef>
                          <a:spcPts val="0"/>
                        </a:spcBef>
                        <a:spcAft>
                          <a:spcPts val="0"/>
                        </a:spcAft>
                      </a:pPr>
                      <a:r>
                        <a:rPr lang="en-US" sz="1800" dirty="0">
                          <a:solidFill>
                            <a:srgbClr val="005DAA"/>
                          </a:solidFill>
                          <a:effectLst/>
                          <a:latin typeface="Calibri" panose="020F0502020204030204" pitchFamily="34" charset="0"/>
                          <a:cs typeface="Calibri" panose="020F0502020204030204" pitchFamily="34" charset="0"/>
                        </a:rPr>
                        <a:t>Injection-site pain  </a:t>
                      </a:r>
                      <a:endParaRPr lang="en-US" sz="1800" dirty="0">
                        <a:solidFill>
                          <a:srgbClr val="005DA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6E3FF"/>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89.3%</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89.9%</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71.5%</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63.4%</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988675287"/>
                  </a:ext>
                </a:extLst>
              </a:tr>
              <a:tr h="604748">
                <a:tc>
                  <a:txBody>
                    <a:bodyPr/>
                    <a:lstStyle/>
                    <a:p>
                      <a:pPr marL="0" marR="0" algn="ctr">
                        <a:lnSpc>
                          <a:spcPts val="1800"/>
                        </a:lnSpc>
                        <a:spcBef>
                          <a:spcPts val="0"/>
                        </a:spcBef>
                        <a:spcAft>
                          <a:spcPts val="0"/>
                        </a:spcAft>
                      </a:pPr>
                      <a:r>
                        <a:rPr lang="en-US" sz="1800" dirty="0">
                          <a:solidFill>
                            <a:srgbClr val="005DAA"/>
                          </a:solidFill>
                          <a:effectLst/>
                          <a:latin typeface="Calibri" panose="020F0502020204030204" pitchFamily="34" charset="0"/>
                          <a:cs typeface="Calibri" panose="020F0502020204030204" pitchFamily="34" charset="0"/>
                        </a:rPr>
                        <a:t>Injection-site erythema </a:t>
                      </a:r>
                      <a:endParaRPr lang="en-US" sz="1800" dirty="0">
                        <a:solidFill>
                          <a:srgbClr val="005DA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6E3FF"/>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34.1%</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34.0%</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24.9%</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20.7%</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617197945"/>
                  </a:ext>
                </a:extLst>
              </a:tr>
              <a:tr h="587828">
                <a:tc>
                  <a:txBody>
                    <a:bodyPr/>
                    <a:lstStyle/>
                    <a:p>
                      <a:pPr marL="0" marR="0" algn="ctr">
                        <a:lnSpc>
                          <a:spcPts val="1800"/>
                        </a:lnSpc>
                        <a:spcBef>
                          <a:spcPts val="0"/>
                        </a:spcBef>
                        <a:spcAft>
                          <a:spcPts val="0"/>
                        </a:spcAft>
                      </a:pPr>
                      <a:r>
                        <a:rPr lang="en-US" sz="1800" dirty="0">
                          <a:solidFill>
                            <a:srgbClr val="005DAA"/>
                          </a:solidFill>
                          <a:effectLst/>
                          <a:latin typeface="Calibri" panose="020F0502020204030204" pitchFamily="34" charset="0"/>
                          <a:cs typeface="Calibri" panose="020F0502020204030204" pitchFamily="34" charset="0"/>
                        </a:rPr>
                        <a:t>Injection-site swelling </a:t>
                      </a:r>
                      <a:endParaRPr lang="en-US" sz="1800" dirty="0">
                        <a:solidFill>
                          <a:srgbClr val="005DA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6E3FF"/>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47.8%</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40.0%</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26.9%</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20.2%</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494803782"/>
                  </a:ext>
                </a:extLst>
              </a:tr>
              <a:tr h="278911">
                <a:tc>
                  <a:txBody>
                    <a:bodyPr/>
                    <a:lstStyle/>
                    <a:p>
                      <a:pPr marL="0" marR="0" algn="ctr">
                        <a:lnSpc>
                          <a:spcPts val="1800"/>
                        </a:lnSpc>
                        <a:spcBef>
                          <a:spcPts val="0"/>
                        </a:spcBef>
                        <a:spcAft>
                          <a:spcPts val="0"/>
                        </a:spcAft>
                      </a:pPr>
                      <a:r>
                        <a:rPr lang="en-US" sz="1800" dirty="0">
                          <a:solidFill>
                            <a:srgbClr val="005DAA"/>
                          </a:solidFill>
                          <a:effectLst/>
                          <a:latin typeface="Calibri" panose="020F0502020204030204" pitchFamily="34" charset="0"/>
                          <a:cs typeface="Calibri" panose="020F0502020204030204" pitchFamily="34" charset="0"/>
                        </a:rPr>
                        <a:t>Headache</a:t>
                      </a:r>
                      <a:endParaRPr lang="en-US" sz="1800" dirty="0">
                        <a:solidFill>
                          <a:srgbClr val="005DA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6E3FF"/>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11.4%</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14.6%</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9.4%</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7.3%</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688450533"/>
                  </a:ext>
                </a:extLst>
              </a:tr>
              <a:tr h="301315">
                <a:tc>
                  <a:txBody>
                    <a:bodyPr/>
                    <a:lstStyle/>
                    <a:p>
                      <a:pPr marL="0" marR="0" algn="ctr">
                        <a:lnSpc>
                          <a:spcPts val="1800"/>
                        </a:lnSpc>
                        <a:spcBef>
                          <a:spcPts val="0"/>
                        </a:spcBef>
                        <a:spcAft>
                          <a:spcPts val="0"/>
                        </a:spcAft>
                      </a:pPr>
                      <a:r>
                        <a:rPr lang="en-US" sz="1800" dirty="0">
                          <a:solidFill>
                            <a:srgbClr val="005DAA"/>
                          </a:solidFill>
                          <a:effectLst/>
                          <a:latin typeface="Calibri" panose="020F0502020204030204" pitchFamily="34" charset="0"/>
                          <a:cs typeface="Calibri" panose="020F0502020204030204" pitchFamily="34" charset="0"/>
                        </a:rPr>
                        <a:t>Fever ≥ 100</a:t>
                      </a:r>
                      <a:r>
                        <a:rPr lang="en-US" sz="1800" baseline="30000" dirty="0">
                          <a:solidFill>
                            <a:srgbClr val="005DAA"/>
                          </a:solidFill>
                          <a:effectLst/>
                          <a:latin typeface="Calibri" panose="020F0502020204030204" pitchFamily="34" charset="0"/>
                          <a:cs typeface="Calibri" panose="020F0502020204030204" pitchFamily="34" charset="0"/>
                        </a:rPr>
                        <a:t>o</a:t>
                      </a:r>
                      <a:r>
                        <a:rPr lang="en-US" sz="1800" dirty="0">
                          <a:solidFill>
                            <a:srgbClr val="005DAA"/>
                          </a:solidFill>
                          <a:effectLst/>
                          <a:latin typeface="Calibri" panose="020F0502020204030204" pitchFamily="34" charset="0"/>
                          <a:cs typeface="Calibri" panose="020F0502020204030204" pitchFamily="34" charset="0"/>
                        </a:rPr>
                        <a:t>F </a:t>
                      </a:r>
                      <a:endParaRPr lang="en-US" sz="1800" dirty="0">
                        <a:solidFill>
                          <a:srgbClr val="005DA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6E3FF"/>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6.7%</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6.0%</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10.4%</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cs typeface="Calibri" panose="020F0502020204030204" pitchFamily="34" charset="0"/>
                        </a:rPr>
                        <a:t>4.4%</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769864892"/>
                  </a:ext>
                </a:extLst>
              </a:tr>
            </a:tbl>
          </a:graphicData>
        </a:graphic>
      </p:graphicFrame>
      <p:sp>
        <p:nvSpPr>
          <p:cNvPr id="12" name="Rectangle 11">
            <a:extLst>
              <a:ext uri="{FF2B5EF4-FFF2-40B4-BE49-F238E27FC236}">
                <a16:creationId xmlns:a16="http://schemas.microsoft.com/office/drawing/2014/main" id="{FD710938-B149-4993-8081-EDC6061C64D9}"/>
              </a:ext>
            </a:extLst>
          </p:cNvPr>
          <p:cNvSpPr/>
          <p:nvPr/>
        </p:nvSpPr>
        <p:spPr>
          <a:xfrm>
            <a:off x="381000" y="4000038"/>
            <a:ext cx="8229599" cy="646331"/>
          </a:xfrm>
          <a:prstGeom prst="rect">
            <a:avLst/>
          </a:prstGeom>
        </p:spPr>
        <p:txBody>
          <a:bodyPr wrap="square">
            <a:spAutoFit/>
          </a:bodyPr>
          <a:lstStyle/>
          <a:p>
            <a:pPr marL="285750" indent="-285750">
              <a:buClr>
                <a:srgbClr val="005DAA"/>
              </a:buClr>
              <a:buSzPct val="100000"/>
              <a:buFont typeface="Wingdings" panose="05000000000000000000" pitchFamily="2" charset="2"/>
              <a:buChar char="§"/>
            </a:pPr>
            <a:r>
              <a:rPr lang="en-US" dirty="0">
                <a:solidFill>
                  <a:schemeClr val="accent4">
                    <a:lumMod val="75000"/>
                  </a:schemeClr>
                </a:solidFill>
              </a:rPr>
              <a:t>Serious adverse events in prelicensure trials:  pyrexia, allergy, asthma, headache</a:t>
            </a:r>
          </a:p>
          <a:p>
            <a:pPr marL="285750" indent="-285750">
              <a:buClr>
                <a:srgbClr val="005DAA"/>
              </a:buClr>
              <a:buSzPct val="100000"/>
              <a:buFont typeface="Wingdings" panose="05000000000000000000" pitchFamily="2" charset="2"/>
              <a:buChar char="§"/>
            </a:pPr>
            <a:r>
              <a:rPr lang="en-US" dirty="0">
                <a:solidFill>
                  <a:schemeClr val="accent4">
                    <a:lumMod val="75000"/>
                  </a:schemeClr>
                </a:solidFill>
              </a:rPr>
              <a:t>No new safety concerns in post-licensure studies</a:t>
            </a:r>
          </a:p>
        </p:txBody>
      </p:sp>
    </p:spTree>
    <p:extLst>
      <p:ext uri="{BB962C8B-B14F-4D97-AF65-F5344CB8AC3E}">
        <p14:creationId xmlns:p14="http://schemas.microsoft.com/office/powerpoint/2010/main" val="1865729126"/>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9262C-750A-4E27-B871-AB48346C0DAA}"/>
              </a:ext>
            </a:extLst>
          </p:cNvPr>
          <p:cNvSpPr>
            <a:spLocks noGrp="1"/>
          </p:cNvSpPr>
          <p:nvPr>
            <p:ph type="title"/>
          </p:nvPr>
        </p:nvSpPr>
        <p:spPr/>
        <p:txBody>
          <a:bodyPr/>
          <a:lstStyle/>
          <a:p>
            <a:r>
              <a:rPr lang="en-US" sz="3000" dirty="0"/>
              <a:t>Syncope Following Vaccination</a:t>
            </a:r>
          </a:p>
        </p:txBody>
      </p:sp>
      <p:sp>
        <p:nvSpPr>
          <p:cNvPr id="4" name="Text Placeholder 3">
            <a:extLst>
              <a:ext uri="{FF2B5EF4-FFF2-40B4-BE49-F238E27FC236}">
                <a16:creationId xmlns:a16="http://schemas.microsoft.com/office/drawing/2014/main" id="{FD587A71-05A4-42E9-B6AF-7266BBD8DEFD}"/>
              </a:ext>
            </a:extLst>
          </p:cNvPr>
          <p:cNvSpPr>
            <a:spLocks noGrp="1"/>
          </p:cNvSpPr>
          <p:nvPr>
            <p:ph type="body" sz="quarter" idx="10"/>
          </p:nvPr>
        </p:nvSpPr>
        <p:spPr/>
        <p:txBody>
          <a:bodyPr/>
          <a:lstStyle/>
          <a:p>
            <a:r>
              <a:rPr lang="en-US" dirty="0"/>
              <a:t>The Institute of Medicine found that evidence convincingly supports a causal relationship between any injectable vaccine and syncope.</a:t>
            </a:r>
          </a:p>
          <a:p>
            <a:r>
              <a:rPr lang="en-US" dirty="0"/>
              <a:t>70% of syncopal episodes occurred within 15 minute of vaccination.</a:t>
            </a:r>
          </a:p>
          <a:p>
            <a:r>
              <a:rPr lang="en-US" dirty="0"/>
              <a:t>Serious injuries have resulted.</a:t>
            </a:r>
          </a:p>
          <a:p>
            <a:r>
              <a:rPr lang="en-US" dirty="0"/>
              <a:t>Patients should be seated or lying down during vaccine administration.</a:t>
            </a:r>
          </a:p>
          <a:p>
            <a:r>
              <a:rPr lang="en-US" dirty="0"/>
              <a:t>ACIP recommends providers strongly consider observing patients for 15 minutes after vaccination.  Patients should be seated or lying down during observation.</a:t>
            </a:r>
          </a:p>
          <a:p>
            <a:endParaRPr lang="en-US" dirty="0"/>
          </a:p>
        </p:txBody>
      </p:sp>
      <p:sp>
        <p:nvSpPr>
          <p:cNvPr id="2" name="Rectangle 1">
            <a:extLst>
              <a:ext uri="{FF2B5EF4-FFF2-40B4-BE49-F238E27FC236}">
                <a16:creationId xmlns:a16="http://schemas.microsoft.com/office/drawing/2014/main" id="{7B53BE08-D9CA-41EE-8D84-74D5FA62D8FD}"/>
              </a:ext>
            </a:extLst>
          </p:cNvPr>
          <p:cNvSpPr/>
          <p:nvPr/>
        </p:nvSpPr>
        <p:spPr>
          <a:xfrm>
            <a:off x="457200" y="4184099"/>
            <a:ext cx="8397433" cy="1169551"/>
          </a:xfrm>
          <a:prstGeom prst="rect">
            <a:avLst/>
          </a:prstGeom>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Information from Kroger AT, Atkinson WL, Marcuse EK, Pickering LK. Advisory Committee on Immunization Practices (ACIP) Centers for Disease Control and Prevention (CDC). General recommendations on immunization: recommendations of the Advisory Committee on Immunization Practices (ACIP) [published correction appears in </a:t>
            </a:r>
            <a:r>
              <a:rPr lang="en-US" sz="1000" i="1" dirty="0">
                <a:solidFill>
                  <a:schemeClr val="bg2">
                    <a:lumMod val="50000"/>
                  </a:schemeClr>
                </a:solidFill>
                <a:latin typeface="Calibri" panose="020F0502020204030204" pitchFamily="34" charset="0"/>
                <a:cs typeface="Calibri" panose="020F0502020204030204" pitchFamily="34" charset="0"/>
              </a:rPr>
              <a:t>MMWR </a:t>
            </a:r>
            <a:r>
              <a:rPr lang="en-US" sz="1000" i="1" dirty="0" err="1">
                <a:solidFill>
                  <a:schemeClr val="bg2">
                    <a:lumMod val="50000"/>
                  </a:schemeClr>
                </a:solidFill>
                <a:latin typeface="Calibri" panose="020F0502020204030204" pitchFamily="34" charset="0"/>
                <a:cs typeface="Calibri" panose="020F0502020204030204" pitchFamily="34" charset="0"/>
              </a:rPr>
              <a:t>Morb</a:t>
            </a:r>
            <a:r>
              <a:rPr lang="en-US" sz="1000" i="1" dirty="0">
                <a:solidFill>
                  <a:schemeClr val="bg2">
                    <a:lumMod val="50000"/>
                  </a:schemeClr>
                </a:solidFill>
                <a:latin typeface="Calibri" panose="020F0502020204030204" pitchFamily="34" charset="0"/>
                <a:cs typeface="Calibri" panose="020F0502020204030204" pitchFamily="34" charset="0"/>
              </a:rPr>
              <a:t> Mortal </a:t>
            </a:r>
            <a:r>
              <a:rPr lang="en-US" sz="1000" i="1" dirty="0" err="1">
                <a:solidFill>
                  <a:schemeClr val="bg2">
                    <a:lumMod val="50000"/>
                  </a:schemeClr>
                </a:solidFill>
                <a:latin typeface="Calibri" panose="020F0502020204030204" pitchFamily="34" charset="0"/>
                <a:cs typeface="Calibri" panose="020F0502020204030204" pitchFamily="34" charset="0"/>
              </a:rPr>
              <a:t>Wkly</a:t>
            </a:r>
            <a:r>
              <a:rPr lang="en-US" sz="1000" i="1" dirty="0">
                <a:solidFill>
                  <a:schemeClr val="bg2">
                    <a:lumMod val="50000"/>
                  </a:schemeClr>
                </a:solidFill>
                <a:latin typeface="Calibri" panose="020F0502020204030204" pitchFamily="34" charset="0"/>
                <a:cs typeface="Calibri" panose="020F0502020204030204" pitchFamily="34" charset="0"/>
              </a:rPr>
              <a:t> Rep.</a:t>
            </a:r>
            <a:r>
              <a:rPr lang="en-US" sz="1000" dirty="0">
                <a:solidFill>
                  <a:schemeClr val="bg2">
                    <a:lumMod val="50000"/>
                  </a:schemeClr>
                </a:solidFill>
                <a:latin typeface="Calibri" panose="020F0502020204030204" pitchFamily="34" charset="0"/>
                <a:cs typeface="Calibri" panose="020F0502020204030204" pitchFamily="34" charset="0"/>
              </a:rPr>
              <a:t> 2006 Dec 8;55(48):1303] [published correction appears in </a:t>
            </a:r>
            <a:r>
              <a:rPr lang="en-US" sz="1000" i="1" dirty="0">
                <a:solidFill>
                  <a:schemeClr val="bg2">
                    <a:lumMod val="50000"/>
                  </a:schemeClr>
                </a:solidFill>
                <a:latin typeface="Calibri" panose="020F0502020204030204" pitchFamily="34" charset="0"/>
                <a:cs typeface="Calibri" panose="020F0502020204030204" pitchFamily="34" charset="0"/>
              </a:rPr>
              <a:t>MMWR </a:t>
            </a:r>
            <a:r>
              <a:rPr lang="en-US" sz="1000" i="1" dirty="0" err="1">
                <a:solidFill>
                  <a:schemeClr val="bg2">
                    <a:lumMod val="50000"/>
                  </a:schemeClr>
                </a:solidFill>
                <a:latin typeface="Calibri" panose="020F0502020204030204" pitchFamily="34" charset="0"/>
                <a:cs typeface="Calibri" panose="020F0502020204030204" pitchFamily="34" charset="0"/>
              </a:rPr>
              <a:t>Morb</a:t>
            </a:r>
            <a:r>
              <a:rPr lang="en-US" sz="1000" i="1" dirty="0">
                <a:solidFill>
                  <a:schemeClr val="bg2">
                    <a:lumMod val="50000"/>
                  </a:schemeClr>
                </a:solidFill>
                <a:latin typeface="Calibri" panose="020F0502020204030204" pitchFamily="34" charset="0"/>
                <a:cs typeface="Calibri" panose="020F0502020204030204" pitchFamily="34" charset="0"/>
              </a:rPr>
              <a:t> Mortal </a:t>
            </a:r>
            <a:r>
              <a:rPr lang="en-US" sz="1000" i="1" dirty="0" err="1">
                <a:solidFill>
                  <a:schemeClr val="bg2">
                    <a:lumMod val="50000"/>
                  </a:schemeClr>
                </a:solidFill>
                <a:latin typeface="Calibri" panose="020F0502020204030204" pitchFamily="34" charset="0"/>
                <a:cs typeface="Calibri" panose="020F0502020204030204" pitchFamily="34" charset="0"/>
              </a:rPr>
              <a:t>Wkly</a:t>
            </a:r>
            <a:r>
              <a:rPr lang="en-US" sz="1000" i="1" dirty="0">
                <a:solidFill>
                  <a:schemeClr val="bg2">
                    <a:lumMod val="50000"/>
                  </a:schemeClr>
                </a:solidFill>
                <a:latin typeface="Calibri" panose="020F0502020204030204" pitchFamily="34" charset="0"/>
                <a:cs typeface="Calibri" panose="020F0502020204030204" pitchFamily="34" charset="0"/>
              </a:rPr>
              <a:t> Rep. </a:t>
            </a:r>
            <a:r>
              <a:rPr lang="en-US" sz="1000" dirty="0">
                <a:solidFill>
                  <a:schemeClr val="bg2">
                    <a:lumMod val="50000"/>
                  </a:schemeClr>
                </a:solidFill>
                <a:latin typeface="Calibri" panose="020F0502020204030204" pitchFamily="34" charset="0"/>
                <a:cs typeface="Calibri" panose="020F0502020204030204" pitchFamily="34" charset="0"/>
              </a:rPr>
              <a:t>2007 Mar 23;56(11):256] [published correction appears in </a:t>
            </a:r>
            <a:r>
              <a:rPr lang="en-US" sz="1000" i="1" dirty="0">
                <a:solidFill>
                  <a:schemeClr val="bg2">
                    <a:lumMod val="50000"/>
                  </a:schemeClr>
                </a:solidFill>
                <a:latin typeface="Calibri" panose="020F0502020204030204" pitchFamily="34" charset="0"/>
                <a:cs typeface="Calibri" panose="020F0502020204030204" pitchFamily="34" charset="0"/>
              </a:rPr>
              <a:t>Pediatrics. </a:t>
            </a:r>
            <a:r>
              <a:rPr lang="en-US" sz="1000" dirty="0">
                <a:solidFill>
                  <a:schemeClr val="bg2">
                    <a:lumMod val="50000"/>
                  </a:schemeClr>
                </a:solidFill>
                <a:latin typeface="Calibri" panose="020F0502020204030204" pitchFamily="34" charset="0"/>
                <a:cs typeface="Calibri" panose="020F0502020204030204" pitchFamily="34" charset="0"/>
              </a:rPr>
              <a:t>2007 May;119(5):1008]. </a:t>
            </a:r>
            <a:r>
              <a:rPr lang="en-US" sz="1000" i="1" dirty="0">
                <a:solidFill>
                  <a:schemeClr val="bg2">
                    <a:lumMod val="50000"/>
                  </a:schemeClr>
                </a:solidFill>
                <a:latin typeface="Calibri" panose="020F0502020204030204" pitchFamily="34" charset="0"/>
                <a:cs typeface="Calibri" panose="020F0502020204030204" pitchFamily="34" charset="0"/>
              </a:rPr>
              <a:t>MMWR </a:t>
            </a:r>
            <a:r>
              <a:rPr lang="en-US" sz="1000" i="1" dirty="0" err="1">
                <a:solidFill>
                  <a:schemeClr val="bg2">
                    <a:lumMod val="50000"/>
                  </a:schemeClr>
                </a:solidFill>
                <a:latin typeface="Calibri" panose="020F0502020204030204" pitchFamily="34" charset="0"/>
                <a:cs typeface="Calibri" panose="020F0502020204030204" pitchFamily="34" charset="0"/>
              </a:rPr>
              <a:t>Recomm</a:t>
            </a:r>
            <a:r>
              <a:rPr lang="en-US" sz="1000" i="1" dirty="0">
                <a:solidFill>
                  <a:schemeClr val="bg2">
                    <a:lumMod val="50000"/>
                  </a:schemeClr>
                </a:solidFill>
                <a:latin typeface="Calibri" panose="020F0502020204030204" pitchFamily="34" charset="0"/>
                <a:cs typeface="Calibri" panose="020F0502020204030204" pitchFamily="34" charset="0"/>
              </a:rPr>
              <a:t> Rep</a:t>
            </a:r>
            <a:r>
              <a:rPr lang="en-US" sz="1000" dirty="0">
                <a:solidFill>
                  <a:schemeClr val="bg2">
                    <a:lumMod val="50000"/>
                  </a:schemeClr>
                </a:solidFill>
                <a:latin typeface="Calibri" panose="020F0502020204030204" pitchFamily="34" charset="0"/>
                <a:cs typeface="Calibri" panose="020F0502020204030204" pitchFamily="34" charset="0"/>
              </a:rPr>
              <a:t>. 2006;55(RR-15):1–48; http://www.iom.edu/Reports/2011/Adverse-Effects-of-Vaccines-Evidence-and-Causality.aspx.</a:t>
            </a:r>
          </a:p>
          <a:p>
            <a:br>
              <a:rPr lang="en-US" sz="1000" dirty="0">
                <a:solidFill>
                  <a:schemeClr val="bg2">
                    <a:lumMod val="50000"/>
                  </a:schemeClr>
                </a:solidFill>
                <a:latin typeface="Calibri" panose="020F0502020204030204" pitchFamily="34" charset="0"/>
                <a:cs typeface="Calibri" panose="020F0502020204030204" pitchFamily="34" charset="0"/>
              </a:rPr>
            </a:br>
            <a:endParaRPr lang="en-US" sz="10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81729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p:txBody>
          <a:bodyPr/>
          <a:lstStyle/>
          <a:p>
            <a:r>
              <a:rPr lang="en-US" dirty="0"/>
              <a:t>NURSING CONSIDERATIONS</a:t>
            </a:r>
          </a:p>
        </p:txBody>
      </p:sp>
      <p:sp>
        <p:nvSpPr>
          <p:cNvPr id="6" name="Text Placeholder 5">
            <a:extLst>
              <a:ext uri="{FF2B5EF4-FFF2-40B4-BE49-F238E27FC236}">
                <a16:creationId xmlns:a16="http://schemas.microsoft.com/office/drawing/2014/main" id="{5E855E2F-9B12-493B-9ABE-F9F8255F2E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3328698"/>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E346B3FE-EC9C-48FB-9D06-81E6B94E38B0}"/>
              </a:ext>
            </a:extLst>
          </p:cNvPr>
          <p:cNvSpPr>
            <a:spLocks noGrp="1"/>
          </p:cNvSpPr>
          <p:nvPr>
            <p:ph type="title"/>
          </p:nvPr>
        </p:nvSpPr>
        <p:spPr>
          <a:xfrm>
            <a:off x="457200" y="205979"/>
            <a:ext cx="8229600" cy="857250"/>
          </a:xfrm>
        </p:spPr>
        <p:txBody>
          <a:bodyPr/>
          <a:lstStyle/>
          <a:p>
            <a:r>
              <a:rPr lang="en-US" dirty="0"/>
              <a:t>Nursing Considerations</a:t>
            </a:r>
          </a:p>
        </p:txBody>
      </p:sp>
      <p:sp>
        <p:nvSpPr>
          <p:cNvPr id="9" name="Text Placeholder 1">
            <a:extLst>
              <a:ext uri="{FF2B5EF4-FFF2-40B4-BE49-F238E27FC236}">
                <a16:creationId xmlns:a16="http://schemas.microsoft.com/office/drawing/2014/main" id="{B649BD83-AF12-4C18-9D16-21CDE2C1E309}"/>
              </a:ext>
            </a:extLst>
          </p:cNvPr>
          <p:cNvSpPr txBox="1">
            <a:spLocks/>
          </p:cNvSpPr>
          <p:nvPr/>
        </p:nvSpPr>
        <p:spPr bwMode="auto">
          <a:xfrm>
            <a:off x="457200" y="4561983"/>
            <a:ext cx="870712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000">
                <a:solidFill>
                  <a:schemeClr val="bg2">
                    <a:lumMod val="50000"/>
                  </a:schemeClr>
                </a:solidFill>
              </a:rPr>
              <a:t>Information from Centers for Disease Control and Prevention. Epidemiology and Prevention of Vaccine-Preventable Diseases. Hamborsky J, Kroger A, Wolfe S, eds. 13th ed. Washington D.C. Public Health Foundation, 2015; https://www.cdc.gov/vaccines/pubs/pinkbook/index.html; https://www.cdc.gov/vaccines/parents/by-age/months-1-2.html.</a:t>
            </a:r>
            <a:endParaRPr lang="en-US" sz="1000" dirty="0">
              <a:solidFill>
                <a:schemeClr val="bg2">
                  <a:lumMod val="50000"/>
                </a:schemeClr>
              </a:solidFill>
            </a:endParaRPr>
          </a:p>
        </p:txBody>
      </p:sp>
      <p:sp>
        <p:nvSpPr>
          <p:cNvPr id="10" name="Text Placeholder 3">
            <a:extLst>
              <a:ext uri="{FF2B5EF4-FFF2-40B4-BE49-F238E27FC236}">
                <a16:creationId xmlns:a16="http://schemas.microsoft.com/office/drawing/2014/main" id="{3D8357EB-1C2B-47C1-AD8B-504F06C22157}"/>
              </a:ext>
            </a:extLst>
          </p:cNvPr>
          <p:cNvSpPr>
            <a:spLocks noGrp="1"/>
          </p:cNvSpPr>
          <p:nvPr>
            <p:ph type="body" sz="quarter" idx="10"/>
          </p:nvPr>
        </p:nvSpPr>
        <p:spPr>
          <a:xfrm>
            <a:off x="457200" y="1158875"/>
            <a:ext cx="8229600" cy="3341688"/>
          </a:xfrm>
        </p:spPr>
        <p:txBody>
          <a:bodyPr/>
          <a:lstStyle/>
          <a:p>
            <a:pPr marL="0" indent="0">
              <a:buNone/>
            </a:pPr>
            <a:r>
              <a:rPr lang="en-US" b="1" dirty="0"/>
              <a:t>Supportive treatment</a:t>
            </a:r>
          </a:p>
        </p:txBody>
      </p:sp>
      <p:graphicFrame>
        <p:nvGraphicFramePr>
          <p:cNvPr id="11" name="Table 10">
            <a:extLst>
              <a:ext uri="{FF2B5EF4-FFF2-40B4-BE49-F238E27FC236}">
                <a16:creationId xmlns:a16="http://schemas.microsoft.com/office/drawing/2014/main" id="{1D7C8BA7-C81A-4469-9D04-BA240BD3E01A}"/>
              </a:ext>
            </a:extLst>
          </p:cNvPr>
          <p:cNvGraphicFramePr>
            <a:graphicFrameLocks noGrp="1"/>
          </p:cNvGraphicFramePr>
          <p:nvPr>
            <p:extLst>
              <p:ext uri="{D42A27DB-BD31-4B8C-83A1-F6EECF244321}">
                <p14:modId xmlns:p14="http://schemas.microsoft.com/office/powerpoint/2010/main" val="3450887232"/>
              </p:ext>
            </p:extLst>
          </p:nvPr>
        </p:nvGraphicFramePr>
        <p:xfrm>
          <a:off x="457200" y="1633045"/>
          <a:ext cx="8229600" cy="2731708"/>
        </p:xfrm>
        <a:graphic>
          <a:graphicData uri="http://schemas.openxmlformats.org/drawingml/2006/table">
            <a:tbl>
              <a:tblPr firstRow="1" bandRow="1">
                <a:tableStyleId>{912C8C85-51F0-491E-9774-3900AFEF0FD7}</a:tableStyleId>
              </a:tblPr>
              <a:tblGrid>
                <a:gridCol w="1290320">
                  <a:extLst>
                    <a:ext uri="{9D8B030D-6E8A-4147-A177-3AD203B41FA5}">
                      <a16:colId xmlns:a16="http://schemas.microsoft.com/office/drawing/2014/main" val="2650060501"/>
                    </a:ext>
                  </a:extLst>
                </a:gridCol>
                <a:gridCol w="3055472">
                  <a:extLst>
                    <a:ext uri="{9D8B030D-6E8A-4147-A177-3AD203B41FA5}">
                      <a16:colId xmlns:a16="http://schemas.microsoft.com/office/drawing/2014/main" val="3095082634"/>
                    </a:ext>
                  </a:extLst>
                </a:gridCol>
                <a:gridCol w="3883808">
                  <a:extLst>
                    <a:ext uri="{9D8B030D-6E8A-4147-A177-3AD203B41FA5}">
                      <a16:colId xmlns:a16="http://schemas.microsoft.com/office/drawing/2014/main" val="2407542297"/>
                    </a:ext>
                  </a:extLst>
                </a:gridCol>
              </a:tblGrid>
              <a:tr h="319006">
                <a:tc>
                  <a:txBody>
                    <a:bodyPr/>
                    <a:lstStyle/>
                    <a:p>
                      <a:endParaRPr lang="en-US" sz="1600" dirty="0"/>
                    </a:p>
                  </a:txBody>
                  <a:tcPr/>
                </a:tc>
                <a:tc>
                  <a:txBody>
                    <a:bodyPr/>
                    <a:lstStyle/>
                    <a:p>
                      <a:r>
                        <a:rPr lang="en-US" sz="1600" dirty="0">
                          <a:solidFill>
                            <a:schemeClr val="bg2"/>
                          </a:solidFill>
                        </a:rPr>
                        <a:t>Mild to moderate reaction</a:t>
                      </a:r>
                    </a:p>
                  </a:txBody>
                  <a:tcPr/>
                </a:tc>
                <a:tc>
                  <a:txBody>
                    <a:bodyPr/>
                    <a:lstStyle/>
                    <a:p>
                      <a:r>
                        <a:rPr lang="en-US" sz="1600" dirty="0">
                          <a:solidFill>
                            <a:schemeClr val="bg2"/>
                          </a:solidFill>
                        </a:rPr>
                        <a:t>Severe reaction (anaphylaxis)</a:t>
                      </a:r>
                    </a:p>
                  </a:txBody>
                  <a:tcPr/>
                </a:tc>
                <a:extLst>
                  <a:ext uri="{0D108BD9-81ED-4DB2-BD59-A6C34878D82A}">
                    <a16:rowId xmlns:a16="http://schemas.microsoft.com/office/drawing/2014/main" val="624281924"/>
                  </a:ext>
                </a:extLst>
              </a:tr>
              <a:tr h="1015019">
                <a:tc>
                  <a:txBody>
                    <a:bodyPr/>
                    <a:lstStyle/>
                    <a:p>
                      <a:pPr algn="ctr"/>
                      <a:r>
                        <a:rPr lang="en-US" sz="1800" b="1" dirty="0">
                          <a:solidFill>
                            <a:srgbClr val="005DAA"/>
                          </a:solidFill>
                          <a:latin typeface="Calibri" panose="020F0502020204030204" pitchFamily="34" charset="0"/>
                          <a:cs typeface="Calibri" panose="020F0502020204030204" pitchFamily="34" charset="0"/>
                        </a:rPr>
                        <a:t>Reactions</a:t>
                      </a:r>
                    </a:p>
                  </a:txBody>
                  <a:tcPr anchor="ctr">
                    <a:lnR w="12700" cap="flat" cmpd="sng" algn="ctr">
                      <a:solidFill>
                        <a:schemeClr val="accent6"/>
                      </a:solidFill>
                      <a:prstDash val="solid"/>
                      <a:round/>
                      <a:headEnd type="none" w="med" len="med"/>
                      <a:tailEnd type="none" w="med" len="med"/>
                    </a:lnR>
                    <a:solidFill>
                      <a:srgbClr val="D6E3FF">
                        <a:alpha val="56078"/>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4">
                              <a:lumMod val="75000"/>
                            </a:schemeClr>
                          </a:solidFill>
                          <a:latin typeface="Calibri" panose="020F0502020204030204" pitchFamily="34" charset="0"/>
                          <a:cs typeface="Calibri" panose="020F0502020204030204" pitchFamily="34" charset="0"/>
                        </a:rPr>
                        <a:t>Soreness, redness, itching, swelling</a:t>
                      </a:r>
                    </a:p>
                    <a:p>
                      <a:endParaRPr lang="en-US" sz="1600" dirty="0">
                        <a:solidFill>
                          <a:schemeClr val="accent4">
                            <a:lumMod val="75000"/>
                          </a:schemeClr>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4">
                              <a:lumMod val="75000"/>
                            </a:schemeClr>
                          </a:solidFill>
                          <a:latin typeface="Calibri" panose="020F0502020204030204" pitchFamily="34" charset="0"/>
                          <a:cs typeface="Calibri" panose="020F0502020204030204" pitchFamily="34" charset="0"/>
                        </a:rPr>
                        <a:t>Flushing, facial edema, urticaria, itching, swelling of the mouth/throat, wheezing, difficulty breathing.  </a:t>
                      </a: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225778144"/>
                  </a:ext>
                </a:extLst>
              </a:tr>
              <a:tr h="1381409">
                <a:tc>
                  <a:txBody>
                    <a:bodyPr/>
                    <a:lstStyle/>
                    <a:p>
                      <a:pPr algn="ctr"/>
                      <a:r>
                        <a:rPr lang="en-US" sz="1800" b="1" dirty="0">
                          <a:solidFill>
                            <a:srgbClr val="005DAA"/>
                          </a:solidFill>
                          <a:latin typeface="Calibri" panose="020F0502020204030204" pitchFamily="34" charset="0"/>
                          <a:cs typeface="Calibri" panose="020F0502020204030204" pitchFamily="34" charset="0"/>
                        </a:rPr>
                        <a:t>Treatment</a:t>
                      </a:r>
                    </a:p>
                  </a:txBody>
                  <a:tcPr anchor="ctr">
                    <a:lnR w="12700" cap="flat" cmpd="sng" algn="ctr">
                      <a:solidFill>
                        <a:schemeClr val="accent6"/>
                      </a:solidFill>
                      <a:prstDash val="solid"/>
                      <a:round/>
                      <a:headEnd type="none" w="med" len="med"/>
                      <a:tailEnd type="none" w="med" len="med"/>
                    </a:lnR>
                    <a:solidFill>
                      <a:srgbClr val="D6E3FF">
                        <a:alpha val="56078"/>
                      </a:srgbClr>
                    </a:solidFill>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Cool, damp cloth to help reduce redness, soreness, and/or swelling at the injection site; antipyretics can be used for fever and local discomfort following vaccination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4">
                              <a:lumMod val="75000"/>
                            </a:schemeClr>
                          </a:solidFill>
                          <a:latin typeface="Calibri" panose="020F0502020204030204" pitchFamily="34" charset="0"/>
                          <a:cs typeface="Calibri" panose="020F0502020204030204" pitchFamily="34" charset="0"/>
                        </a:rPr>
                        <a:t>Call 911, administer CPR, provide epinephrine or equivalent (e.g., EpiPen), immediate transfer to hospital</a:t>
                      </a:r>
                    </a:p>
                    <a:p>
                      <a:endParaRPr lang="en-US" sz="1600" dirty="0">
                        <a:solidFill>
                          <a:schemeClr val="accent4">
                            <a:lumMod val="75000"/>
                          </a:schemeClr>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503924523"/>
                  </a:ext>
                </a:extLst>
              </a:tr>
            </a:tbl>
          </a:graphicData>
        </a:graphic>
      </p:graphicFrame>
    </p:spTree>
    <p:extLst>
      <p:ext uri="{BB962C8B-B14F-4D97-AF65-F5344CB8AC3E}">
        <p14:creationId xmlns:p14="http://schemas.microsoft.com/office/powerpoint/2010/main" val="21636006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61013-DEDB-9749-8599-78831BD50FC2}"/>
              </a:ext>
            </a:extLst>
          </p:cNvPr>
          <p:cNvSpPr>
            <a:spLocks noGrp="1"/>
          </p:cNvSpPr>
          <p:nvPr>
            <p:ph type="title"/>
          </p:nvPr>
        </p:nvSpPr>
        <p:spPr/>
        <p:txBody>
          <a:bodyPr/>
          <a:lstStyle/>
          <a:p>
            <a:r>
              <a:rPr lang="en-US" dirty="0">
                <a:solidFill>
                  <a:schemeClr val="accent3"/>
                </a:solidFill>
              </a:rPr>
              <a:t>Glossary (continued)</a:t>
            </a:r>
            <a:endParaRPr lang="en-US" dirty="0"/>
          </a:p>
        </p:txBody>
      </p:sp>
      <p:sp>
        <p:nvSpPr>
          <p:cNvPr id="5" name="Text Placeholder 4">
            <a:extLst>
              <a:ext uri="{FF2B5EF4-FFF2-40B4-BE49-F238E27FC236}">
                <a16:creationId xmlns:a16="http://schemas.microsoft.com/office/drawing/2014/main" id="{B26BFE8B-D7F3-A645-9D26-DBB809B0FB21}"/>
              </a:ext>
            </a:extLst>
          </p:cNvPr>
          <p:cNvSpPr>
            <a:spLocks noGrp="1"/>
          </p:cNvSpPr>
          <p:nvPr>
            <p:ph type="body" sz="quarter" idx="10"/>
          </p:nvPr>
        </p:nvSpPr>
        <p:spPr/>
        <p:txBody>
          <a:bodyPr/>
          <a:lstStyle/>
          <a:p>
            <a:pPr fontAlgn="ctr"/>
            <a:r>
              <a:rPr lang="en-US" sz="1500" b="1" dirty="0"/>
              <a:t>Precaution: </a:t>
            </a:r>
            <a:r>
              <a:rPr lang="en-US" sz="1500" dirty="0"/>
              <a:t>A condition in a recipient that might increase the risk for a serious adverse reaction, might cause diagnostic confusion, or might compromise the ability of the vaccine to produce immunity.</a:t>
            </a:r>
            <a:endParaRPr lang="en-US" sz="1500" b="1" dirty="0"/>
          </a:p>
          <a:p>
            <a:pPr fontAlgn="ctr"/>
            <a:r>
              <a:rPr lang="en-US" sz="1500" b="1" dirty="0"/>
              <a:t>Reservoir: </a:t>
            </a:r>
            <a:r>
              <a:rPr lang="en-US" sz="1500" dirty="0"/>
              <a:t>H</a:t>
            </a:r>
            <a:r>
              <a:rPr lang="en-US" sz="1500" b="0" dirty="0"/>
              <a:t>abitat in which an infectious agent normally lives, grows, and multiplies; reservoirs include humans, animals, and the environment.</a:t>
            </a:r>
            <a:r>
              <a:rPr lang="en-US" sz="1500" dirty="0"/>
              <a:t>				</a:t>
            </a:r>
          </a:p>
          <a:p>
            <a:r>
              <a:rPr lang="en-US" sz="1500" b="1" dirty="0"/>
              <a:t>Sequelae: </a:t>
            </a:r>
            <a:r>
              <a:rPr lang="en-US" sz="1500" dirty="0"/>
              <a:t>T</a:t>
            </a:r>
            <a:r>
              <a:rPr lang="en-US" sz="1500" b="0" dirty="0"/>
              <a:t>he after effects of a disease or injury.</a:t>
            </a:r>
          </a:p>
          <a:p>
            <a:r>
              <a:rPr lang="en-US" sz="1500" b="1" dirty="0"/>
              <a:t>Subunit vaccines: </a:t>
            </a:r>
            <a:r>
              <a:rPr lang="en-US" sz="1500" dirty="0"/>
              <a:t>vaccine that includes only parts of the virus or bacteria, subunits, instead of the entire germ. Because these vaccines contain only the essential antigens and not all the other molecules that make up the germ, side effects are less common.</a:t>
            </a:r>
            <a:endParaRPr lang="en-US" sz="1500" b="0" dirty="0"/>
          </a:p>
          <a:p>
            <a:r>
              <a:rPr lang="en-US" sz="1500" b="1" dirty="0">
                <a:sym typeface="Arial"/>
              </a:rPr>
              <a:t>Supportive treatment: </a:t>
            </a:r>
            <a:r>
              <a:rPr lang="en-US" sz="1500" dirty="0">
                <a:sym typeface="Arial"/>
              </a:rPr>
              <a:t>T</a:t>
            </a:r>
            <a:r>
              <a:rPr lang="en-US" sz="1500" b="0" dirty="0"/>
              <a:t>reatment provided to keep a person comfortable. </a:t>
            </a:r>
          </a:p>
          <a:p>
            <a:pPr marL="38100" indent="0">
              <a:buNone/>
            </a:pPr>
            <a:endParaRPr lang="en-US" sz="1500" dirty="0">
              <a:solidFill>
                <a:srgbClr val="00B050"/>
              </a:solidFill>
            </a:endParaRPr>
          </a:p>
        </p:txBody>
      </p:sp>
      <p:sp>
        <p:nvSpPr>
          <p:cNvPr id="2" name="Rectangle 1">
            <a:extLst>
              <a:ext uri="{FF2B5EF4-FFF2-40B4-BE49-F238E27FC236}">
                <a16:creationId xmlns:a16="http://schemas.microsoft.com/office/drawing/2014/main" id="{5DA8C7CF-86E2-49BF-8043-5A5171F1A002}"/>
              </a:ext>
            </a:extLst>
          </p:cNvPr>
          <p:cNvSpPr/>
          <p:nvPr/>
        </p:nvSpPr>
        <p:spPr>
          <a:xfrm>
            <a:off x="627792" y="4596209"/>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377280429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430B888-3651-469B-B5E8-7962570132FA}"/>
              </a:ext>
            </a:extLst>
          </p:cNvPr>
          <p:cNvSpPr>
            <a:spLocks noGrp="1"/>
          </p:cNvSpPr>
          <p:nvPr>
            <p:ph type="title"/>
          </p:nvPr>
        </p:nvSpPr>
        <p:spPr>
          <a:xfrm>
            <a:off x="457200" y="205979"/>
            <a:ext cx="8229600" cy="857250"/>
          </a:xfrm>
        </p:spPr>
        <p:txBody>
          <a:bodyPr/>
          <a:lstStyle/>
          <a:p>
            <a:r>
              <a:rPr lang="en-US" dirty="0"/>
              <a:t>Nursing Considerations</a:t>
            </a:r>
          </a:p>
        </p:txBody>
      </p:sp>
      <p:sp>
        <p:nvSpPr>
          <p:cNvPr id="13" name="Text Placeholder 4">
            <a:extLst>
              <a:ext uri="{FF2B5EF4-FFF2-40B4-BE49-F238E27FC236}">
                <a16:creationId xmlns:a16="http://schemas.microsoft.com/office/drawing/2014/main" id="{08A1D413-117A-4ABD-936E-F0063A49CC58}"/>
              </a:ext>
            </a:extLst>
          </p:cNvPr>
          <p:cNvSpPr>
            <a:spLocks noGrp="1"/>
          </p:cNvSpPr>
          <p:nvPr>
            <p:ph type="body" sz="quarter" idx="10"/>
          </p:nvPr>
        </p:nvSpPr>
        <p:spPr>
          <a:xfrm>
            <a:off x="457200" y="1158875"/>
            <a:ext cx="5049520" cy="3341688"/>
          </a:xfrm>
        </p:spPr>
        <p:txBody>
          <a:bodyPr/>
          <a:lstStyle/>
          <a:p>
            <a:pPr marL="0" indent="0">
              <a:buNone/>
            </a:pPr>
            <a:r>
              <a:rPr lang="en-US" b="1" dirty="0">
                <a:solidFill>
                  <a:schemeClr val="accent5"/>
                </a:solidFill>
                <a:hlinkClick r:id="rId3">
                  <a:extLst>
                    <a:ext uri="{A12FA001-AC4F-418D-AE19-62706E023703}">
                      <ahyp:hlinkClr xmlns:ahyp="http://schemas.microsoft.com/office/drawing/2018/hyperlinkcolor" val="tx"/>
                    </a:ext>
                  </a:extLst>
                </a:hlinkClick>
              </a:rPr>
              <a:t>Vaccinate with Confidence</a:t>
            </a:r>
            <a:endParaRPr lang="en-US" b="1" dirty="0">
              <a:solidFill>
                <a:schemeClr val="accent5"/>
              </a:solidFill>
            </a:endParaRPr>
          </a:p>
          <a:p>
            <a:r>
              <a:rPr lang="en-US" dirty="0"/>
              <a:t>CDC’s strategic framework to strengthen vaccine confidence and prevent outbreaks of vaccine-preventable diseases in the United States</a:t>
            </a:r>
          </a:p>
          <a:p>
            <a:r>
              <a:rPr lang="en-US" dirty="0"/>
              <a:t>Key priorities:</a:t>
            </a:r>
          </a:p>
          <a:p>
            <a:pPr lvl="1"/>
            <a:r>
              <a:rPr lang="en-US" dirty="0"/>
              <a:t>Protect communities. </a:t>
            </a:r>
          </a:p>
          <a:p>
            <a:pPr lvl="1"/>
            <a:r>
              <a:rPr lang="en-US" dirty="0"/>
              <a:t>Empower families.</a:t>
            </a:r>
          </a:p>
          <a:p>
            <a:pPr lvl="1"/>
            <a:r>
              <a:rPr lang="en-US" dirty="0"/>
              <a:t>Stop myths.</a:t>
            </a:r>
          </a:p>
          <a:p>
            <a:pPr marL="0" indent="0">
              <a:buNone/>
            </a:pPr>
            <a:r>
              <a:rPr lang="en-US" dirty="0"/>
              <a:t>	</a:t>
            </a:r>
          </a:p>
        </p:txBody>
      </p:sp>
      <p:sp>
        <p:nvSpPr>
          <p:cNvPr id="14" name="Text Placeholder 5">
            <a:extLst>
              <a:ext uri="{FF2B5EF4-FFF2-40B4-BE49-F238E27FC236}">
                <a16:creationId xmlns:a16="http://schemas.microsoft.com/office/drawing/2014/main" id="{327305AB-9E5C-48FA-8604-94512646FCC6}"/>
              </a:ext>
            </a:extLst>
          </p:cNvPr>
          <p:cNvSpPr txBox="1">
            <a:spLocks/>
          </p:cNvSpPr>
          <p:nvPr/>
        </p:nvSpPr>
        <p:spPr bwMode="auto">
          <a:xfrm>
            <a:off x="457200" y="4805680"/>
            <a:ext cx="8229600" cy="33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000">
                <a:solidFill>
                  <a:schemeClr val="bg2">
                    <a:lumMod val="50000"/>
                  </a:schemeClr>
                </a:solidFill>
              </a:rPr>
              <a:t>Information from https://www.cdc.gov/vaccines/partners/vaccinate-with-confidence.html.</a:t>
            </a:r>
            <a:endParaRPr lang="en-US" sz="1000" dirty="0">
              <a:solidFill>
                <a:schemeClr val="bg2">
                  <a:lumMod val="50000"/>
                </a:schemeClr>
              </a:solidFill>
            </a:endParaRPr>
          </a:p>
        </p:txBody>
      </p:sp>
      <p:pic>
        <p:nvPicPr>
          <p:cNvPr id="15" name="Picture 14">
            <a:extLst>
              <a:ext uri="{FF2B5EF4-FFF2-40B4-BE49-F238E27FC236}">
                <a16:creationId xmlns:a16="http://schemas.microsoft.com/office/drawing/2014/main" id="{782ABAAE-DE2F-4539-9AED-2B174A925A5C}"/>
              </a:ext>
            </a:extLst>
          </p:cNvPr>
          <p:cNvPicPr>
            <a:picLocks noChangeAspect="1"/>
          </p:cNvPicPr>
          <p:nvPr/>
        </p:nvPicPr>
        <p:blipFill>
          <a:blip r:embed="rId4"/>
          <a:stretch>
            <a:fillRect/>
          </a:stretch>
        </p:blipFill>
        <p:spPr>
          <a:xfrm>
            <a:off x="5608761" y="620158"/>
            <a:ext cx="2708288" cy="3450518"/>
          </a:xfrm>
          <a:prstGeom prst="rect">
            <a:avLst/>
          </a:prstGeom>
        </p:spPr>
      </p:pic>
    </p:spTree>
    <p:extLst>
      <p:ext uri="{BB962C8B-B14F-4D97-AF65-F5344CB8AC3E}">
        <p14:creationId xmlns:p14="http://schemas.microsoft.com/office/powerpoint/2010/main" val="3075421303"/>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2936-2619-450F-82DB-2198F30B8AD8}"/>
              </a:ext>
            </a:extLst>
          </p:cNvPr>
          <p:cNvSpPr>
            <a:spLocks noGrp="1"/>
          </p:cNvSpPr>
          <p:nvPr>
            <p:ph type="title"/>
          </p:nvPr>
        </p:nvSpPr>
        <p:spPr/>
        <p:txBody>
          <a:bodyPr/>
          <a:lstStyle/>
          <a:p>
            <a:r>
              <a:rPr lang="en-US" dirty="0"/>
              <a:t>VACCINE RESOURCES AND REFERENCES</a:t>
            </a:r>
          </a:p>
        </p:txBody>
      </p:sp>
      <p:sp>
        <p:nvSpPr>
          <p:cNvPr id="3" name="Text Placeholder 2">
            <a:extLst>
              <a:ext uri="{FF2B5EF4-FFF2-40B4-BE49-F238E27FC236}">
                <a16:creationId xmlns:a16="http://schemas.microsoft.com/office/drawing/2014/main" id="{B02D6206-6F55-4389-8799-C3567B8953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198003"/>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93615-5A85-304A-8FB6-7C59FC76A189}"/>
              </a:ext>
            </a:extLst>
          </p:cNvPr>
          <p:cNvSpPr>
            <a:spLocks noGrp="1"/>
          </p:cNvSpPr>
          <p:nvPr>
            <p:ph type="title"/>
          </p:nvPr>
        </p:nvSpPr>
        <p:spPr/>
        <p:txBody>
          <a:bodyPr/>
          <a:lstStyle/>
          <a:p>
            <a:r>
              <a:rPr lang="en-US" dirty="0"/>
              <a:t>Vaccine Resources and References</a:t>
            </a:r>
          </a:p>
        </p:txBody>
      </p:sp>
      <p:sp>
        <p:nvSpPr>
          <p:cNvPr id="2" name="Text Placeholder 1">
            <a:extLst>
              <a:ext uri="{FF2B5EF4-FFF2-40B4-BE49-F238E27FC236}">
                <a16:creationId xmlns:a16="http://schemas.microsoft.com/office/drawing/2014/main" id="{DC23DE05-A88F-7249-A501-A862BDE399D8}"/>
              </a:ext>
            </a:extLst>
          </p:cNvPr>
          <p:cNvSpPr>
            <a:spLocks noGrp="1"/>
          </p:cNvSpPr>
          <p:nvPr>
            <p:ph type="body" sz="quarter" idx="10"/>
          </p:nvPr>
        </p:nvSpPr>
        <p:spPr/>
        <p:txBody>
          <a:bodyPr/>
          <a:lstStyle/>
          <a:p>
            <a:pPr marL="38100" indent="0">
              <a:buNone/>
            </a:pPr>
            <a:r>
              <a:rPr lang="en-US" sz="1800" b="1" dirty="0"/>
              <a:t>ACIP recommendations</a:t>
            </a:r>
          </a:p>
          <a:p>
            <a:r>
              <a:rPr lang="en-US" sz="1800" b="0" dirty="0"/>
              <a:t>Current ACIP human </a:t>
            </a:r>
            <a:r>
              <a:rPr lang="en-US" sz="1800" dirty="0"/>
              <a:t>p</a:t>
            </a:r>
            <a:r>
              <a:rPr lang="en-US" sz="1800" b="0" dirty="0"/>
              <a:t>apillomavirus vaccine recommendations </a:t>
            </a:r>
            <a:r>
              <a:rPr lang="en-US" sz="1800" dirty="0">
                <a:hlinkClick r:id="rId3"/>
              </a:rPr>
              <a:t>https://www.cdc.gov/vaccines/hcp/acip-recs/vacc-specific/hpv.html </a:t>
            </a:r>
            <a:endParaRPr lang="en-US" sz="1800" dirty="0"/>
          </a:p>
          <a:p>
            <a:r>
              <a:rPr lang="en-US" sz="1800" b="0" dirty="0"/>
              <a:t>ACIP General Best Practice Guidelines </a:t>
            </a:r>
            <a:r>
              <a:rPr lang="en-US" sz="1800" dirty="0"/>
              <a:t>for</a:t>
            </a:r>
            <a:r>
              <a:rPr lang="en-US" sz="1800" b="0" dirty="0"/>
              <a:t> Immunization</a:t>
            </a:r>
            <a:r>
              <a:rPr lang="en-US" sz="1800" dirty="0">
                <a:hlinkClick r:id="rId4"/>
              </a:rPr>
              <a:t> https://www.cdc.gov/vaccines/hcp/acip-recs/general-recs/index.html</a:t>
            </a:r>
            <a:endParaRPr lang="en-US" sz="1800" dirty="0"/>
          </a:p>
          <a:p>
            <a:pPr marL="38100" indent="0">
              <a:buNone/>
            </a:pPr>
            <a:endParaRPr lang="en-US" sz="1800" b="1" dirty="0"/>
          </a:p>
          <a:p>
            <a:pPr marL="38100" indent="0">
              <a:buNone/>
            </a:pPr>
            <a:r>
              <a:rPr lang="en-US" sz="1800" b="1" dirty="0"/>
              <a:t>Disease</a:t>
            </a:r>
          </a:p>
          <a:p>
            <a:r>
              <a:rPr lang="en-US" sz="1800" dirty="0"/>
              <a:t>HPV For Healthcare Professionals</a:t>
            </a:r>
          </a:p>
          <a:p>
            <a:pPr marL="400050" lvl="1" indent="0">
              <a:buNone/>
            </a:pPr>
            <a:r>
              <a:rPr lang="en-US" sz="1800" dirty="0">
                <a:hlinkClick r:id="rId5"/>
              </a:rPr>
              <a:t>https://www.cdc.gov/hpv/hcp/index.html</a:t>
            </a:r>
            <a:r>
              <a:rPr lang="en-US" sz="1800" dirty="0"/>
              <a:t> </a:t>
            </a:r>
          </a:p>
          <a:p>
            <a:r>
              <a:rPr lang="en-US" sz="1800" dirty="0"/>
              <a:t>CDC Human Papillomavirus Pink Book Webinar Series </a:t>
            </a:r>
            <a:r>
              <a:rPr lang="en-US" sz="1800" dirty="0">
                <a:hlinkClick r:id="rId6"/>
              </a:rPr>
              <a:t>https://www2.cdc.gov/vaccines/ed/pinkbook/2019/pb13.asp</a:t>
            </a:r>
            <a:endParaRPr lang="en-US" sz="1800" dirty="0"/>
          </a:p>
          <a:p>
            <a:pPr marL="38100" indent="0">
              <a:buNone/>
            </a:pPr>
            <a:endParaRPr lang="en-US" dirty="0"/>
          </a:p>
        </p:txBody>
      </p:sp>
    </p:spTree>
    <p:extLst>
      <p:ext uri="{BB962C8B-B14F-4D97-AF65-F5344CB8AC3E}">
        <p14:creationId xmlns:p14="http://schemas.microsoft.com/office/powerpoint/2010/main" val="3193313536"/>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2097A-C500-1748-B053-84F575CBC81F}"/>
              </a:ext>
            </a:extLst>
          </p:cNvPr>
          <p:cNvSpPr>
            <a:spLocks noGrp="1"/>
          </p:cNvSpPr>
          <p:nvPr>
            <p:ph type="title"/>
          </p:nvPr>
        </p:nvSpPr>
        <p:spPr/>
        <p:txBody>
          <a:bodyPr/>
          <a:lstStyle/>
          <a:p>
            <a:r>
              <a:rPr lang="en-US" dirty="0"/>
              <a:t>Vaccine Resources and References</a:t>
            </a:r>
          </a:p>
        </p:txBody>
      </p:sp>
      <p:sp>
        <p:nvSpPr>
          <p:cNvPr id="2" name="Text Placeholder 1">
            <a:extLst>
              <a:ext uri="{FF2B5EF4-FFF2-40B4-BE49-F238E27FC236}">
                <a16:creationId xmlns:a16="http://schemas.microsoft.com/office/drawing/2014/main" id="{E405D572-0135-3346-9D14-19E490BCA9CF}"/>
              </a:ext>
            </a:extLst>
          </p:cNvPr>
          <p:cNvSpPr>
            <a:spLocks noGrp="1"/>
          </p:cNvSpPr>
          <p:nvPr>
            <p:ph type="body" sz="quarter" idx="10"/>
          </p:nvPr>
        </p:nvSpPr>
        <p:spPr>
          <a:xfrm>
            <a:off x="457200" y="1158875"/>
            <a:ext cx="8599118" cy="3341688"/>
          </a:xfrm>
        </p:spPr>
        <p:txBody>
          <a:bodyPr/>
          <a:lstStyle/>
          <a:p>
            <a:pPr marL="38100" indent="0">
              <a:buNone/>
            </a:pPr>
            <a:r>
              <a:rPr lang="en-US" sz="1800" b="1" dirty="0"/>
              <a:t>Immunization Strategies</a:t>
            </a:r>
          </a:p>
          <a:p>
            <a:r>
              <a:rPr lang="en-US" sz="1800" dirty="0"/>
              <a:t>Immunization Information Systems</a:t>
            </a:r>
          </a:p>
          <a:p>
            <a:pPr marL="400050" lvl="1" indent="0">
              <a:buNone/>
            </a:pPr>
            <a:r>
              <a:rPr lang="en-US" sz="1800" dirty="0">
                <a:hlinkClick r:id="rId3"/>
              </a:rPr>
              <a:t>https://www.cdc.gov/hpv/hcp/index.html</a:t>
            </a:r>
            <a:r>
              <a:rPr lang="en-US" sz="1800" dirty="0"/>
              <a:t> </a:t>
            </a:r>
          </a:p>
          <a:p>
            <a:r>
              <a:rPr lang="en-US" sz="1800" dirty="0"/>
              <a:t>Immunization Quality Improvement for Providers </a:t>
            </a:r>
            <a:r>
              <a:rPr lang="en-US" sz="1800" dirty="0">
                <a:hlinkClick r:id="rId4"/>
              </a:rPr>
              <a:t>https://www.cdc.gov/vaccines/programs/iqip/at-a-glance.html</a:t>
            </a:r>
            <a:endParaRPr lang="en-US" sz="1800" dirty="0"/>
          </a:p>
          <a:p>
            <a:r>
              <a:rPr lang="en-US" sz="1800" dirty="0"/>
              <a:t>Comprehensive Clinic Assessment Software Application</a:t>
            </a:r>
          </a:p>
          <a:p>
            <a:pPr marL="0" indent="0">
              <a:buNone/>
            </a:pPr>
            <a:r>
              <a:rPr lang="en-US" sz="1800" dirty="0"/>
              <a:t>       </a:t>
            </a:r>
            <a:r>
              <a:rPr lang="en-US" sz="1800" dirty="0">
                <a:hlinkClick r:id="rId5"/>
              </a:rPr>
              <a:t>https://www.cdc.gov/vaccines/programs/cocasa/index.html</a:t>
            </a:r>
            <a:endParaRPr lang="en-US" sz="1800" b="1" dirty="0"/>
          </a:p>
          <a:p>
            <a:pPr marL="38100" indent="0">
              <a:buNone/>
            </a:pPr>
            <a:endParaRPr lang="en-US" sz="1800" dirty="0"/>
          </a:p>
        </p:txBody>
      </p:sp>
    </p:spTree>
    <p:extLst>
      <p:ext uri="{BB962C8B-B14F-4D97-AF65-F5344CB8AC3E}">
        <p14:creationId xmlns:p14="http://schemas.microsoft.com/office/powerpoint/2010/main" val="216423958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2097A-C500-1748-B053-84F575CBC81F}"/>
              </a:ext>
            </a:extLst>
          </p:cNvPr>
          <p:cNvSpPr>
            <a:spLocks noGrp="1"/>
          </p:cNvSpPr>
          <p:nvPr>
            <p:ph type="title"/>
          </p:nvPr>
        </p:nvSpPr>
        <p:spPr/>
        <p:txBody>
          <a:bodyPr/>
          <a:lstStyle/>
          <a:p>
            <a:r>
              <a:rPr lang="en-US" dirty="0"/>
              <a:t>Vaccine Resources and References</a:t>
            </a:r>
          </a:p>
        </p:txBody>
      </p:sp>
      <p:sp>
        <p:nvSpPr>
          <p:cNvPr id="2" name="Text Placeholder 1">
            <a:extLst>
              <a:ext uri="{FF2B5EF4-FFF2-40B4-BE49-F238E27FC236}">
                <a16:creationId xmlns:a16="http://schemas.microsoft.com/office/drawing/2014/main" id="{E405D572-0135-3346-9D14-19E490BCA9CF}"/>
              </a:ext>
            </a:extLst>
          </p:cNvPr>
          <p:cNvSpPr>
            <a:spLocks noGrp="1"/>
          </p:cNvSpPr>
          <p:nvPr>
            <p:ph type="body" sz="quarter" idx="10"/>
          </p:nvPr>
        </p:nvSpPr>
        <p:spPr>
          <a:xfrm>
            <a:off x="457200" y="1158875"/>
            <a:ext cx="8599118" cy="3341688"/>
          </a:xfrm>
        </p:spPr>
        <p:txBody>
          <a:bodyPr/>
          <a:lstStyle/>
          <a:p>
            <a:pPr marL="38100" indent="0">
              <a:buNone/>
            </a:pPr>
            <a:r>
              <a:rPr lang="en-US" sz="1800" b="1" dirty="0"/>
              <a:t>Manufacturer’s vaccine package inserts (PIs)</a:t>
            </a:r>
          </a:p>
          <a:p>
            <a:r>
              <a:rPr lang="en-US" sz="1800" b="0" dirty="0"/>
              <a:t>Gardasil®, Merck &amp; Co., Inc </a:t>
            </a:r>
            <a:r>
              <a:rPr lang="en-US" sz="1800" dirty="0"/>
              <a:t>(No longer available in U.S. as of 2017).</a:t>
            </a:r>
            <a:endParaRPr lang="en-US" sz="1800" b="0" dirty="0"/>
          </a:p>
          <a:p>
            <a:pPr marL="400050" lvl="1" indent="0">
              <a:buNone/>
            </a:pPr>
            <a:r>
              <a:rPr lang="en-US" sz="1800" dirty="0">
                <a:hlinkClick r:id="rId3"/>
              </a:rPr>
              <a:t>https://www.fda.gov/vaccines-blood-biologics/vaccines/gardasil</a:t>
            </a:r>
            <a:r>
              <a:rPr lang="en-US" sz="1800" dirty="0"/>
              <a:t> </a:t>
            </a:r>
          </a:p>
          <a:p>
            <a:pPr marL="285750"/>
            <a:r>
              <a:rPr lang="en-US" sz="1800" b="0" dirty="0" err="1"/>
              <a:t>Cervarix</a:t>
            </a:r>
            <a:r>
              <a:rPr lang="en-US" sz="1800" b="0" dirty="0"/>
              <a:t>®, </a:t>
            </a:r>
            <a:r>
              <a:rPr lang="en-US" sz="1800" b="0" dirty="0">
                <a:latin typeface="Calibri" panose="020F0502020204030204" pitchFamily="34" charset="0"/>
                <a:cs typeface="Calibri" panose="020F0502020204030204" pitchFamily="34" charset="0"/>
              </a:rPr>
              <a:t>GlaxoSmithKline </a:t>
            </a:r>
            <a:r>
              <a:rPr lang="en-US" sz="1800" dirty="0"/>
              <a:t>(No longer available in U.S. as of 2016).</a:t>
            </a:r>
            <a:endParaRPr lang="en-US" sz="1800" b="0" dirty="0">
              <a:latin typeface="Calibri" panose="020F0502020204030204" pitchFamily="34" charset="0"/>
              <a:cs typeface="Calibri" panose="020F0502020204030204" pitchFamily="34" charset="0"/>
            </a:endParaRPr>
          </a:p>
          <a:p>
            <a:pPr marL="400050" lvl="1" indent="0">
              <a:buNone/>
            </a:pPr>
            <a:r>
              <a:rPr lang="en-US" sz="1800" dirty="0">
                <a:hlinkClick r:id="rId4"/>
              </a:rPr>
              <a:t>https://www.fda.gov/vaccines-blood-biologics/vaccines/cervarix</a:t>
            </a:r>
            <a:endParaRPr lang="en-US" sz="1800" dirty="0"/>
          </a:p>
          <a:p>
            <a:pPr marL="285750"/>
            <a:r>
              <a:rPr lang="en-US" sz="1800" b="0" dirty="0"/>
              <a:t>Gardasil®9, Merck &amp; Co., Inc</a:t>
            </a:r>
          </a:p>
          <a:p>
            <a:pPr marL="400050" lvl="1" indent="0">
              <a:buNone/>
            </a:pPr>
            <a:r>
              <a:rPr lang="en-US" sz="1800" dirty="0">
                <a:hlinkClick r:id="rId5"/>
              </a:rPr>
              <a:t>https://www.fda.gov/vaccines-blood-biologics/vaccines/gardasil-9</a:t>
            </a:r>
            <a:endParaRPr lang="en-US" sz="1800" b="0" dirty="0"/>
          </a:p>
          <a:p>
            <a:pPr marL="38100" indent="0">
              <a:buNone/>
            </a:pPr>
            <a:endParaRPr lang="en-US" sz="1800" dirty="0"/>
          </a:p>
          <a:p>
            <a:pPr marL="38100" indent="0">
              <a:buNone/>
            </a:pPr>
            <a:endParaRPr lang="en-US" sz="1800" dirty="0"/>
          </a:p>
        </p:txBody>
      </p:sp>
    </p:spTree>
    <p:extLst>
      <p:ext uri="{BB962C8B-B14F-4D97-AF65-F5344CB8AC3E}">
        <p14:creationId xmlns:p14="http://schemas.microsoft.com/office/powerpoint/2010/main" val="1135524498"/>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95EBF-7B73-3A40-A7AB-036EB68D9D1F}"/>
              </a:ext>
            </a:extLst>
          </p:cNvPr>
          <p:cNvSpPr>
            <a:spLocks noGrp="1"/>
          </p:cNvSpPr>
          <p:nvPr>
            <p:ph type="title"/>
          </p:nvPr>
        </p:nvSpPr>
        <p:spPr/>
        <p:txBody>
          <a:bodyPr/>
          <a:lstStyle/>
          <a:p>
            <a:r>
              <a:rPr lang="en-US" dirty="0"/>
              <a:t>Vaccine Resources and References</a:t>
            </a:r>
          </a:p>
        </p:txBody>
      </p:sp>
      <p:sp>
        <p:nvSpPr>
          <p:cNvPr id="5" name="Text Placeholder 4">
            <a:extLst>
              <a:ext uri="{FF2B5EF4-FFF2-40B4-BE49-F238E27FC236}">
                <a16:creationId xmlns:a16="http://schemas.microsoft.com/office/drawing/2014/main" id="{79E8834A-1B52-0248-B855-6463538E6D04}"/>
              </a:ext>
            </a:extLst>
          </p:cNvPr>
          <p:cNvSpPr>
            <a:spLocks noGrp="1"/>
          </p:cNvSpPr>
          <p:nvPr>
            <p:ph type="body" sz="quarter" idx="10"/>
          </p:nvPr>
        </p:nvSpPr>
        <p:spPr/>
        <p:txBody>
          <a:bodyPr/>
          <a:lstStyle/>
          <a:p>
            <a:pPr marL="38100" indent="0">
              <a:buNone/>
            </a:pPr>
            <a:r>
              <a:rPr lang="en-US" sz="1800" b="1" dirty="0"/>
              <a:t>Immunization schedules</a:t>
            </a:r>
          </a:p>
          <a:p>
            <a:r>
              <a:rPr lang="en-US" sz="1800" dirty="0">
                <a:hlinkClick r:id="rId3"/>
              </a:rPr>
              <a:t>Recommended Child and Adolescent Immunization Schedule for ages 18 years or younger </a:t>
            </a:r>
            <a:endParaRPr lang="en-US" sz="1800" dirty="0"/>
          </a:p>
          <a:p>
            <a:r>
              <a:rPr lang="en-US" sz="1800" dirty="0">
                <a:hlinkClick r:id="rId4"/>
              </a:rPr>
              <a:t>Recommended Adult Immunization Schedule for ages 19 years or older</a:t>
            </a:r>
            <a:endParaRPr lang="en-US" sz="1800" dirty="0"/>
          </a:p>
          <a:p>
            <a:r>
              <a:rPr lang="en-US" sz="1800" dirty="0">
                <a:hlinkClick r:id="rId5"/>
              </a:rPr>
              <a:t>Catch-Up Immunization Schedule </a:t>
            </a:r>
            <a:endParaRPr lang="en-US" sz="1800" dirty="0"/>
          </a:p>
          <a:p>
            <a:endParaRPr lang="en-US" sz="1800" b="1" dirty="0"/>
          </a:p>
          <a:p>
            <a:pPr marL="38100" indent="0">
              <a:buNone/>
            </a:pPr>
            <a:endParaRPr lang="en-US" dirty="0"/>
          </a:p>
        </p:txBody>
      </p:sp>
    </p:spTree>
    <p:extLst>
      <p:ext uri="{BB962C8B-B14F-4D97-AF65-F5344CB8AC3E}">
        <p14:creationId xmlns:p14="http://schemas.microsoft.com/office/powerpoint/2010/main" val="534306433"/>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FF4B31-4357-8F42-B6C1-08E5DC024EA9}"/>
              </a:ext>
            </a:extLst>
          </p:cNvPr>
          <p:cNvSpPr>
            <a:spLocks noGrp="1"/>
          </p:cNvSpPr>
          <p:nvPr>
            <p:ph type="title"/>
          </p:nvPr>
        </p:nvSpPr>
        <p:spPr/>
        <p:txBody>
          <a:bodyPr/>
          <a:lstStyle/>
          <a:p>
            <a:r>
              <a:rPr lang="en-US" dirty="0"/>
              <a:t>Vaccine Resources and References</a:t>
            </a:r>
          </a:p>
        </p:txBody>
      </p:sp>
      <p:sp>
        <p:nvSpPr>
          <p:cNvPr id="5" name="Text Placeholder 4">
            <a:extLst>
              <a:ext uri="{FF2B5EF4-FFF2-40B4-BE49-F238E27FC236}">
                <a16:creationId xmlns:a16="http://schemas.microsoft.com/office/drawing/2014/main" id="{B4EF20C2-14CA-F146-9C0A-404730E331D3}"/>
              </a:ext>
            </a:extLst>
          </p:cNvPr>
          <p:cNvSpPr>
            <a:spLocks noGrp="1"/>
          </p:cNvSpPr>
          <p:nvPr>
            <p:ph type="body" sz="quarter" idx="10"/>
          </p:nvPr>
        </p:nvSpPr>
        <p:spPr>
          <a:xfrm>
            <a:off x="457199" y="1045081"/>
            <a:ext cx="8615779" cy="3341688"/>
          </a:xfrm>
        </p:spPr>
        <p:txBody>
          <a:bodyPr/>
          <a:lstStyle/>
          <a:p>
            <a:pPr marL="0" indent="0">
              <a:buNone/>
            </a:pPr>
            <a:r>
              <a:rPr lang="en-US" sz="1800" b="1" dirty="0"/>
              <a:t>Communications</a:t>
            </a:r>
          </a:p>
          <a:p>
            <a:r>
              <a:rPr lang="en-US" sz="1800" dirty="0"/>
              <a:t>#</a:t>
            </a:r>
            <a:r>
              <a:rPr lang="en-US" sz="1800" dirty="0" err="1"/>
              <a:t>HowIRecommend</a:t>
            </a:r>
            <a:r>
              <a:rPr lang="en-US" sz="1800" dirty="0"/>
              <a:t> Vaccination Video Series </a:t>
            </a:r>
            <a:r>
              <a:rPr lang="en-US" sz="1800" dirty="0">
                <a:hlinkClick r:id="rId3"/>
              </a:rPr>
              <a:t>https://www.youtube.com/playlist?list=PLvrp9iOILTQYCC6DnrG4FuRT8SpdUnMbZ</a:t>
            </a:r>
            <a:endParaRPr lang="en-US" sz="1800" dirty="0"/>
          </a:p>
          <a:p>
            <a:r>
              <a:rPr lang="en-US" sz="1800" dirty="0"/>
              <a:t>Current Vaccine Information Statements (VISs) </a:t>
            </a:r>
            <a:r>
              <a:rPr lang="en-US" sz="1800" dirty="0">
                <a:hlinkClick r:id="rId4"/>
              </a:rPr>
              <a:t>https://www.cdc.gov/vaccines/hcp/vis/current-vis.html</a:t>
            </a:r>
            <a:endParaRPr lang="en-US" sz="1800" dirty="0"/>
          </a:p>
          <a:p>
            <a:r>
              <a:rPr lang="en-US" sz="1800" dirty="0"/>
              <a:t>HPV Boosting Vaccination Rates</a:t>
            </a:r>
          </a:p>
          <a:p>
            <a:pPr marL="400050" lvl="1" indent="0">
              <a:buNone/>
            </a:pPr>
            <a:r>
              <a:rPr lang="en-US" sz="1800" dirty="0">
                <a:hlinkClick r:id="rId5"/>
              </a:rPr>
              <a:t>https://www.cdc.gov/hpv/hcp/boosting-vacc-rates.html</a:t>
            </a:r>
            <a:endParaRPr lang="en-US" sz="1800" dirty="0"/>
          </a:p>
          <a:p>
            <a:r>
              <a:rPr lang="en-US" sz="1800" dirty="0"/>
              <a:t>HPV Answering Parents’ Questions</a:t>
            </a:r>
          </a:p>
          <a:p>
            <a:pPr marL="400050" lvl="1" indent="0">
              <a:buNone/>
            </a:pPr>
            <a:r>
              <a:rPr lang="en-US" sz="1800" dirty="0">
                <a:hlinkClick r:id="rId6"/>
              </a:rPr>
              <a:t>https://www.cdc.gov/hpv/hcp/answering-questions.html</a:t>
            </a:r>
            <a:endParaRPr lang="en-US" sz="1800" dirty="0"/>
          </a:p>
          <a:p>
            <a:pPr marL="285750"/>
            <a:r>
              <a:rPr lang="en-US" sz="1800" dirty="0"/>
              <a:t>American Academy of Pediatrics: Documenting Parental Refusal to Have Their         Children Vaccinated</a:t>
            </a:r>
          </a:p>
          <a:p>
            <a:pPr marL="400050" lvl="1" indent="0">
              <a:buNone/>
            </a:pPr>
            <a:r>
              <a:rPr lang="en-US" sz="1800" dirty="0">
                <a:hlinkClick r:id="rId7"/>
              </a:rPr>
              <a:t>https://www.aap.org/en-us/Documents/immunization_refusaltovaccinate.pdf</a:t>
            </a:r>
            <a:endParaRPr lang="en-US" sz="1800" dirty="0"/>
          </a:p>
          <a:p>
            <a:pPr marL="400050" lvl="1" indent="0">
              <a:buNone/>
            </a:pPr>
            <a:endParaRPr lang="en-US" sz="1800" dirty="0"/>
          </a:p>
          <a:p>
            <a:pPr marL="0" indent="0">
              <a:buNone/>
            </a:pPr>
            <a:endParaRPr lang="en-US" dirty="0"/>
          </a:p>
        </p:txBody>
      </p:sp>
    </p:spTree>
    <p:extLst>
      <p:ext uri="{BB962C8B-B14F-4D97-AF65-F5344CB8AC3E}">
        <p14:creationId xmlns:p14="http://schemas.microsoft.com/office/powerpoint/2010/main" val="2717282076"/>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93615-5A85-304A-8FB6-7C59FC76A189}"/>
              </a:ext>
            </a:extLst>
          </p:cNvPr>
          <p:cNvSpPr>
            <a:spLocks noGrp="1"/>
          </p:cNvSpPr>
          <p:nvPr>
            <p:ph type="title"/>
          </p:nvPr>
        </p:nvSpPr>
        <p:spPr/>
        <p:txBody>
          <a:bodyPr/>
          <a:lstStyle/>
          <a:p>
            <a:r>
              <a:rPr lang="en-US" dirty="0"/>
              <a:t>Vaccine Resources and References</a:t>
            </a:r>
          </a:p>
        </p:txBody>
      </p:sp>
      <p:sp>
        <p:nvSpPr>
          <p:cNvPr id="2" name="Text Placeholder 1">
            <a:extLst>
              <a:ext uri="{FF2B5EF4-FFF2-40B4-BE49-F238E27FC236}">
                <a16:creationId xmlns:a16="http://schemas.microsoft.com/office/drawing/2014/main" id="{DC23DE05-A88F-7249-A501-A862BDE399D8}"/>
              </a:ext>
            </a:extLst>
          </p:cNvPr>
          <p:cNvSpPr>
            <a:spLocks noGrp="1"/>
          </p:cNvSpPr>
          <p:nvPr>
            <p:ph type="body" sz="quarter" idx="10"/>
          </p:nvPr>
        </p:nvSpPr>
        <p:spPr/>
        <p:txBody>
          <a:bodyPr/>
          <a:lstStyle/>
          <a:p>
            <a:pPr marL="0" indent="0">
              <a:buNone/>
            </a:pPr>
            <a:r>
              <a:rPr lang="en-US" sz="1800" b="1" dirty="0"/>
              <a:t>Communications</a:t>
            </a:r>
          </a:p>
          <a:p>
            <a:r>
              <a:rPr lang="en-US" sz="1800" dirty="0"/>
              <a:t>Immunization Action Coalition: Decision to Not Vaccinate My Child</a:t>
            </a:r>
          </a:p>
          <a:p>
            <a:pPr marL="400050" lvl="1" indent="0">
              <a:buNone/>
            </a:pPr>
            <a:r>
              <a:rPr lang="en-US" sz="1800" u="sng" dirty="0">
                <a:solidFill>
                  <a:schemeClr val="tx1"/>
                </a:solidFill>
              </a:rPr>
              <a:t>https://www.immunize.org/catg.d/p4059.pdf</a:t>
            </a:r>
          </a:p>
          <a:p>
            <a:r>
              <a:rPr lang="en-US" sz="1800" dirty="0"/>
              <a:t>Instructions for Using VISs</a:t>
            </a:r>
          </a:p>
          <a:p>
            <a:pPr marL="400050" lvl="1" indent="0">
              <a:buNone/>
            </a:pPr>
            <a:r>
              <a:rPr lang="en-US" sz="1800" dirty="0">
                <a:hlinkClick r:id="rId3"/>
              </a:rPr>
              <a:t>https://www.cdc.gov/vaccines/hcp/vis/about/required-use-instructions.html</a:t>
            </a:r>
            <a:endParaRPr lang="en-US" sz="1800" dirty="0"/>
          </a:p>
          <a:p>
            <a:r>
              <a:rPr lang="en-US" sz="1800" dirty="0">
                <a:cs typeface="Calibri" panose="020F0502020204030204" pitchFamily="34" charset="0"/>
              </a:rPr>
              <a:t>Translated VISs</a:t>
            </a:r>
          </a:p>
          <a:p>
            <a:pPr marL="400050" lvl="1" indent="0">
              <a:buNone/>
            </a:pPr>
            <a:r>
              <a:rPr lang="en-US" sz="1800" dirty="0">
                <a:solidFill>
                  <a:schemeClr val="accent5"/>
                </a:solidFill>
                <a:cs typeface="Calibri" panose="020F0502020204030204" pitchFamily="34" charset="0"/>
                <a:hlinkClick r:id="rId4"/>
              </a:rPr>
              <a:t>https://www.immunize.org/vis/?f=9</a:t>
            </a:r>
            <a:endParaRPr lang="en-US" sz="1800" dirty="0">
              <a:solidFill>
                <a:schemeClr val="accent5"/>
              </a:solidFill>
              <a:cs typeface="Calibri" panose="020F0502020204030204" pitchFamily="34" charset="0"/>
            </a:endParaRPr>
          </a:p>
          <a:p>
            <a:pPr marL="38100" indent="0">
              <a:buNone/>
            </a:pPr>
            <a:endParaRPr lang="en-US" sz="1800" b="1" dirty="0"/>
          </a:p>
          <a:p>
            <a:pPr marL="38100" indent="0">
              <a:buNone/>
            </a:pPr>
            <a:r>
              <a:rPr lang="en-US" sz="1800" b="1" dirty="0"/>
              <a:t>Vaccine storage and handling</a:t>
            </a:r>
          </a:p>
          <a:p>
            <a:r>
              <a:rPr lang="en-US" sz="1800" i="1" dirty="0"/>
              <a:t>Vaccine Storage and Handling Toolkit </a:t>
            </a:r>
            <a:r>
              <a:rPr lang="en-US" sz="1800" dirty="0">
                <a:hlinkClick r:id="rId5"/>
              </a:rPr>
              <a:t>https://www.cdc.gov/vaccines/hcp/admin/storage/toolkit/index.html </a:t>
            </a:r>
            <a:endParaRPr lang="en-US" sz="1800" dirty="0"/>
          </a:p>
          <a:p>
            <a:pPr marL="38100" indent="0">
              <a:buNone/>
            </a:pPr>
            <a:endParaRPr lang="en-US" sz="1800" b="1" dirty="0"/>
          </a:p>
          <a:p>
            <a:pPr marL="0" indent="0">
              <a:buNone/>
            </a:pPr>
            <a:endParaRPr lang="en-US" dirty="0"/>
          </a:p>
        </p:txBody>
      </p:sp>
    </p:spTree>
    <p:extLst>
      <p:ext uri="{BB962C8B-B14F-4D97-AF65-F5344CB8AC3E}">
        <p14:creationId xmlns:p14="http://schemas.microsoft.com/office/powerpoint/2010/main" val="370679972"/>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3422-4F59-4088-A063-D9A879C0EE88}"/>
              </a:ext>
            </a:extLst>
          </p:cNvPr>
          <p:cNvSpPr>
            <a:spLocks noGrp="1"/>
          </p:cNvSpPr>
          <p:nvPr>
            <p:ph type="title"/>
          </p:nvPr>
        </p:nvSpPr>
        <p:spPr/>
        <p:txBody>
          <a:bodyPr/>
          <a:lstStyle/>
          <a:p>
            <a:r>
              <a:rPr lang="en-US" dirty="0"/>
              <a:t>Vaccine Resources and References</a:t>
            </a:r>
          </a:p>
        </p:txBody>
      </p:sp>
      <p:sp>
        <p:nvSpPr>
          <p:cNvPr id="3" name="Text Placeholder 2">
            <a:extLst>
              <a:ext uri="{FF2B5EF4-FFF2-40B4-BE49-F238E27FC236}">
                <a16:creationId xmlns:a16="http://schemas.microsoft.com/office/drawing/2014/main" id="{8EE51ADF-1AD9-47B4-AE76-1AAE8F2F7B1C}"/>
              </a:ext>
            </a:extLst>
          </p:cNvPr>
          <p:cNvSpPr>
            <a:spLocks noGrp="1"/>
          </p:cNvSpPr>
          <p:nvPr>
            <p:ph type="body" sz="quarter" idx="10"/>
          </p:nvPr>
        </p:nvSpPr>
        <p:spPr/>
        <p:txBody>
          <a:bodyPr/>
          <a:lstStyle/>
          <a:p>
            <a:pPr marL="38100" indent="0">
              <a:buNone/>
            </a:pPr>
            <a:r>
              <a:rPr lang="en-US" b="1" dirty="0"/>
              <a:t>Vaccine storage and handling</a:t>
            </a:r>
          </a:p>
          <a:p>
            <a:pPr marL="381000"/>
            <a:r>
              <a:rPr lang="en-US" dirty="0"/>
              <a:t>“Keys to Storing and Handling Your Vaccine Supply” </a:t>
            </a:r>
            <a:r>
              <a:rPr lang="en-US" dirty="0">
                <a:hlinkClick r:id="rId3"/>
              </a:rPr>
              <a:t>https://www.youtube.com/watch?v=VCzO8Zod8DI </a:t>
            </a:r>
            <a:endParaRPr lang="en-US" dirty="0"/>
          </a:p>
          <a:p>
            <a:pPr marL="38100" indent="0">
              <a:buNone/>
            </a:pPr>
            <a:endParaRPr lang="en-US" b="1" dirty="0"/>
          </a:p>
          <a:p>
            <a:pPr marL="38100" indent="0">
              <a:buNone/>
            </a:pPr>
            <a:r>
              <a:rPr lang="en-US" b="1" dirty="0"/>
              <a:t>Vaccine administration</a:t>
            </a:r>
          </a:p>
          <a:p>
            <a:r>
              <a:rPr lang="en-US" dirty="0"/>
              <a:t>Immunization Action Coalition Clinic Tools Screening for Vaccine Contraindications and Precautions </a:t>
            </a:r>
            <a:r>
              <a:rPr lang="en-US" dirty="0">
                <a:hlinkClick r:id="rId4"/>
              </a:rPr>
              <a:t>https://www.immunize.org/clinic/screening-contraindications.asp </a:t>
            </a:r>
            <a:endParaRPr lang="en-US" dirty="0"/>
          </a:p>
          <a:p>
            <a:r>
              <a:rPr lang="en-US" dirty="0"/>
              <a:t>CDC Vaccine Administration Resource Library </a:t>
            </a:r>
            <a:r>
              <a:rPr lang="en-US" dirty="0">
                <a:hlinkClick r:id="rId5"/>
              </a:rPr>
              <a:t>https://www.cdc.gov/vaccines/hcp/admin/resource-library.html </a:t>
            </a:r>
            <a:endParaRPr lang="en-US" dirty="0"/>
          </a:p>
          <a:p>
            <a:pPr marL="400050" lvl="1" indent="0">
              <a:buNone/>
            </a:pPr>
            <a:endParaRPr lang="en-US" dirty="0"/>
          </a:p>
        </p:txBody>
      </p:sp>
    </p:spTree>
    <p:extLst>
      <p:ext uri="{BB962C8B-B14F-4D97-AF65-F5344CB8AC3E}">
        <p14:creationId xmlns:p14="http://schemas.microsoft.com/office/powerpoint/2010/main" val="2717780422"/>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3422-4F59-4088-A063-D9A879C0EE88}"/>
              </a:ext>
            </a:extLst>
          </p:cNvPr>
          <p:cNvSpPr>
            <a:spLocks noGrp="1"/>
          </p:cNvSpPr>
          <p:nvPr>
            <p:ph type="title"/>
          </p:nvPr>
        </p:nvSpPr>
        <p:spPr/>
        <p:txBody>
          <a:bodyPr/>
          <a:lstStyle/>
          <a:p>
            <a:r>
              <a:rPr lang="en-US" dirty="0"/>
              <a:t>Vaccine Resources and References</a:t>
            </a:r>
          </a:p>
        </p:txBody>
      </p:sp>
      <p:sp>
        <p:nvSpPr>
          <p:cNvPr id="3" name="Text Placeholder 2">
            <a:extLst>
              <a:ext uri="{FF2B5EF4-FFF2-40B4-BE49-F238E27FC236}">
                <a16:creationId xmlns:a16="http://schemas.microsoft.com/office/drawing/2014/main" id="{8EE51ADF-1AD9-47B4-AE76-1AAE8F2F7B1C}"/>
              </a:ext>
            </a:extLst>
          </p:cNvPr>
          <p:cNvSpPr>
            <a:spLocks noGrp="1"/>
          </p:cNvSpPr>
          <p:nvPr>
            <p:ph type="body" sz="quarter" idx="10"/>
          </p:nvPr>
        </p:nvSpPr>
        <p:spPr/>
        <p:txBody>
          <a:bodyPr/>
          <a:lstStyle/>
          <a:p>
            <a:pPr marL="38100" indent="0">
              <a:buNone/>
            </a:pPr>
            <a:r>
              <a:rPr lang="en-US" b="1" dirty="0"/>
              <a:t>Vaccine administration</a:t>
            </a:r>
          </a:p>
          <a:p>
            <a:r>
              <a:rPr lang="en-US" dirty="0"/>
              <a:t>You Call the Shots Module- Vaccine Administration</a:t>
            </a:r>
          </a:p>
          <a:p>
            <a:pPr marL="400050" lvl="1" indent="0">
              <a:buNone/>
            </a:pPr>
            <a:r>
              <a:rPr lang="en-US" dirty="0">
                <a:hlinkClick r:id="rId3"/>
              </a:rPr>
              <a:t>https://www2.cdc.gov/vaccines/ed/vaxadmin/va/ce.asp</a:t>
            </a:r>
            <a:endParaRPr lang="en-US" b="1" dirty="0"/>
          </a:p>
          <a:p>
            <a:r>
              <a:rPr lang="en-US" dirty="0"/>
              <a:t>Intramuscular (IM) Injection: Supplies (Children Birth Through 18 Years of Age): </a:t>
            </a:r>
            <a:r>
              <a:rPr lang="en-US" dirty="0">
                <a:hlinkClick r:id="rId4"/>
              </a:rPr>
              <a:t>https://www.youtube.com/watch?v=SsCxnccrsKM</a:t>
            </a:r>
            <a:endParaRPr lang="en-US" b="1" dirty="0"/>
          </a:p>
          <a:p>
            <a:r>
              <a:rPr lang="en-US" dirty="0"/>
              <a:t>Intramuscular Injection: Supplies (Adults 19 Years of Age and Older)</a:t>
            </a:r>
          </a:p>
          <a:p>
            <a:pPr marL="400050" lvl="1" indent="0">
              <a:buNone/>
            </a:pPr>
            <a:r>
              <a:rPr lang="en-US" dirty="0">
                <a:hlinkClick r:id="rId5"/>
              </a:rPr>
              <a:t>https://www.youtube.com/watch?v=odQTVg7s3HA</a:t>
            </a:r>
            <a:endParaRPr lang="en-US" dirty="0"/>
          </a:p>
          <a:p>
            <a:r>
              <a:rPr lang="en-US" dirty="0"/>
              <a:t>Intramuscular (IM) Injection: Sites</a:t>
            </a:r>
          </a:p>
          <a:p>
            <a:pPr marL="400050" lvl="1" indent="0">
              <a:buNone/>
            </a:pPr>
            <a:r>
              <a:rPr lang="en-US" dirty="0">
                <a:hlinkClick r:id="rId6"/>
              </a:rPr>
              <a:t>https://www.youtube.com/watch?v=PqSuCPnPeYE</a:t>
            </a:r>
            <a:endParaRPr lang="en-US" b="1" dirty="0"/>
          </a:p>
          <a:p>
            <a:endParaRPr lang="en-US" dirty="0"/>
          </a:p>
        </p:txBody>
      </p:sp>
    </p:spTree>
    <p:extLst>
      <p:ext uri="{BB962C8B-B14F-4D97-AF65-F5344CB8AC3E}">
        <p14:creationId xmlns:p14="http://schemas.microsoft.com/office/powerpoint/2010/main" val="38847668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61013-DEDB-9749-8599-78831BD50FC2}"/>
              </a:ext>
            </a:extLst>
          </p:cNvPr>
          <p:cNvSpPr>
            <a:spLocks noGrp="1"/>
          </p:cNvSpPr>
          <p:nvPr>
            <p:ph type="title"/>
          </p:nvPr>
        </p:nvSpPr>
        <p:spPr/>
        <p:txBody>
          <a:bodyPr/>
          <a:lstStyle/>
          <a:p>
            <a:r>
              <a:rPr lang="en-US" dirty="0">
                <a:solidFill>
                  <a:schemeClr val="accent3"/>
                </a:solidFill>
              </a:rPr>
              <a:t>Glossary (continued)</a:t>
            </a:r>
            <a:endParaRPr lang="en-US" dirty="0"/>
          </a:p>
        </p:txBody>
      </p:sp>
      <p:sp>
        <p:nvSpPr>
          <p:cNvPr id="5" name="Text Placeholder 4">
            <a:extLst>
              <a:ext uri="{FF2B5EF4-FFF2-40B4-BE49-F238E27FC236}">
                <a16:creationId xmlns:a16="http://schemas.microsoft.com/office/drawing/2014/main" id="{B26BFE8B-D7F3-A645-9D26-DBB809B0FB21}"/>
              </a:ext>
            </a:extLst>
          </p:cNvPr>
          <p:cNvSpPr>
            <a:spLocks noGrp="1"/>
          </p:cNvSpPr>
          <p:nvPr>
            <p:ph type="body" sz="quarter" idx="10"/>
          </p:nvPr>
        </p:nvSpPr>
        <p:spPr/>
        <p:txBody>
          <a:bodyPr/>
          <a:lstStyle/>
          <a:p>
            <a:r>
              <a:rPr lang="en-US" sz="1500" b="1" dirty="0"/>
              <a:t>Syncope: </a:t>
            </a:r>
            <a:r>
              <a:rPr lang="en-US" sz="1500" dirty="0"/>
              <a:t>Fainting or a temporary loss of consciousness caused by decreased blood flow to the brain. Although fainting has a variety of possible causes, it is usually triggered by pain or anxiety. Sometimes people faint after vaccination. People who faint might fall and injure themselves if they are not sitting or lying down at the time that they lose consciousness. Sometimes when people faint, their muscles twitch and their bodies make jerking movements. This can sometimes be confused with a seizure but is not actually a seizure. </a:t>
            </a:r>
            <a:endParaRPr lang="en-US" sz="1500" b="1" dirty="0"/>
          </a:p>
          <a:p>
            <a:pPr fontAlgn="ctr"/>
            <a:r>
              <a:rPr lang="en-US" sz="1500" b="1" dirty="0"/>
              <a:t>Temporal pattern: </a:t>
            </a:r>
            <a:r>
              <a:rPr lang="en-US" sz="1500" dirty="0"/>
              <a:t>O</a:t>
            </a:r>
            <a:r>
              <a:rPr lang="en-US" sz="1500" b="0" dirty="0"/>
              <a:t>ccurrence of health-related events by time.	</a:t>
            </a:r>
            <a:r>
              <a:rPr lang="en-US" sz="1500" dirty="0"/>
              <a:t>	</a:t>
            </a:r>
            <a:endParaRPr lang="en-US" sz="1500" dirty="0">
              <a:sym typeface="Arial"/>
            </a:endParaRPr>
          </a:p>
          <a:p>
            <a:pPr fontAlgn="ctr"/>
            <a:r>
              <a:rPr lang="en-US" sz="1500" b="1" dirty="0"/>
              <a:t>Up to date: </a:t>
            </a:r>
            <a:r>
              <a:rPr lang="en-US" sz="1500" dirty="0"/>
              <a:t>A</a:t>
            </a:r>
            <a:r>
              <a:rPr lang="en-US" sz="1500" b="0" dirty="0"/>
              <a:t>n</a:t>
            </a:r>
            <a:r>
              <a:rPr lang="en-US" sz="1500" dirty="0"/>
              <a:t> </a:t>
            </a:r>
            <a:r>
              <a:rPr lang="en-US" sz="1500" b="0" dirty="0"/>
              <a:t>individual has received all doses of a vaccine series for a given age in accordance with ACIP recommendations. </a:t>
            </a:r>
            <a:endParaRPr lang="en-US" sz="1500" dirty="0"/>
          </a:p>
          <a:p>
            <a:pPr fontAlgn="ctr"/>
            <a:endParaRPr lang="en-US" sz="1500" dirty="0"/>
          </a:p>
          <a:p>
            <a:pPr fontAlgn="ctr"/>
            <a:endParaRPr lang="en-US" sz="1500" dirty="0">
              <a:solidFill>
                <a:srgbClr val="00B050"/>
              </a:solidFill>
            </a:endParaRPr>
          </a:p>
          <a:p>
            <a:pPr fontAlgn="ctr"/>
            <a:endParaRPr lang="en-US" sz="1500" dirty="0">
              <a:solidFill>
                <a:srgbClr val="00B050"/>
              </a:solidFill>
            </a:endParaRPr>
          </a:p>
          <a:p>
            <a:pPr fontAlgn="ctr"/>
            <a:endParaRPr lang="en-US" sz="1500" dirty="0">
              <a:solidFill>
                <a:srgbClr val="00B050"/>
              </a:solidFill>
            </a:endParaRPr>
          </a:p>
          <a:p>
            <a:pPr fontAlgn="ctr"/>
            <a:endParaRPr lang="en-US" sz="1500" dirty="0">
              <a:solidFill>
                <a:srgbClr val="00B050"/>
              </a:solidFill>
            </a:endParaRPr>
          </a:p>
          <a:p>
            <a:pPr marL="38100" indent="0" fontAlgn="ctr">
              <a:buNone/>
            </a:pPr>
            <a:endParaRPr lang="en-US" sz="1500" b="0" i="1" dirty="0">
              <a:solidFill>
                <a:schemeClr val="accent3"/>
              </a:solidFill>
              <a:latin typeface="Calibri" panose="020F0502020204030204" pitchFamily="34" charset="0"/>
              <a:cs typeface="Calibri" panose="020F0502020204030204" pitchFamily="34" charset="0"/>
            </a:endParaRPr>
          </a:p>
          <a:p>
            <a:pPr marL="38100" indent="0" fontAlgn="ctr">
              <a:buNone/>
            </a:pPr>
            <a:endParaRPr lang="en-US" sz="1500" dirty="0">
              <a:solidFill>
                <a:srgbClr val="00B050"/>
              </a:solidFill>
            </a:endParaRPr>
          </a:p>
          <a:p>
            <a:pPr marL="38100" indent="0">
              <a:buNone/>
            </a:pPr>
            <a:endParaRPr lang="en-US" sz="1500" dirty="0">
              <a:solidFill>
                <a:srgbClr val="00B050"/>
              </a:solidFill>
            </a:endParaRPr>
          </a:p>
          <a:p>
            <a:pPr marL="38100" indent="0" fontAlgn="ctr">
              <a:buNone/>
            </a:pPr>
            <a:endParaRPr lang="en-US" sz="1500" b="0" dirty="0">
              <a:solidFill>
                <a:srgbClr val="00B050"/>
              </a:solidFill>
            </a:endParaRPr>
          </a:p>
          <a:p>
            <a:pPr marL="38100" indent="0" fontAlgn="ctr">
              <a:buNone/>
            </a:pPr>
            <a:endParaRPr lang="en-US" sz="1500" b="0" dirty="0">
              <a:solidFill>
                <a:srgbClr val="00B050"/>
              </a:solidFill>
            </a:endParaRPr>
          </a:p>
          <a:p>
            <a:pPr marL="38100" indent="0" fontAlgn="ctr">
              <a:buNone/>
            </a:pPr>
            <a:endParaRPr lang="en-US" sz="1500" b="0" dirty="0">
              <a:solidFill>
                <a:srgbClr val="00B050"/>
              </a:solidFill>
            </a:endParaRPr>
          </a:p>
          <a:p>
            <a:pPr marL="38100" indent="0">
              <a:buNone/>
            </a:pPr>
            <a:endParaRPr lang="en-US" sz="1500" dirty="0">
              <a:solidFill>
                <a:srgbClr val="00B050"/>
              </a:solidFill>
            </a:endParaRPr>
          </a:p>
          <a:p>
            <a:pPr marL="38100" indent="0">
              <a:buNone/>
            </a:pPr>
            <a:endParaRPr lang="en-US" sz="1500" dirty="0">
              <a:solidFill>
                <a:srgbClr val="00B050"/>
              </a:solidFill>
            </a:endParaRPr>
          </a:p>
        </p:txBody>
      </p:sp>
      <p:sp>
        <p:nvSpPr>
          <p:cNvPr id="2" name="Rectangle 1">
            <a:extLst>
              <a:ext uri="{FF2B5EF4-FFF2-40B4-BE49-F238E27FC236}">
                <a16:creationId xmlns:a16="http://schemas.microsoft.com/office/drawing/2014/main" id="{5B455BB8-D2AF-4438-9340-C6D2A137901C}"/>
              </a:ext>
            </a:extLst>
          </p:cNvPr>
          <p:cNvSpPr/>
          <p:nvPr/>
        </p:nvSpPr>
        <p:spPr>
          <a:xfrm>
            <a:off x="682220" y="4568189"/>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777673475"/>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3422-4F59-4088-A063-D9A879C0EE88}"/>
              </a:ext>
            </a:extLst>
          </p:cNvPr>
          <p:cNvSpPr>
            <a:spLocks noGrp="1"/>
          </p:cNvSpPr>
          <p:nvPr>
            <p:ph type="title"/>
          </p:nvPr>
        </p:nvSpPr>
        <p:spPr/>
        <p:txBody>
          <a:bodyPr/>
          <a:lstStyle/>
          <a:p>
            <a:r>
              <a:rPr lang="en-US" dirty="0"/>
              <a:t>Vaccine Resources and References</a:t>
            </a:r>
          </a:p>
        </p:txBody>
      </p:sp>
      <p:sp>
        <p:nvSpPr>
          <p:cNvPr id="3" name="Text Placeholder 2">
            <a:extLst>
              <a:ext uri="{FF2B5EF4-FFF2-40B4-BE49-F238E27FC236}">
                <a16:creationId xmlns:a16="http://schemas.microsoft.com/office/drawing/2014/main" id="{8EE51ADF-1AD9-47B4-AE76-1AAE8F2F7B1C}"/>
              </a:ext>
            </a:extLst>
          </p:cNvPr>
          <p:cNvSpPr>
            <a:spLocks noGrp="1"/>
          </p:cNvSpPr>
          <p:nvPr>
            <p:ph type="body" sz="quarter" idx="10"/>
          </p:nvPr>
        </p:nvSpPr>
        <p:spPr/>
        <p:txBody>
          <a:bodyPr/>
          <a:lstStyle/>
          <a:p>
            <a:pPr marL="38100" indent="0">
              <a:buNone/>
            </a:pPr>
            <a:r>
              <a:rPr lang="en-US" b="1" dirty="0"/>
              <a:t>Documentation</a:t>
            </a:r>
          </a:p>
          <a:p>
            <a:r>
              <a:rPr lang="en-US" dirty="0"/>
              <a:t>Documentation of Vaccinations After Administration </a:t>
            </a:r>
            <a:r>
              <a:rPr lang="en-US" dirty="0">
                <a:hlinkClick r:id="rId3"/>
              </a:rPr>
              <a:t>https://www.youtube.com/watch?v=xlyqUgKGFPk </a:t>
            </a:r>
            <a:endParaRPr lang="en-US" dirty="0"/>
          </a:p>
          <a:p>
            <a:endParaRPr lang="en-US" dirty="0"/>
          </a:p>
          <a:p>
            <a:pPr marL="0" lvl="0" indent="0">
              <a:buNone/>
            </a:pPr>
            <a:r>
              <a:rPr lang="en-US" b="1" dirty="0"/>
              <a:t>Safety</a:t>
            </a:r>
          </a:p>
          <a:p>
            <a:r>
              <a:rPr lang="en-US" u="sng" dirty="0">
                <a:hlinkClick r:id="rId4"/>
              </a:rPr>
              <a:t>https://www.cdc.gov/vaccinesafety/vaccines/hpv/hpv-safety-faqs.html#A10</a:t>
            </a:r>
            <a:endParaRPr lang="en-US" dirty="0"/>
          </a:p>
          <a:p>
            <a:r>
              <a:rPr lang="en-US" u="sng" dirty="0">
                <a:hlinkClick r:id="rId5"/>
              </a:rPr>
              <a:t>https://www.cdc.gov/vaccinesafety/vaccines/hpv-vaccine.html</a:t>
            </a:r>
            <a:endParaRPr lang="en-US" dirty="0"/>
          </a:p>
          <a:p>
            <a:endParaRPr lang="en-US" dirty="0"/>
          </a:p>
          <a:p>
            <a:endParaRPr lang="en-US" dirty="0"/>
          </a:p>
        </p:txBody>
      </p:sp>
    </p:spTree>
    <p:extLst>
      <p:ext uri="{BB962C8B-B14F-4D97-AF65-F5344CB8AC3E}">
        <p14:creationId xmlns:p14="http://schemas.microsoft.com/office/powerpoint/2010/main" val="1756283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a:spLocks noGrp="1"/>
          </p:cNvSpPr>
          <p:nvPr>
            <p:ph type="title"/>
          </p:nvPr>
        </p:nvSpPr>
        <p:spPr>
          <a:prstGeom prst="rect">
            <a:avLst/>
          </a:prstGeom>
          <a:noFill/>
          <a:ln>
            <a:noFill/>
          </a:ln>
        </p:spPr>
        <p:txBody>
          <a:bodyPr spcFirstLastPara="1" wrap="square" lIns="68569" tIns="34275" rIns="68569" bIns="34275" anchor="t" anchorCtr="0">
            <a:noAutofit/>
          </a:bodyPr>
          <a:lstStyle/>
          <a:p>
            <a:br>
              <a:rPr lang="en-US" dirty="0"/>
            </a:br>
            <a:r>
              <a:rPr lang="en-US" dirty="0"/>
              <a:t>Learning Objectives</a:t>
            </a:r>
            <a:endParaRPr dirty="0"/>
          </a:p>
        </p:txBody>
      </p:sp>
      <p:sp>
        <p:nvSpPr>
          <p:cNvPr id="88" name="Shape 88"/>
          <p:cNvSpPr txBox="1">
            <a:spLocks noGrp="1"/>
          </p:cNvSpPr>
          <p:nvPr>
            <p:ph type="body" sz="quarter" idx="10"/>
          </p:nvPr>
        </p:nvSpPr>
        <p:spPr>
          <a:xfrm>
            <a:off x="457200" y="1063229"/>
            <a:ext cx="8229600" cy="3341688"/>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marL="182876" indent="-182876">
              <a:spcBef>
                <a:spcPts val="0"/>
              </a:spcBef>
            </a:pPr>
            <a:r>
              <a:rPr lang="en-US" sz="1800" b="0" dirty="0"/>
              <a:t>Describe the etiologic agent, pathogenesis, epidemiology, and clinical manifestations of human papillomavirus (HPV).</a:t>
            </a:r>
          </a:p>
          <a:p>
            <a:pPr marL="182876" indent="-182876">
              <a:spcBef>
                <a:spcPts val="0"/>
              </a:spcBef>
            </a:pPr>
            <a:r>
              <a:rPr lang="en-US" sz="1800" dirty="0"/>
              <a:t>Describe barriers to vaccination and strategies to increase HPV vaccine coverage.</a:t>
            </a:r>
            <a:endParaRPr sz="1800" b="0" dirty="0"/>
          </a:p>
          <a:p>
            <a:pPr marL="182876" indent="-182876"/>
            <a:r>
              <a:rPr lang="en-US" sz="1800" b="0" dirty="0"/>
              <a:t>Describe the HPV vaccine, including immunogenicity, indications, contraindications, and precautions for vaccination.</a:t>
            </a:r>
            <a:endParaRPr sz="1800" b="0" dirty="0"/>
          </a:p>
          <a:p>
            <a:pPr marL="182876" indent="-182876"/>
            <a:r>
              <a:rPr lang="en-US" sz="1800" b="0" dirty="0"/>
              <a:t>Discuss the importance of appropriate spacing and timing of HPV vaccine doses.</a:t>
            </a:r>
            <a:endParaRPr sz="1800" b="0" dirty="0"/>
          </a:p>
          <a:p>
            <a:pPr marL="182876" indent="-182876"/>
            <a:r>
              <a:rPr lang="en-US" sz="1800" b="0" dirty="0"/>
              <a:t>Describe correct HPV vaccine storage and handling. </a:t>
            </a:r>
          </a:p>
          <a:p>
            <a:pPr marL="182876" indent="-182876"/>
            <a:r>
              <a:rPr lang="en-US" sz="1800" b="0" dirty="0"/>
              <a:t>Define the steps for proper HPV vaccine administration.</a:t>
            </a:r>
          </a:p>
          <a:p>
            <a:pPr marL="182876" indent="-182876"/>
            <a:r>
              <a:rPr lang="en-US" sz="1800" dirty="0"/>
              <a:t>Describe proper HPV vaccine documentation and adverse event reporting practices.</a:t>
            </a:r>
            <a:endParaRPr lang="en-US" sz="1800" b="0" dirty="0"/>
          </a:p>
          <a:p>
            <a:pPr marL="182876" indent="-182876"/>
            <a:r>
              <a:rPr lang="en-US" sz="1800" b="0" dirty="0"/>
              <a:t>Explain the nurse’s role in preventing HPV infection through immunization.</a:t>
            </a:r>
            <a:endParaRPr sz="1800" b="0" dirty="0"/>
          </a:p>
          <a:p>
            <a:pPr marL="182876" indent="-182876"/>
            <a:r>
              <a:rPr lang="en-US" sz="1800" b="0" dirty="0"/>
              <a:t>Locate resources relevant to current HPV vaccine recommendations.</a:t>
            </a:r>
            <a:endParaRPr sz="1800" b="0" dirty="0"/>
          </a:p>
          <a:p>
            <a:pPr marL="182876" indent="-49526">
              <a:buClr>
                <a:schemeClr val="accent1"/>
              </a:buClr>
              <a:buNone/>
            </a:pPr>
            <a:endParaRPr b="0" dirty="0"/>
          </a:p>
        </p:txBody>
      </p:sp>
    </p:spTree>
  </p:cSld>
  <p:clrMapOvr>
    <a:masterClrMapping/>
  </p:clrMapOvr>
  <p:transition>
    <p:fade/>
  </p:transition>
</p:sld>
</file>

<file path=ppt/theme/theme1.xml><?xml version="1.0" encoding="utf-8"?>
<a:theme xmlns:a="http://schemas.openxmlformats.org/drawingml/2006/main" name="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13084</TotalTime>
  <Words>13560</Words>
  <Application>Microsoft Office PowerPoint</Application>
  <PresentationFormat>On-screen Show (16:9)</PresentationFormat>
  <Paragraphs>1023</Paragraphs>
  <Slides>80</Slides>
  <Notes>80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Wingdings</vt:lpstr>
      <vt:lpstr>Arial</vt:lpstr>
      <vt:lpstr>Myriad Web Pro</vt:lpstr>
      <vt:lpstr>Courier New</vt:lpstr>
      <vt:lpstr>Times New Roman</vt:lpstr>
      <vt:lpstr>Calibri</vt:lpstr>
      <vt:lpstr>NCEH_ATSDR_combined</vt:lpstr>
      <vt:lpstr>Human Papillomavirus Vaccines</vt:lpstr>
      <vt:lpstr>About This Presentation</vt:lpstr>
      <vt:lpstr>How to Use This Presentation</vt:lpstr>
      <vt:lpstr>Glossary Overview</vt:lpstr>
      <vt:lpstr>Glossary</vt:lpstr>
      <vt:lpstr>Glossary (continued)</vt:lpstr>
      <vt:lpstr>Glossary (continued)</vt:lpstr>
      <vt:lpstr>Glossary (continued)</vt:lpstr>
      <vt:lpstr> Learning Objectives</vt:lpstr>
      <vt:lpstr>PUBLIC HEALTH PERSPECTIVE</vt:lpstr>
      <vt:lpstr>Global Impact of HPV</vt:lpstr>
      <vt:lpstr>HPV Disease Burden in the United States</vt:lpstr>
      <vt:lpstr>HPV Vaccination Coverage  ̶  2018 </vt:lpstr>
      <vt:lpstr>Barriers to Vaccination in the United States: Health Care Access</vt:lpstr>
      <vt:lpstr>IMMUNIZATION STRATEGIES</vt:lpstr>
      <vt:lpstr>Strategies for High Vaccination Coverage</vt:lpstr>
      <vt:lpstr>Strategies for High Vaccination Coverage</vt:lpstr>
      <vt:lpstr>Immunization Information Systems (IISs)</vt:lpstr>
      <vt:lpstr>5 Ways to Boost HPV Vaccination Coverage</vt:lpstr>
      <vt:lpstr>IMMUNE SYSTEM/IMMUNOLOGY</vt:lpstr>
      <vt:lpstr> Human Papillomavirus (HPV)</vt:lpstr>
      <vt:lpstr>VACCINE-PREVENTABLE DISEASES</vt:lpstr>
      <vt:lpstr>Human Papillomavirus (HPV) Pathogenesis</vt:lpstr>
      <vt:lpstr>HPV Epidemiology</vt:lpstr>
      <vt:lpstr>HPV Clinical Manifestations</vt:lpstr>
      <vt:lpstr>HPV Clinical Manifestations</vt:lpstr>
      <vt:lpstr>TYPE OF VACCINE</vt:lpstr>
      <vt:lpstr>  </vt:lpstr>
      <vt:lpstr>HPV Vaccine</vt:lpstr>
      <vt:lpstr>HPV Vaccine Immunogenicity and Effectiveness</vt:lpstr>
      <vt:lpstr>IMMUNIZATION SCHEDULES</vt:lpstr>
      <vt:lpstr>Advisory Committee on Immunization Practices (ACIP) </vt:lpstr>
      <vt:lpstr>ACIP HPV Vaccine Recommendations: Pediatric</vt:lpstr>
      <vt:lpstr>ACIP HPV Vaccine Recommendations: Adult </vt:lpstr>
      <vt:lpstr>ACIP HPV Immunization Recommendations:  Schedule Considerations </vt:lpstr>
      <vt:lpstr>ACIP HPV Recommendations: Ages 9–14</vt:lpstr>
      <vt:lpstr>ACIP HPV Recommendations: Ages 15–26</vt:lpstr>
      <vt:lpstr>ACIP HPV Recommendations: Special Populations</vt:lpstr>
      <vt:lpstr>ACIP HPV Recommendations: Special Situations</vt:lpstr>
      <vt:lpstr>ACIP HPV Recommendations: Special Situations</vt:lpstr>
      <vt:lpstr>ACIP HPV Immunization Recommendations:  Additional Considerations </vt:lpstr>
      <vt:lpstr>COMMUNICATIONS</vt:lpstr>
      <vt:lpstr>CDC Vaccine Information Statement (VIS)</vt:lpstr>
      <vt:lpstr>CDC Vaccine Information Statement (VIS)</vt:lpstr>
      <vt:lpstr>HPV Vaccine Communication</vt:lpstr>
      <vt:lpstr>HPV Vaccine Communication</vt:lpstr>
      <vt:lpstr>LEGAL/ETHICAL ISSUES</vt:lpstr>
      <vt:lpstr>Legal and Ethical Considerations</vt:lpstr>
      <vt:lpstr>Legal and Ethical Considerations</vt:lpstr>
      <vt:lpstr>Legal and Ethical Considerations</vt:lpstr>
      <vt:lpstr>Legal and Ethical Considerations</vt:lpstr>
      <vt:lpstr>VACCINE STORAGE AND HANDLING</vt:lpstr>
      <vt:lpstr>Vaccine Storage and Handling </vt:lpstr>
      <vt:lpstr>Vaccine Storage and Handling</vt:lpstr>
      <vt:lpstr>VACCINE ADMINISTRATION</vt:lpstr>
      <vt:lpstr>Before Vaccine Administration</vt:lpstr>
      <vt:lpstr>Contraindications and Precautions </vt:lpstr>
      <vt:lpstr>Vaccine Supplies and Preparation</vt:lpstr>
      <vt:lpstr>Vaccine Administration</vt:lpstr>
      <vt:lpstr>DOCUMENTATION</vt:lpstr>
      <vt:lpstr>Documenting Vaccinations </vt:lpstr>
      <vt:lpstr>Documentation: Best Practice Guidelines</vt:lpstr>
      <vt:lpstr>Reporting Vaccine Adverse Events</vt:lpstr>
      <vt:lpstr>Reporting Adverse Events</vt:lpstr>
      <vt:lpstr>VACCINE SAFETY</vt:lpstr>
      <vt:lpstr>Adverse Reactions Following Gardasil®9</vt:lpstr>
      <vt:lpstr>Syncope Following Vaccination</vt:lpstr>
      <vt:lpstr>NURSING CONSIDERATIONS</vt:lpstr>
      <vt:lpstr>Nursing Considerations</vt:lpstr>
      <vt:lpstr>Nursing Considerations</vt:lpstr>
      <vt:lpstr>VACCINE RESOURCES AND REFERENCES</vt:lpstr>
      <vt:lpstr>Vaccine Resources and References</vt:lpstr>
      <vt:lpstr>Vaccine Resources and References</vt:lpstr>
      <vt:lpstr>Vaccine Resources and References</vt:lpstr>
      <vt:lpstr>Vaccine Resources and References</vt:lpstr>
      <vt:lpstr>Vaccine Resources and References</vt:lpstr>
      <vt:lpstr>Vaccine Resources and References</vt:lpstr>
      <vt:lpstr>Vaccine Resources and References</vt:lpstr>
      <vt:lpstr>Vaccine Resources and References</vt:lpstr>
      <vt:lpstr>Vaccine Resources and References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Schaffner, Priya (CDC/DDID/NCIRD/ISD)</cp:lastModifiedBy>
  <cp:revision>434</cp:revision>
  <dcterms:created xsi:type="dcterms:W3CDTF">2011-03-17T17:43:16Z</dcterms:created>
  <dcterms:modified xsi:type="dcterms:W3CDTF">2021-01-29T14:52:29Z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2021-01-11T19:34:50Z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44cb9746-b35d-43a7-b6aa-c49d690847d6</vt:lpwstr>
  </property>
  <property fmtid="{D5CDD505-2E9C-101B-9397-08002B2CF9AE}" pid="9" name="MSIP_Label_8af03ff0-41c5-4c41-b55e-fabb8fae94be_ContentBits">
    <vt:lpwstr>0</vt:lpwstr>
  </property>
</Properties>
</file>