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1"/>
  </p:sldMasterIdLst>
  <p:notesMasterIdLst>
    <p:notesMasterId r:id="rId81"/>
  </p:notesMasterIdLst>
  <p:sldIdLst>
    <p:sldId id="348" r:id="rId2"/>
    <p:sldId id="993" r:id="rId3"/>
    <p:sldId id="886" r:id="rId4"/>
    <p:sldId id="997" r:id="rId5"/>
    <p:sldId id="887" r:id="rId6"/>
    <p:sldId id="888" r:id="rId7"/>
    <p:sldId id="929" r:id="rId8"/>
    <p:sldId id="990" r:id="rId9"/>
    <p:sldId id="889" r:id="rId10"/>
    <p:sldId id="986" r:id="rId11"/>
    <p:sldId id="985" r:id="rId12"/>
    <p:sldId id="897" r:id="rId13"/>
    <p:sldId id="953" r:id="rId14"/>
    <p:sldId id="710" r:id="rId15"/>
    <p:sldId id="378" r:id="rId16"/>
    <p:sldId id="383" r:id="rId17"/>
    <p:sldId id="991" r:id="rId18"/>
    <p:sldId id="906" r:id="rId19"/>
    <p:sldId id="379" r:id="rId20"/>
    <p:sldId id="380" r:id="rId21"/>
    <p:sldId id="704" r:id="rId22"/>
    <p:sldId id="982" r:id="rId23"/>
    <p:sldId id="743" r:id="rId24"/>
    <p:sldId id="927" r:id="rId25"/>
    <p:sldId id="905" r:id="rId26"/>
    <p:sldId id="819" r:id="rId27"/>
    <p:sldId id="963" r:id="rId28"/>
    <p:sldId id="961" r:id="rId29"/>
    <p:sldId id="962" r:id="rId30"/>
    <p:sldId id="992" r:id="rId31"/>
    <p:sldId id="705" r:id="rId32"/>
    <p:sldId id="456" r:id="rId33"/>
    <p:sldId id="860" r:id="rId34"/>
    <p:sldId id="442" r:id="rId35"/>
    <p:sldId id="385" r:id="rId36"/>
    <p:sldId id="706" r:id="rId37"/>
    <p:sldId id="428" r:id="rId38"/>
    <p:sldId id="850" r:id="rId39"/>
    <p:sldId id="387" r:id="rId40"/>
    <p:sldId id="429" r:id="rId41"/>
    <p:sldId id="431" r:id="rId42"/>
    <p:sldId id="304" r:id="rId43"/>
    <p:sldId id="918" r:id="rId44"/>
    <p:sldId id="919" r:id="rId45"/>
    <p:sldId id="908" r:id="rId46"/>
    <p:sldId id="861" r:id="rId47"/>
    <p:sldId id="828" r:id="rId48"/>
    <p:sldId id="920" r:id="rId49"/>
    <p:sldId id="847" r:id="rId50"/>
    <p:sldId id="909" r:id="rId51"/>
    <p:sldId id="436" r:id="rId52"/>
    <p:sldId id="921" r:id="rId53"/>
    <p:sldId id="755" r:id="rId54"/>
    <p:sldId id="922" r:id="rId55"/>
    <p:sldId id="391" r:id="rId56"/>
    <p:sldId id="930" r:id="rId57"/>
    <p:sldId id="923" r:id="rId58"/>
    <p:sldId id="419" r:id="rId59"/>
    <p:sldId id="444" r:id="rId60"/>
    <p:sldId id="931" r:id="rId61"/>
    <p:sldId id="910" r:id="rId62"/>
    <p:sldId id="952" r:id="rId63"/>
    <p:sldId id="924" r:id="rId64"/>
    <p:sldId id="925" r:id="rId65"/>
    <p:sldId id="848" r:id="rId66"/>
    <p:sldId id="935" r:id="rId67"/>
    <p:sldId id="911" r:id="rId68"/>
    <p:sldId id="891" r:id="rId69"/>
    <p:sldId id="834" r:id="rId70"/>
    <p:sldId id="995" r:id="rId71"/>
    <p:sldId id="996" r:id="rId72"/>
    <p:sldId id="949" r:id="rId73"/>
    <p:sldId id="912" r:id="rId74"/>
    <p:sldId id="880" r:id="rId75"/>
    <p:sldId id="951" r:id="rId76"/>
    <p:sldId id="885" r:id="rId77"/>
    <p:sldId id="883" r:id="rId78"/>
    <p:sldId id="881" r:id="rId79"/>
    <p:sldId id="926" r:id="rId80"/>
  </p:sldIdLst>
  <p:sldSz cx="9144000" cy="5143500" type="screen16x9"/>
  <p:notesSz cx="7315200" cy="9601200"/>
  <p:embeddedFontLst>
    <p:embeddedFont>
      <p:font typeface="Calibri" panose="020F0502020204030204" pitchFamily="34" charset="0"/>
      <p:regular r:id="rId82"/>
      <p:bold r:id="rId83"/>
      <p:italic r:id="rId84"/>
      <p:boldItalic r:id="rId85"/>
    </p:embeddedFont>
    <p:embeddedFont>
      <p:font typeface="Myriad Web Pro" panose="020B0604020202020204" charset="0"/>
      <p:regular r:id="rId86"/>
      <p:bold r:id="rId87"/>
      <p:italic r:id="rId88"/>
      <p:boldItalic r:id="rId89"/>
    </p:embeddedFont>
    <p:embeddedFont>
      <p:font typeface="Open Sans" panose="020B0604020202020204" charset="0"/>
      <p:regular r:id="rId90"/>
      <p:bold r:id="rId91"/>
      <p:italic r:id="rId92"/>
      <p:boldItalic r:id="rId93"/>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egan" initials="M" lastIdx="20" clrIdx="6">
    <p:extLst>
      <p:ext uri="{19B8F6BF-5375-455C-9EA6-DF929625EA0E}">
        <p15:presenceInfo xmlns:p15="http://schemas.microsoft.com/office/powerpoint/2012/main" userId="S::cvx9@cdc.gov::dc3566f5-18f3-4f9c-a400-05efbba1af11" providerId="AD"/>
      </p:ext>
    </p:extLst>
  </p:cmAuthor>
  <p:cmAuthor id="1" name="Brasher, Susan Nehiley" initials="BSN" lastIdx="17" clrIdx="0">
    <p:extLst>
      <p:ext uri="{19B8F6BF-5375-455C-9EA6-DF929625EA0E}">
        <p15:presenceInfo xmlns:p15="http://schemas.microsoft.com/office/powerpoint/2012/main" userId="S::sbrashe@emory.edu::591dc2c7-619b-4092-a5ab-361641062820" providerId="AD"/>
      </p:ext>
    </p:extLst>
  </p:cmAuthor>
  <p:cmAuthor id="2" name="Abshire, Kara (CDC/DDID/NCIRD/ISD)" initials="AK(" lastIdx="29" clrIdx="1">
    <p:extLst>
      <p:ext uri="{19B8F6BF-5375-455C-9EA6-DF929625EA0E}">
        <p15:presenceInfo xmlns:p15="http://schemas.microsoft.com/office/powerpoint/2012/main" userId="S::pog5@cdc.gov::aaf93fa7-1953-4287-ab7e-378f74737616" providerId="AD"/>
      </p:ext>
    </p:extLst>
  </p:cmAuthor>
  <p:cmAuthor id="3" name="Wolicki, JoEllen (CDC/DDID/NCIRD/ISD)" initials="WJ(" lastIdx="64" clrIdx="2">
    <p:extLst>
      <p:ext uri="{19B8F6BF-5375-455C-9EA6-DF929625EA0E}">
        <p15:presenceInfo xmlns:p15="http://schemas.microsoft.com/office/powerpoint/2012/main" userId="S::vdt9@cdc.gov::15955099-81e8-4998-b796-0fea0cee982d" providerId="AD"/>
      </p:ext>
    </p:extLst>
  </p:cmAuthor>
  <p:cmAuthor id="4" name="Schaffner, Priya (CDC/DDID/NCIRD/ISD)" initials="SP(" lastIdx="36" clrIdx="3">
    <p:extLst>
      <p:ext uri="{19B8F6BF-5375-455C-9EA6-DF929625EA0E}">
        <p15:presenceInfo xmlns:p15="http://schemas.microsoft.com/office/powerpoint/2012/main" userId="S::ofj0@cdc.gov::f4e89dc4-8166-44e4-8f58-94afce7028fb" providerId="AD"/>
      </p:ext>
    </p:extLst>
  </p:cmAuthor>
  <p:cmAuthor id="5" name="Redmon, Ginger (CDC/DDID/NCIRD/ISD)" initials="RG(" lastIdx="104" clrIdx="4">
    <p:extLst>
      <p:ext uri="{19B8F6BF-5375-455C-9EA6-DF929625EA0E}">
        <p15:presenceInfo xmlns:p15="http://schemas.microsoft.com/office/powerpoint/2012/main" userId="S::vco8@cdc.gov::50a3cade-0d7b-4259-a8c1-79d30787019e" providerId="AD"/>
      </p:ext>
    </p:extLst>
  </p:cmAuthor>
  <p:cmAuthor id="6" name="Schillie, Sarah F. (CDC/DDID/NCIRD/ISD)" initials="SSF(" lastIdx="20" clrIdx="5">
    <p:extLst>
      <p:ext uri="{19B8F6BF-5375-455C-9EA6-DF929625EA0E}">
        <p15:presenceInfo xmlns:p15="http://schemas.microsoft.com/office/powerpoint/2012/main" userId="S::ggi1@cdc.gov::72f61fcc-847d-46d9-96a1-5189cfa2f8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E66AF"/>
    <a:srgbClr val="006A71"/>
    <a:srgbClr val="695E4A"/>
    <a:srgbClr val="00853F"/>
    <a:srgbClr val="EC881D"/>
    <a:srgbClr val="781D7E"/>
    <a:srgbClr val="008BB0"/>
    <a:srgbClr val="006858"/>
    <a:srgbClr val="8D8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42" autoAdjust="0"/>
    <p:restoredTop sz="74207" autoAdjust="0"/>
  </p:normalViewPr>
  <p:slideViewPr>
    <p:cSldViewPr snapToGrid="0">
      <p:cViewPr varScale="1">
        <p:scale>
          <a:sx n="61" d="100"/>
          <a:sy n="61" d="100"/>
        </p:scale>
        <p:origin x="1364" y="5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45" d="100"/>
          <a:sy n="45" d="100"/>
        </p:scale>
        <p:origin x="2764"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9.fntdata"/><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6.fntdata"/><Relationship Id="rId61" Type="http://schemas.openxmlformats.org/officeDocument/2006/relationships/slide" Target="slides/slide60.xml"/><Relationship Id="rId82"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2.fntdata"/><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1/29/2021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dirty="0"/>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cdc.gov/vaccines/schedules/hcp/imz/child-adolescent.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vaers.hhs.gov/"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I will provide a discussion of the epidemiology of rotavirus disease as well as the vaccine recommendations for prevention of rotavirus disease.</a:t>
            </a: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1</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2874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10</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452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11</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2251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Shape 85"/>
          <p:cNvSpPr txBox="1">
            <a:spLocks noGrp="1"/>
          </p:cNvSpPr>
          <p:nvPr>
            <p:ph type="body" idx="1"/>
          </p:nvPr>
        </p:nvSpPr>
        <p:spPr>
          <a:xfrm>
            <a:off x="701345" y="4416099"/>
            <a:ext cx="5607711" cy="4182457"/>
          </a:xfrm>
          <a:prstGeom prst="rect">
            <a:avLst/>
          </a:prstGeom>
          <a:noFill/>
          <a:ln>
            <a:noFill/>
          </a:ln>
        </p:spPr>
        <p:txBody>
          <a:bodyPr spcFirstLastPara="1" wrap="square" lIns="88125" tIns="44050" rIns="88125" bIns="44050" anchor="t" anchorCtr="0">
            <a:noAutofit/>
          </a:bodyPr>
          <a:lstStyle/>
          <a:p>
            <a:pPr marL="285750" marR="0" lvl="0" indent="-285750" algn="l" rtl="0">
              <a:spcBef>
                <a:spcPts val="0"/>
              </a:spcBef>
              <a:spcAft>
                <a:spcPts val="0"/>
              </a:spcAft>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Following today’s lecture, you will be able to meet these nine learning objectives. (READ SLIDE)</a:t>
            </a:r>
            <a:endParaRPr sz="1300" b="0" i="0" u="none" strike="noStrike" cap="none" dirty="0">
              <a:solidFill>
                <a:schemeClr val="dk2"/>
              </a:solidFill>
              <a:latin typeface="Times New Roman" panose="02020603050405020304" pitchFamily="18" charset="0"/>
              <a:ea typeface="Calibri"/>
              <a:cs typeface="Times New Roman" panose="02020603050405020304" pitchFamily="18" charset="0"/>
              <a:sym typeface="Calibri"/>
            </a:endParaRPr>
          </a:p>
        </p:txBody>
      </p:sp>
      <p:sp>
        <p:nvSpPr>
          <p:cNvPr id="5" name="Slide Number Placeholder 3">
            <a:extLst>
              <a:ext uri="{FF2B5EF4-FFF2-40B4-BE49-F238E27FC236}">
                <a16:creationId xmlns:a16="http://schemas.microsoft.com/office/drawing/2014/main" id="{A951693E-F9D8-4DE2-BCB8-36B10AB4922B}"/>
              </a:ext>
            </a:extLst>
          </p:cNvPr>
          <p:cNvSpPr txBox="1">
            <a:spLocks/>
          </p:cNvSpPr>
          <p:nvPr/>
        </p:nvSpPr>
        <p:spPr>
          <a:xfrm>
            <a:off x="4143375" y="9120188"/>
            <a:ext cx="3170238" cy="479425"/>
          </a:xfrm>
          <a:prstGeom prst="rect">
            <a:avLst/>
          </a:prstGeom>
        </p:spPr>
        <p:txBody>
          <a:bodyPr vert="horz" lIns="91440" tIns="45720" rIns="91440" bIns="45720" rtlCol="0" anchor="b"/>
          <a:lstStyle>
            <a:defPPr>
              <a:defRPr lang="en-US"/>
            </a:defPPr>
            <a:lvl1pPr algn="r" rtl="0" eaLnBrk="1" fontAlgn="auto" hangingPunct="1">
              <a:spcBef>
                <a:spcPts val="0"/>
              </a:spcBef>
              <a:spcAft>
                <a:spcPts val="0"/>
              </a:spcAft>
              <a:defRPr sz="1200" kern="1200" smtClean="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12</a:t>
            </a:fld>
            <a:endParaRPr lang="en-US" sz="1300"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Shape 85"/>
          <p:cNvSpPr txBox="1">
            <a:spLocks noGrp="1"/>
          </p:cNvSpPr>
          <p:nvPr>
            <p:ph type="body" idx="1"/>
          </p:nvPr>
        </p:nvSpPr>
        <p:spPr>
          <a:xfrm>
            <a:off x="701345" y="4416099"/>
            <a:ext cx="5607711" cy="4182457"/>
          </a:xfrm>
          <a:prstGeom prst="rect">
            <a:avLst/>
          </a:prstGeom>
          <a:noFill/>
          <a:ln>
            <a:noFill/>
          </a:ln>
        </p:spPr>
        <p:txBody>
          <a:bodyPr spcFirstLastPara="1" wrap="square" lIns="88125" tIns="44050" rIns="88125" bIns="44050" anchor="t" anchorCtr="0">
            <a:noAutofit/>
          </a:bodyPr>
          <a:lstStyle/>
          <a:p>
            <a:pPr marL="0" marR="0" lvl="0" indent="0" algn="l" rtl="0">
              <a:spcBef>
                <a:spcPts val="0"/>
              </a:spcBef>
              <a:spcAft>
                <a:spcPts val="0"/>
              </a:spcAft>
              <a:buNone/>
            </a:pPr>
            <a:r>
              <a:rPr lang="en-US" sz="1300" kern="1200" dirty="0">
                <a:solidFill>
                  <a:schemeClr val="tx1"/>
                </a:solidFill>
                <a:effectLst/>
                <a:latin typeface="Times New Roman" panose="02020603050405020304" pitchFamily="18" charset="0"/>
                <a:cs typeface="Times New Roman" panose="02020603050405020304" pitchFamily="18" charset="0"/>
              </a:rPr>
              <a:t>(READ SLIDE)</a:t>
            </a:r>
            <a:endParaRPr sz="1300" b="0" i="0" u="none" strike="noStrike" cap="none" dirty="0">
              <a:solidFill>
                <a:schemeClr val="dk2"/>
              </a:solidFill>
              <a:latin typeface="Times New Roman" panose="02020603050405020304" pitchFamily="18" charset="0"/>
              <a:ea typeface="Calibri"/>
              <a:cs typeface="Times New Roman" panose="02020603050405020304" pitchFamily="18" charset="0"/>
              <a:sym typeface="Calibri"/>
            </a:endParaRPr>
          </a:p>
        </p:txBody>
      </p:sp>
      <p:sp>
        <p:nvSpPr>
          <p:cNvPr id="5" name="Slide Number Placeholder 3">
            <a:extLst>
              <a:ext uri="{FF2B5EF4-FFF2-40B4-BE49-F238E27FC236}">
                <a16:creationId xmlns:a16="http://schemas.microsoft.com/office/drawing/2014/main" id="{05B30F46-C654-4F66-A161-022597ABD7D9}"/>
              </a:ext>
            </a:extLst>
          </p:cNvPr>
          <p:cNvSpPr txBox="1">
            <a:spLocks/>
          </p:cNvSpPr>
          <p:nvPr/>
        </p:nvSpPr>
        <p:spPr>
          <a:xfrm>
            <a:off x="4143375" y="9120188"/>
            <a:ext cx="3170238" cy="479425"/>
          </a:xfrm>
          <a:prstGeom prst="rect">
            <a:avLst/>
          </a:prstGeom>
        </p:spPr>
        <p:txBody>
          <a:bodyPr vert="horz" lIns="91440" tIns="45720" rIns="91440" bIns="45720" rtlCol="0" anchor="b"/>
          <a:lstStyle>
            <a:defPPr>
              <a:defRPr lang="en-US"/>
            </a:defPPr>
            <a:lvl1pPr algn="r" rtl="0" eaLnBrk="1" fontAlgn="auto" hangingPunct="1">
              <a:spcBef>
                <a:spcPts val="0"/>
              </a:spcBef>
              <a:spcAft>
                <a:spcPts val="0"/>
              </a:spcAft>
              <a:defRPr sz="1200" kern="1200" smtClean="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13</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0758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14</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5759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In 1973, a virus particle was observed in the intestinal tissue of children with diarrhea. By 1980, rotavirus was recognized as the most common cause of severe gastroenteritis in infants and young children globally. </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Rotavirus infections in infants and young children can lead to severe diarrhea, dehydration, electrolyte imbalance, and metabolic acidosis.  Children who are immunocompromised because of congenital immunodeficiency or bone marrow or organ transplantation may experience severe, prolonged gastroenteritis.</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Rotavirus is found worldwide, although it is more fatal in developing countries. Rotavirus infects nearly all children by 5 years of age in settings without vaccination. </a:t>
            </a: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475E409-9745-4D9E-B3F1-C28634E4D174}" type="slidenum">
              <a:rPr lang="en-US" sz="1300" smtClean="0">
                <a:latin typeface="Times New Roman" panose="02020603050405020304" pitchFamily="18" charset="0"/>
                <a:cs typeface="Times New Roman" panose="02020603050405020304" pitchFamily="18" charset="0"/>
              </a:rPr>
              <a:pPr/>
              <a:t>15</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8416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This slide shows the enormous disease burden of rotavirus in the United States before vaccines were available and infants were routinely vaccinated. </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In the </a:t>
            </a:r>
            <a:r>
              <a:rPr lang="en-US" sz="1300" kern="1200" dirty="0" err="1">
                <a:solidFill>
                  <a:schemeClr val="tx1"/>
                </a:solidFill>
                <a:effectLst/>
                <a:latin typeface="Times New Roman" panose="02020603050405020304" pitchFamily="18" charset="0"/>
                <a:cs typeface="Times New Roman" panose="02020603050405020304" pitchFamily="18" charset="0"/>
              </a:rPr>
              <a:t>prevaccine</a:t>
            </a:r>
            <a:r>
              <a:rPr lang="en-US" sz="1300" kern="1200" dirty="0">
                <a:solidFill>
                  <a:schemeClr val="tx1"/>
                </a:solidFill>
                <a:effectLst/>
                <a:latin typeface="Times New Roman" panose="02020603050405020304" pitchFamily="18" charset="0"/>
                <a:cs typeface="Times New Roman" panose="02020603050405020304" pitchFamily="18" charset="0"/>
              </a:rPr>
              <a:t> era, rotavirus was responsible for 2.7 million diarrhea infections, more than 400,000 physician visits, 200,000 emergency department visits, 55,000–70,000 hospitalizations (for dehydration), and 20–60 deaths annually. All of this adds up to $1 billion in direct and indirect costs.</a:t>
            </a: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475E409-9745-4D9E-B3F1-C28634E4D174}" type="slidenum">
              <a:rPr lang="en-US" sz="1300" smtClean="0">
                <a:latin typeface="Times New Roman" panose="02020603050405020304" pitchFamily="18" charset="0"/>
                <a:cs typeface="Times New Roman" panose="02020603050405020304" pitchFamily="18" charset="0"/>
              </a:rPr>
              <a:pPr/>
              <a:t>16</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9380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Even with vaccine availability, rotavirus outbreaks still occur today. The video, linked on this page describes recent cases and outbreaks in the post-vaccine era.</a:t>
            </a: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475E409-9745-4D9E-B3F1-C28634E4D174}" type="slidenum">
              <a:rPr lang="en-US" sz="1300" smtClean="0">
                <a:latin typeface="Times New Roman" panose="02020603050405020304" pitchFamily="18" charset="0"/>
                <a:cs typeface="Times New Roman" panose="02020603050405020304" pitchFamily="18" charset="0"/>
              </a:rPr>
              <a:pPr/>
              <a:t>17</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8045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701345" y="4416099"/>
            <a:ext cx="5607711" cy="4182457"/>
          </a:xfrm>
          <a:prstGeom prst="rect">
            <a:avLst/>
          </a:prstGeom>
        </p:spPr>
        <p:txBody>
          <a:bodyPr spcFirstLastPara="1" wrap="square" lIns="88125" tIns="44050" rIns="88125" bIns="44050" anchor="t" anchorCtr="0">
            <a:noAutofit/>
          </a:bodyPr>
          <a:lstStyle/>
          <a:p>
            <a:pPr marL="0" lvl="0" indent="0">
              <a:spcBef>
                <a:spcPts val="480"/>
              </a:spcBef>
              <a:spcAft>
                <a:spcPts val="0"/>
              </a:spcAft>
              <a:buNone/>
            </a:pPr>
            <a:endParaRPr dirty="0"/>
          </a:p>
        </p:txBody>
      </p:sp>
      <p:sp>
        <p:nvSpPr>
          <p:cNvPr id="178" name="Shape 178"/>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D69FDA8F-4665-4960-92F1-26240BDB3B03}"/>
              </a:ext>
            </a:extLst>
          </p:cNvPr>
          <p:cNvSpPr txBox="1">
            <a:spLocks/>
          </p:cNvSpPr>
          <p:nvPr/>
        </p:nvSpPr>
        <p:spPr>
          <a:xfrm>
            <a:off x="4143375" y="9120188"/>
            <a:ext cx="3170238" cy="479425"/>
          </a:xfrm>
          <a:prstGeom prst="rect">
            <a:avLst/>
          </a:prstGeom>
        </p:spPr>
        <p:txBody>
          <a:bodyPr vert="horz" lIns="91440" tIns="45720" rIns="91440" bIns="45720" rtlCol="0" anchor="b"/>
          <a:lstStyle>
            <a:defPPr>
              <a:defRPr lang="en-US"/>
            </a:defPPr>
            <a:lvl1pPr algn="r" rtl="0" eaLnBrk="1" fontAlgn="auto" hangingPunct="1">
              <a:spcBef>
                <a:spcPts val="0"/>
              </a:spcBef>
              <a:spcAft>
                <a:spcPts val="0"/>
              </a:spcAft>
              <a:defRPr sz="1200" kern="1200" smtClean="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18</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9583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As you can see in this picture, rotavirus received its name because it looks like a wheel. “Rota” means wheel in Latin.</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Rotavirus is a double-stranded RNA virus.</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From 2009–2013, five strains of rotavirus (G1–G3, G9,G12) accounted for 90% of cases in the United States.</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In 2012 and 2013 the G12 strain was the dominant genotype, each of those years accounting for &gt;68% of infections. </a:t>
            </a:r>
          </a:p>
          <a:p>
            <a:pPr marL="0" indent="0">
              <a:buFont typeface="Wingdings" pitchFamily="2" charset="2"/>
              <a:buNone/>
            </a:pP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475E409-9745-4D9E-B3F1-C28634E4D174}" type="slidenum">
              <a:rPr lang="en-US" sz="1300" smtClean="0">
                <a:latin typeface="Times New Roman" panose="02020603050405020304" pitchFamily="18" charset="0"/>
                <a:cs typeface="Times New Roman" panose="02020603050405020304" pitchFamily="18" charset="0"/>
              </a:rPr>
              <a:pPr/>
              <a:t>19</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3682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Shape 85"/>
          <p:cNvSpPr txBox="1">
            <a:spLocks noGrp="1"/>
          </p:cNvSpPr>
          <p:nvPr>
            <p:ph type="body" idx="1"/>
          </p:nvPr>
        </p:nvSpPr>
        <p:spPr>
          <a:xfrm>
            <a:off x="701345" y="4416099"/>
            <a:ext cx="5607711" cy="4182457"/>
          </a:xfrm>
          <a:prstGeom prst="rect">
            <a:avLst/>
          </a:prstGeom>
          <a:noFill/>
          <a:ln>
            <a:noFill/>
          </a:ln>
        </p:spPr>
        <p:txBody>
          <a:bodyPr spcFirstLastPara="1" wrap="square" lIns="88125" tIns="44050" rIns="88125" bIns="44050" anchor="t" anchorCtr="0">
            <a:noAutofit/>
          </a:bodyPr>
          <a:lstStyle/>
          <a:p>
            <a:pPr marL="0" marR="0" lvl="0" indent="0" algn="l" rtl="0">
              <a:spcBef>
                <a:spcPts val="0"/>
              </a:spcBef>
              <a:spcAft>
                <a:spcPts val="0"/>
              </a:spcAft>
              <a:buFont typeface="Arial" panose="020B0604020202020204" pitchFamily="34" charset="0"/>
              <a:buNone/>
            </a:pPr>
            <a:r>
              <a:rPr lang="en-US" sz="1300" kern="1200" dirty="0">
                <a:solidFill>
                  <a:schemeClr val="tx1"/>
                </a:solidFill>
                <a:effectLst/>
                <a:latin typeface="Times New Roman" panose="02020603050405020304" pitchFamily="18" charset="0"/>
                <a:cs typeface="Times New Roman" panose="02020603050405020304" pitchFamily="18" charset="0"/>
              </a:rPr>
              <a:t>(READ SLIDE)</a:t>
            </a:r>
            <a:endParaRPr sz="1300" b="0" i="0" u="none" strike="noStrike" cap="none" dirty="0">
              <a:solidFill>
                <a:schemeClr val="dk2"/>
              </a:solidFill>
              <a:latin typeface="Times New Roman" panose="02020603050405020304" pitchFamily="18" charset="0"/>
              <a:ea typeface="Calibri"/>
              <a:cs typeface="Times New Roman" panose="02020603050405020304" pitchFamily="18" charset="0"/>
              <a:sym typeface="Calibri"/>
            </a:endParaRPr>
          </a:p>
        </p:txBody>
      </p:sp>
      <p:sp>
        <p:nvSpPr>
          <p:cNvPr id="5" name="Slide Number Placeholder 3">
            <a:extLst>
              <a:ext uri="{FF2B5EF4-FFF2-40B4-BE49-F238E27FC236}">
                <a16:creationId xmlns:a16="http://schemas.microsoft.com/office/drawing/2014/main" id="{A951693E-F9D8-4DE2-BCB8-36B10AB4922B}"/>
              </a:ext>
            </a:extLst>
          </p:cNvPr>
          <p:cNvSpPr txBox="1">
            <a:spLocks/>
          </p:cNvSpPr>
          <p:nvPr/>
        </p:nvSpPr>
        <p:spPr>
          <a:xfrm>
            <a:off x="4143375" y="9120188"/>
            <a:ext cx="3170238" cy="479425"/>
          </a:xfrm>
          <a:prstGeom prst="rect">
            <a:avLst/>
          </a:prstGeom>
        </p:spPr>
        <p:txBody>
          <a:bodyPr vert="horz" lIns="91440" tIns="45720" rIns="91440" bIns="45720" rtlCol="0" anchor="b"/>
          <a:lstStyle>
            <a:defPPr>
              <a:defRPr lang="en-US"/>
            </a:defPPr>
            <a:lvl1pPr algn="r" rtl="0" eaLnBrk="1" fontAlgn="auto" hangingPunct="1">
              <a:spcBef>
                <a:spcPts val="0"/>
              </a:spcBef>
              <a:spcAft>
                <a:spcPts val="0"/>
              </a:spcAft>
              <a:defRPr sz="1200" kern="1200" smtClean="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2</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1295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The immune correlates of protection from rotavirus are poorly understood. Serum and mucosal antibodies against virion glycoproteins VP7 and VP4 are probably important for protection from disease. Cell-mediated immunity probably plays a role in protection and in recovery from infection.</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Recovery from a first rotavirus infection usually does not lead to permanent immunity. After a single natural infection, 38% of children are protected against any subsequent rotavirus infection, 77% are protected against rotavirus diarrhea, and 87% are protected against severe diarrhea. Subsequent infections confer progressively greater protection and are generally less severe than the first.</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The duration of immunity from rotavirus vaccine is not precisely known. In the main clinical trials for the two currently licensed rotavirus vaccines, good efficacy was demonstrated for up to 2 years and in some cases beyond.</a:t>
            </a: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475E409-9745-4D9E-B3F1-C28634E4D174}" type="slidenum">
              <a:rPr lang="en-US" sz="1300" smtClean="0">
                <a:latin typeface="Times New Roman" panose="02020603050405020304" pitchFamily="18" charset="0"/>
                <a:cs typeface="Times New Roman" panose="02020603050405020304" pitchFamily="18" charset="0"/>
              </a:rPr>
              <a:pPr/>
              <a:t>20</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6585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701345" y="4416099"/>
            <a:ext cx="5607711" cy="4182457"/>
          </a:xfrm>
          <a:prstGeom prst="rect">
            <a:avLst/>
          </a:prstGeom>
        </p:spPr>
        <p:txBody>
          <a:bodyPr spcFirstLastPara="1" wrap="square" lIns="88125" tIns="44050" rIns="88125" bIns="44050" anchor="t" anchorCtr="0">
            <a:noAutofit/>
          </a:bodyPr>
          <a:lstStyle/>
          <a:p>
            <a:pPr marL="0" lvl="0" indent="0">
              <a:spcBef>
                <a:spcPts val="480"/>
              </a:spcBef>
              <a:spcAft>
                <a:spcPts val="0"/>
              </a:spcAft>
              <a:buNone/>
            </a:pPr>
            <a:endParaRPr dirty="0"/>
          </a:p>
        </p:txBody>
      </p:sp>
      <p:sp>
        <p:nvSpPr>
          <p:cNvPr id="178" name="Shape 178"/>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3558FE5A-C18C-420F-A32A-CE3026A1E92F}"/>
              </a:ext>
            </a:extLst>
          </p:cNvPr>
          <p:cNvSpPr txBox="1">
            <a:spLocks/>
          </p:cNvSpPr>
          <p:nvPr/>
        </p:nvSpPr>
        <p:spPr>
          <a:xfrm>
            <a:off x="4143375" y="9120188"/>
            <a:ext cx="3170238" cy="479425"/>
          </a:xfrm>
          <a:prstGeom prst="rect">
            <a:avLst/>
          </a:prstGeom>
        </p:spPr>
        <p:txBody>
          <a:bodyPr vert="horz" lIns="91440" tIns="45720" rIns="91440" bIns="45720" rtlCol="0" anchor="b"/>
          <a:lstStyle>
            <a:defPPr>
              <a:defRPr lang="en-US"/>
            </a:defPPr>
            <a:lvl1pPr algn="r" rtl="0" eaLnBrk="1" fontAlgn="auto" hangingPunct="1">
              <a:spcBef>
                <a:spcPts val="0"/>
              </a:spcBef>
              <a:spcAft>
                <a:spcPts val="0"/>
              </a:spcAft>
              <a:defRPr sz="1200" kern="1200" smtClean="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21</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7060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The virus enters the body through the mouth. Viral replication occurs in the villous epithelium of the small intestine. </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Rotavirus antigen detectable in serum in severe infections. Recent evidence indicates that up to two-thirds of children with severe rotavirus gastroenteritis show the presence of rotavirus antigen in serum (antigenemia).</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Infection may result in decreased intestinal absorption of sodium, glucose, and water, and decreased levels of intestinal lactase, alkaline phosphatase, and sucrase activity, and may lead to isotonic diarrhea.</a:t>
            </a: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300" b="0" i="0" u="none" strike="noStrike" kern="1200" cap="none" spc="0" normalizeH="0" baseline="0" noProof="0" smtClean="0">
                <a:ln>
                  <a:noFill/>
                </a:ln>
                <a:solidFill>
                  <a:srgbClr val="3B495B"/>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dirty="0">
              <a:ln>
                <a:noFill/>
              </a:ln>
              <a:solidFill>
                <a:srgbClr val="3B495B"/>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7839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The reservoir of rotavirus is the human gastrointestinal tract and stool of infected persons. </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Transmission occurs by the fecal-oral route, both through close person-to-person contact and by fomites (surfaces contaminated by stool). </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The disease is more common during winter and early spring seasons, especially given the shift in the post-vaccine era. The disease typically peaks in March.</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Infected persons shed large quantities of the virus beginning 2 days before the onset of diarrhea and for up to 10 days after the onset of symptoms.</a:t>
            </a: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300" b="0" i="0" u="none" strike="noStrike" kern="1200" cap="none" spc="0" normalizeH="0" baseline="0" noProof="0" smtClean="0">
                <a:ln>
                  <a:noFill/>
                </a:ln>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2972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The incubation period for rotavirus is short, with onset of diarrheal symptoms occurring in less than 48 hours after infection. </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The clinical manifestations of infection vary and depend on whether it is the first infection or a reinfection. The first rotavirus infection is generally the most severe. </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Symptoms vary from asymptomatic to severe diarrhea, fever, and vomiting resulting in dehydration. </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The gastrointestinal symptoms generally resolve in 3 to 7 days. </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The clinical features and stool characteristics of rotavirus diarrhea are similar to other pathogens. As a result, confirmation of a diarrheal illness as rotavirus requires laboratory diagnostic testing of stool.</a:t>
            </a: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475E409-9745-4D9E-B3F1-C28634E4D174}" type="slidenum">
              <a:rPr lang="en-US" sz="1300" smtClean="0">
                <a:latin typeface="Times New Roman" panose="02020603050405020304" pitchFamily="18" charset="0"/>
                <a:cs typeface="Times New Roman" panose="02020603050405020304" pitchFamily="18" charset="0"/>
              </a:rPr>
              <a:pPr/>
              <a:t>24</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9828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701345" y="4416099"/>
            <a:ext cx="5607711" cy="4182457"/>
          </a:xfrm>
          <a:prstGeom prst="rect">
            <a:avLst/>
          </a:prstGeom>
        </p:spPr>
        <p:txBody>
          <a:bodyPr spcFirstLastPara="1" wrap="square" lIns="88125" tIns="44050" rIns="88125" bIns="44050" anchor="t" anchorCtr="0">
            <a:noAutofit/>
          </a:bodyPr>
          <a:lstStyle/>
          <a:p>
            <a:pPr marL="0" lvl="0" indent="0">
              <a:spcBef>
                <a:spcPts val="480"/>
              </a:spcBef>
              <a:spcAft>
                <a:spcPts val="0"/>
              </a:spcAft>
              <a:buNone/>
            </a:pPr>
            <a:endParaRPr dirty="0"/>
          </a:p>
        </p:txBody>
      </p:sp>
      <p:sp>
        <p:nvSpPr>
          <p:cNvPr id="93" name="Shape 93"/>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C9D11254-C374-4A54-9CFE-1C3C1E198A65}"/>
              </a:ext>
            </a:extLst>
          </p:cNvPr>
          <p:cNvSpPr txBox="1">
            <a:spLocks/>
          </p:cNvSpPr>
          <p:nvPr/>
        </p:nvSpPr>
        <p:spPr>
          <a:xfrm>
            <a:off x="4143375" y="9120188"/>
            <a:ext cx="3170238" cy="479425"/>
          </a:xfrm>
          <a:prstGeom prst="rect">
            <a:avLst/>
          </a:prstGeom>
        </p:spPr>
        <p:txBody>
          <a:bodyPr vert="horz" lIns="91440" tIns="45720" rIns="91440" bIns="45720" rtlCol="0" anchor="b"/>
          <a:lstStyle>
            <a:defPPr>
              <a:defRPr lang="en-US"/>
            </a:defPPr>
            <a:lvl1pPr algn="r" rtl="0" eaLnBrk="1" fontAlgn="auto" hangingPunct="1">
              <a:spcBef>
                <a:spcPts val="0"/>
              </a:spcBef>
              <a:spcAft>
                <a:spcPts val="0"/>
              </a:spcAft>
              <a:defRPr sz="1200" kern="1200" smtClean="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25</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6015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kern="1200" dirty="0">
                <a:solidFill>
                  <a:schemeClr val="tx2"/>
                </a:solidFill>
                <a:effectLst/>
                <a:latin typeface="Times New Roman" panose="02020603050405020304" pitchFamily="18" charset="0"/>
                <a:cs typeface="Times New Roman" panose="02020603050405020304" pitchFamily="18" charset="0"/>
              </a:rPr>
              <a:t> </a:t>
            </a:r>
            <a:r>
              <a:rPr lang="en-US" sz="1300" kern="1200" dirty="0">
                <a:solidFill>
                  <a:schemeClr val="tx1"/>
                </a:solidFill>
                <a:effectLst/>
                <a:latin typeface="Times New Roman" panose="02020603050405020304" pitchFamily="18" charset="0"/>
                <a:cs typeface="Times New Roman" panose="02020603050405020304" pitchFamily="18" charset="0"/>
              </a:rPr>
              <a:t>To effectively develop and employ strategies to increase vaccination coverage in our communities, we must have a thorough understanding of what barriers exist, that prevent individuals from vaccination. </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r>
              <a:rPr lang="en-US" sz="1300" b="1" kern="1200" dirty="0">
                <a:solidFill>
                  <a:schemeClr val="tx1"/>
                </a:solidFill>
                <a:effectLst/>
                <a:latin typeface="Times New Roman" panose="02020603050405020304" pitchFamily="18" charset="0"/>
                <a:cs typeface="Times New Roman" panose="02020603050405020304" pitchFamily="18" charset="0"/>
              </a:rPr>
              <a:t>Barriers</a:t>
            </a:r>
            <a:endParaRPr lang="en-US" sz="1300" kern="1200" dirty="0">
              <a:solidFill>
                <a:schemeClr val="tx1"/>
              </a:solidFill>
              <a:effectLst/>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Barriers to health care access and use among the publicly insured include language barriers, lack of trust in providers, transportation problems, inconvenient office hours, patient/parent misinformation, vaccine stigma, competing provider priorities, low awareness of vaccination benefits, receipt of care from multiple providers, complex vaccination schedules, vaccine cost, breaks in coverage and other individual and systems level barriers.   </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Health insurance and poverty status are interrelated factors associated with lower vaccination coverage in young children. Vaccination coverage among children enrolled in Medicaid or with no health insurance was lower than that among children who were privately insured. The prevalence of being completely unvaccinated was highest among uninsured children (4.1%), lower among those enrolled in Medicaid (1.3%), and lowest among those with private insurance (0.8%). </a:t>
            </a:r>
          </a:p>
          <a:p>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E8ADA-F992-4252-87F8-DFF76A55EBE0}" type="slidenum">
              <a:rPr kumimoji="0" lang="en-US" sz="13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1207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171450" lvl="0" indent="-171450">
              <a:buFont typeface="Arial" panose="020B0604020202020204" pitchFamily="34" charset="0"/>
              <a:buChar char="•"/>
            </a:pPr>
            <a:r>
              <a:rPr lang="en-US" sz="1100" kern="1200" dirty="0">
                <a:solidFill>
                  <a:schemeClr val="tx1"/>
                </a:solidFill>
                <a:effectLst/>
                <a:latin typeface="Times New Roman" panose="02020603050405020304" pitchFamily="18" charset="0"/>
                <a:cs typeface="Times New Roman" panose="02020603050405020304" pitchFamily="18" charset="0"/>
              </a:rPr>
              <a:t>Partially, in response to a U.S. based measles outbreak between 1989-1991, Congress passed the Omnibus Budget Reconciliation Act (OBRA) on August 10, 1993, creating the Vaccines for Children (VFC) Program. VFC became operational October 1, 1994. Known as section 1928 of the Social Security Act, the Vaccines for Children program is an entitlement program (a right granted by law) for eligible children, age 18 and younger.</a:t>
            </a:r>
          </a:p>
          <a:p>
            <a:r>
              <a:rPr lang="en-US" sz="1100" kern="1200" dirty="0">
                <a:solidFill>
                  <a:schemeClr val="tx1"/>
                </a:solidFill>
                <a:effectLst/>
                <a:latin typeface="Times New Roman" panose="02020603050405020304" pitchFamily="18" charset="0"/>
                <a:cs typeface="Times New Roman" panose="02020603050405020304" pitchFamily="18" charset="0"/>
              </a:rPr>
              <a:t> </a:t>
            </a:r>
          </a:p>
          <a:p>
            <a:pPr marL="171450" lvl="0" indent="-171450">
              <a:buFont typeface="Arial" panose="020B0604020202020204" pitchFamily="34" charset="0"/>
              <a:buChar char="•"/>
            </a:pPr>
            <a:r>
              <a:rPr lang="en-US" sz="1100" kern="1200" dirty="0">
                <a:solidFill>
                  <a:schemeClr val="tx1"/>
                </a:solidFill>
                <a:effectLst/>
                <a:latin typeface="Times New Roman" panose="02020603050405020304" pitchFamily="18" charset="0"/>
                <a:cs typeface="Times New Roman" panose="02020603050405020304" pitchFamily="18" charset="0"/>
              </a:rPr>
              <a:t>Children living below and up to a certain percentage above the poverty level are eligible for Medicaid and are entitled to vaccines through the Vaccines for Children, or VFC.</a:t>
            </a:r>
          </a:p>
          <a:p>
            <a:r>
              <a:rPr lang="en-US" sz="1100" kern="1200" dirty="0">
                <a:solidFill>
                  <a:schemeClr val="tx1"/>
                </a:solidFill>
                <a:effectLst/>
                <a:latin typeface="Times New Roman" panose="02020603050405020304" pitchFamily="18" charset="0"/>
                <a:cs typeface="Times New Roman" panose="02020603050405020304" pitchFamily="18" charset="0"/>
              </a:rPr>
              <a:t> </a:t>
            </a:r>
          </a:p>
          <a:p>
            <a:pPr marL="171450" lvl="0" indent="-171450">
              <a:buFont typeface="Arial" panose="020B0604020202020204" pitchFamily="34" charset="0"/>
              <a:buChar char="•"/>
            </a:pPr>
            <a:r>
              <a:rPr lang="en-US" sz="1100" kern="1200" dirty="0">
                <a:solidFill>
                  <a:schemeClr val="tx1"/>
                </a:solidFill>
                <a:effectLst/>
                <a:latin typeface="Times New Roman" panose="02020603050405020304" pitchFamily="18" charset="0"/>
                <a:cs typeface="Times New Roman" panose="02020603050405020304" pitchFamily="18" charset="0"/>
              </a:rPr>
              <a:t>Uninsured children, American Indians or Alaska natives are eligible for VFC benefits. </a:t>
            </a:r>
          </a:p>
          <a:p>
            <a:r>
              <a:rPr lang="en-US" sz="1100" kern="1200" dirty="0">
                <a:solidFill>
                  <a:schemeClr val="tx1"/>
                </a:solidFill>
                <a:effectLst/>
                <a:latin typeface="Times New Roman" panose="02020603050405020304" pitchFamily="18" charset="0"/>
                <a:cs typeface="Times New Roman" panose="02020603050405020304" pitchFamily="18" charset="0"/>
              </a:rPr>
              <a:t> </a:t>
            </a:r>
          </a:p>
          <a:p>
            <a:pPr marL="171450" lvl="0" indent="-171450">
              <a:buFont typeface="Arial" panose="020B0604020202020204" pitchFamily="34" charset="0"/>
              <a:buChar char="•"/>
            </a:pPr>
            <a:r>
              <a:rPr lang="en-US" sz="1100" kern="1200" dirty="0">
                <a:solidFill>
                  <a:schemeClr val="tx1"/>
                </a:solidFill>
                <a:effectLst/>
                <a:latin typeface="Times New Roman" panose="02020603050405020304" pitchFamily="18" charset="0"/>
                <a:cs typeface="Times New Roman" panose="02020603050405020304" pitchFamily="18" charset="0"/>
              </a:rPr>
              <a:t>And finally, a child who is insured, but doesn’t have insurance that covers VFC program vaccines are eligible to receive VFC vaccine through federally qualified health center or rural health clinic.</a:t>
            </a:r>
          </a:p>
          <a:p>
            <a:r>
              <a:rPr lang="en-US" sz="1100" kern="1200" dirty="0">
                <a:solidFill>
                  <a:schemeClr val="tx1"/>
                </a:solidFill>
                <a:effectLst/>
                <a:latin typeface="Times New Roman" panose="02020603050405020304" pitchFamily="18" charset="0"/>
                <a:cs typeface="Times New Roman" panose="02020603050405020304" pitchFamily="18" charset="0"/>
              </a:rPr>
              <a:t> </a:t>
            </a:r>
          </a:p>
          <a:p>
            <a:pPr marL="171450" indent="-171450">
              <a:buFont typeface="Arial" panose="020B0604020202020204" pitchFamily="34" charset="0"/>
              <a:buChar char="•"/>
            </a:pPr>
            <a:r>
              <a:rPr lang="en-US" sz="1100" kern="1200" dirty="0">
                <a:solidFill>
                  <a:schemeClr val="tx1"/>
                </a:solidFill>
                <a:effectLst/>
                <a:latin typeface="Times New Roman" panose="02020603050405020304" pitchFamily="18" charset="0"/>
                <a:cs typeface="Times New Roman" panose="02020603050405020304" pitchFamily="18" charset="0"/>
              </a:rPr>
              <a:t>Although many children are eligible for VFC vaccine coverage, some families might not be aware of the VFC program, might be unable to afford fees for visits to a vaccine provider, or might need assistance locating a physician who participates in the VFC program. Thus, CDC has undertaken several activities designed to elucidate potential barriers to early childhood vaccination from the perspective of state immunization programs and health care providers enrolled in the VFC program. There are also plans to assess parental experience with and barriers to accessing vaccination services.</a:t>
            </a:r>
            <a:endParaRPr lang="en-US" sz="11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E8ADA-F992-4252-87F8-DFF76A55EBE0}" type="slidenum">
              <a:rPr kumimoji="0" lang="en-US"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7707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171450" lvl="0" indent="-171450">
              <a:buFont typeface="Arial" panose="020B0604020202020204" pitchFamily="34" charset="0"/>
              <a:buChar char="•"/>
            </a:pPr>
            <a:r>
              <a:rPr lang="en-US" sz="1100" kern="1200" dirty="0">
                <a:solidFill>
                  <a:schemeClr val="tx1"/>
                </a:solidFill>
                <a:effectLst/>
                <a:latin typeface="Times New Roman" panose="02020603050405020304" pitchFamily="18" charset="0"/>
                <a:cs typeface="Times New Roman" panose="02020603050405020304" pitchFamily="18" charset="0"/>
              </a:rPr>
              <a:t>As described in a previous slide, recognizing the barriers to immunization and implementing strategies minimize barriers is necessary to increase vaccination coverage. </a:t>
            </a:r>
          </a:p>
          <a:p>
            <a:r>
              <a:rPr lang="en-US" sz="1100" kern="1200" dirty="0">
                <a:solidFill>
                  <a:schemeClr val="tx1"/>
                </a:solidFill>
                <a:effectLst/>
                <a:latin typeface="Times New Roman" panose="02020603050405020304" pitchFamily="18" charset="0"/>
                <a:cs typeface="Times New Roman" panose="02020603050405020304" pitchFamily="18" charset="0"/>
              </a:rPr>
              <a:t> </a:t>
            </a:r>
          </a:p>
          <a:p>
            <a:pPr marL="171450" lvl="0" indent="-171450">
              <a:buFont typeface="Arial" panose="020B0604020202020204" pitchFamily="34" charset="0"/>
              <a:buChar char="•"/>
            </a:pPr>
            <a:r>
              <a:rPr lang="en-US" sz="1100" kern="1200" dirty="0">
                <a:solidFill>
                  <a:schemeClr val="tx1"/>
                </a:solidFill>
                <a:effectLst/>
                <a:latin typeface="Times New Roman" panose="02020603050405020304" pitchFamily="18" charset="0"/>
                <a:cs typeface="Times New Roman" panose="02020603050405020304" pitchFamily="18" charset="0"/>
              </a:rPr>
              <a:t>Recommending the vaccine is one of the most effective strategies for increasing vaccination coverage for patients of all. As the most trusted profession in the U.S, nurses play a critical role in recommending vaccines to those in their communities. We will discuss more strategies for recommending vaccines in subsequent slides.</a:t>
            </a:r>
          </a:p>
          <a:p>
            <a:r>
              <a:rPr lang="en-US" sz="1100" kern="1200" dirty="0">
                <a:solidFill>
                  <a:schemeClr val="tx1"/>
                </a:solidFill>
                <a:effectLst/>
                <a:latin typeface="Times New Roman" panose="02020603050405020304" pitchFamily="18" charset="0"/>
                <a:cs typeface="Times New Roman" panose="02020603050405020304" pitchFamily="18" charset="0"/>
              </a:rPr>
              <a:t> </a:t>
            </a:r>
          </a:p>
          <a:p>
            <a:pPr marL="171450" lvl="0" indent="-171450">
              <a:buFont typeface="Arial" panose="020B0604020202020204" pitchFamily="34" charset="0"/>
              <a:buChar char="•"/>
            </a:pPr>
            <a:r>
              <a:rPr lang="en-US" sz="1100" kern="1200" dirty="0">
                <a:solidFill>
                  <a:schemeClr val="tx1"/>
                </a:solidFill>
                <a:effectLst/>
                <a:latin typeface="Times New Roman" panose="02020603050405020304" pitchFamily="18" charset="0"/>
                <a:cs typeface="Times New Roman" panose="02020603050405020304" pitchFamily="18" charset="0"/>
              </a:rPr>
              <a:t>“Reducing missed opportunities” means establishing a policy to vaccinate at every visit if vaccinations are indicated. To decrease missed opportunities, providers need to use every patient encounter to screen for, strongly recommend, and offer needed vaccinations to patients, taking advantage of tools, such as the ones shown later in this presentation, to support effective communication with patients and parents. </a:t>
            </a:r>
          </a:p>
          <a:p>
            <a:r>
              <a:rPr lang="en-US" sz="1100" kern="1200" dirty="0">
                <a:solidFill>
                  <a:schemeClr val="tx1"/>
                </a:solidFill>
                <a:effectLst/>
                <a:latin typeface="Times New Roman" panose="02020603050405020304" pitchFamily="18" charset="0"/>
                <a:cs typeface="Times New Roman" panose="02020603050405020304" pitchFamily="18" charset="0"/>
              </a:rPr>
              <a:t> </a:t>
            </a:r>
          </a:p>
          <a:p>
            <a:pPr marL="171450" lvl="0" indent="-171450">
              <a:buFont typeface="Arial" panose="020B0604020202020204" pitchFamily="34" charset="0"/>
              <a:buChar char="•"/>
            </a:pPr>
            <a:r>
              <a:rPr lang="en-US" sz="1100" kern="1200" dirty="0">
                <a:solidFill>
                  <a:schemeClr val="tx1"/>
                </a:solidFill>
                <a:effectLst/>
                <a:latin typeface="Times New Roman" panose="02020603050405020304" pitchFamily="18" charset="0"/>
                <a:cs typeface="Times New Roman" panose="02020603050405020304" pitchFamily="18" charset="0"/>
              </a:rPr>
              <a:t>Another strategy to increase vaccination coverage is scheduling the next immunization visit before the patient leaves the office. </a:t>
            </a:r>
          </a:p>
          <a:p>
            <a:r>
              <a:rPr lang="en-US" sz="1100" kern="1200" dirty="0">
                <a:solidFill>
                  <a:schemeClr val="tx1"/>
                </a:solidFill>
                <a:effectLst/>
                <a:latin typeface="Times New Roman" panose="02020603050405020304" pitchFamily="18" charset="0"/>
                <a:cs typeface="Times New Roman" panose="02020603050405020304" pitchFamily="18" charset="0"/>
              </a:rPr>
              <a:t> </a:t>
            </a:r>
          </a:p>
          <a:p>
            <a:pPr marL="171450" lvl="0" indent="-171450">
              <a:buFont typeface="Arial" panose="020B0604020202020204" pitchFamily="34" charset="0"/>
              <a:buChar char="•"/>
            </a:pPr>
            <a:r>
              <a:rPr lang="en-US" sz="1100" kern="1200" dirty="0">
                <a:solidFill>
                  <a:schemeClr val="tx1"/>
                </a:solidFill>
                <a:effectLst/>
                <a:latin typeface="Times New Roman" panose="02020603050405020304" pitchFamily="18" charset="0"/>
                <a:cs typeface="Times New Roman" panose="02020603050405020304" pitchFamily="18" charset="0"/>
              </a:rPr>
              <a:t>Reminder/recall systems are cost-effective methods to identify and notify families when children are due for vaccinations or are already behind. Reminders (for vaccines due soon) and recalls (for overdue vaccines) can be delivered by telephone, text message, letter, postcard, or other methods. Most reminder and recall notices are tailored for individuals, and many include educational messages about the importance of vaccination. </a:t>
            </a:r>
          </a:p>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E8ADA-F992-4252-87F8-DFF76A55EBE0}" type="slidenum">
              <a:rPr kumimoji="0" lang="en-US" sz="14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5091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The Immunization Quality Improvement for Providers process and strategies promotes and supports implementation of provider-level strategies designed to help increase on-time vaccination of children and adolescents.  More information about the IQIP program can be found using the link on this slide.</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Other important strategies consist of good record-keeping through documentation in patient records and the use of immunization information systems to assess vaccination status and record vaccines administered.  </a:t>
            </a:r>
          </a:p>
          <a:p>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E8ADA-F992-4252-87F8-DFF76A55EBE0}" type="slidenum">
              <a:rPr kumimoji="0" lang="en-US" sz="13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9832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935238D-B03A-4C17-98B3-ABFBAAD9C58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04137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By 2 years of age, over 20% of children in the U.S. typically have seen more than one health care provider, resulting in scattered paper medical records. Immunization information systems (IISs) help providers and families by consolidating immunization information into one reliable source. IISs are confidential, population-based, computerized information systems that collect and consolidate vaccination data from multiple health care providers within a geographic area. </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Immunization providers are strongly encouraged to participate in an IIS. Laws governing use of IISs vary by state or region. Some states mandate use of an IIS to document vaccinations for certain patients. Providers should be aware of state and/or regional requirements for IIS reporting in their jurisdiction.</a:t>
            </a: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E8ADA-F992-4252-87F8-DFF76A55EBE0}" type="slidenum">
              <a:rPr kumimoji="0" lang="en-US" sz="13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7445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701345" y="4416099"/>
            <a:ext cx="5607711" cy="4182457"/>
          </a:xfrm>
          <a:prstGeom prst="rect">
            <a:avLst/>
          </a:prstGeom>
        </p:spPr>
        <p:txBody>
          <a:bodyPr spcFirstLastPara="1" wrap="square" lIns="88125" tIns="44050" rIns="88125" bIns="44050" anchor="t" anchorCtr="0">
            <a:noAutofit/>
          </a:bodyPr>
          <a:lstStyle/>
          <a:p>
            <a:pPr marL="0" lvl="0" indent="0">
              <a:spcBef>
                <a:spcPts val="480"/>
              </a:spcBef>
              <a:spcAft>
                <a:spcPts val="0"/>
              </a:spcAft>
              <a:buNone/>
            </a:pPr>
            <a:endParaRPr dirty="0"/>
          </a:p>
        </p:txBody>
      </p:sp>
      <p:sp>
        <p:nvSpPr>
          <p:cNvPr id="256" name="Shape 256"/>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A6196664-5206-47A7-84A4-549C11B068FC}"/>
              </a:ext>
            </a:extLst>
          </p:cNvPr>
          <p:cNvSpPr txBox="1">
            <a:spLocks/>
          </p:cNvSpPr>
          <p:nvPr/>
        </p:nvSpPr>
        <p:spPr>
          <a:xfrm>
            <a:off x="4143375" y="9120188"/>
            <a:ext cx="3170238" cy="479425"/>
          </a:xfrm>
          <a:prstGeom prst="rect">
            <a:avLst/>
          </a:prstGeom>
        </p:spPr>
        <p:txBody>
          <a:bodyPr vert="horz" lIns="91440" tIns="45720" rIns="91440" bIns="45720" rtlCol="0" anchor="b"/>
          <a:lstStyle>
            <a:defPPr>
              <a:defRPr lang="en-US"/>
            </a:defPPr>
            <a:lvl1pPr algn="r" rtl="0" eaLnBrk="1" fontAlgn="auto" hangingPunct="1">
              <a:spcBef>
                <a:spcPts val="0"/>
              </a:spcBef>
              <a:spcAft>
                <a:spcPts val="0"/>
              </a:spcAft>
              <a:defRPr sz="1200" kern="1200" smtClean="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31</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0316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300" kern="1200" dirty="0">
                <a:solidFill>
                  <a:schemeClr val="tx1"/>
                </a:solidFill>
                <a:effectLst/>
                <a:latin typeface="Times New Roman" panose="02020603050405020304" pitchFamily="18" charset="0"/>
                <a:cs typeface="Times New Roman" panose="02020603050405020304" pitchFamily="18" charset="0"/>
              </a:rPr>
              <a:t>The Advisory Committee on Immunization Practices (ACIP) is a group of medical and public health experts that develops recommendations for the use of vaccines in the civilian population of the United States. ACIP recommendations are considered standard of care in the U.S.</a:t>
            </a: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32</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30750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6" name="Shape 286"/>
          <p:cNvSpPr txBox="1">
            <a:spLocks noGrp="1"/>
          </p:cNvSpPr>
          <p:nvPr>
            <p:ph type="body" idx="1"/>
          </p:nvPr>
        </p:nvSpPr>
        <p:spPr>
          <a:xfrm>
            <a:off x="701345" y="4416099"/>
            <a:ext cx="5607600" cy="4182600"/>
          </a:xfrm>
          <a:prstGeom prst="rect">
            <a:avLst/>
          </a:prstGeom>
        </p:spPr>
        <p:txBody>
          <a:bodyPr spcFirstLastPara="1" wrap="square" lIns="88125" tIns="44050" rIns="88125" bIns="44050" anchor="t" anchorCtr="0">
            <a:noAutofit/>
          </a:bodyPr>
          <a:lstStyle/>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Currently, there are two rotavirus vaccine products licensed for use in the United States. Both are live, attenuated vaccines. The viruses in the vaccine are weakened so that they will not cause disease in a person with a competent immune system, but they will induce a protective immune response in most vaccinated persons.</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Live vaccines must replicate in the body to induce an immune response that is virtually identical to natural infection. It is the initiation of this immune response that allows for antibody production and immunity. </a:t>
            </a:r>
          </a:p>
          <a:p>
            <a:endParaRPr lang="en-US" sz="1300" dirty="0">
              <a:latin typeface="Times New Roman" panose="02020603050405020304" pitchFamily="18" charset="0"/>
              <a:cs typeface="Times New Roman" panose="02020603050405020304" pitchFamily="18" charset="0"/>
            </a:endParaRPr>
          </a:p>
        </p:txBody>
      </p:sp>
      <p:sp>
        <p:nvSpPr>
          <p:cNvPr id="5" name="Slide Number Placeholder 3">
            <a:extLst>
              <a:ext uri="{FF2B5EF4-FFF2-40B4-BE49-F238E27FC236}">
                <a16:creationId xmlns:a16="http://schemas.microsoft.com/office/drawing/2014/main" id="{9072F191-3FAB-4998-B31B-899FC285851F}"/>
              </a:ext>
            </a:extLst>
          </p:cNvPr>
          <p:cNvSpPr txBox="1">
            <a:spLocks/>
          </p:cNvSpPr>
          <p:nvPr/>
        </p:nvSpPr>
        <p:spPr>
          <a:xfrm>
            <a:off x="4143375" y="9120188"/>
            <a:ext cx="3170238" cy="479425"/>
          </a:xfrm>
          <a:prstGeom prst="rect">
            <a:avLst/>
          </a:prstGeom>
        </p:spPr>
        <p:txBody>
          <a:bodyPr vert="horz" lIns="91440" tIns="45720" rIns="91440" bIns="45720" rtlCol="0" anchor="b"/>
          <a:lstStyle>
            <a:defPPr>
              <a:defRPr lang="en-US"/>
            </a:defPPr>
            <a:lvl1pPr algn="r" rtl="0" eaLnBrk="1" fontAlgn="auto" hangingPunct="1">
              <a:spcBef>
                <a:spcPts val="0"/>
              </a:spcBef>
              <a:spcAft>
                <a:spcPts val="0"/>
              </a:spcAft>
              <a:defRPr sz="1200" kern="1200" smtClean="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a:defRPr/>
            </a:pPr>
            <a:fld id="{C3DE8ADA-F992-4252-87F8-DFF76A55EBE0}" type="slidenum">
              <a:rPr lang="en-US" sz="1300" smtClean="0">
                <a:solidFill>
                  <a:prstClr val="black"/>
                </a:solidFill>
                <a:latin typeface="Times New Roman" panose="02020603050405020304" pitchFamily="18" charset="0"/>
                <a:cs typeface="Times New Roman" panose="02020603050405020304" pitchFamily="18" charset="0"/>
              </a:rPr>
              <a:pPr>
                <a:defRPr/>
              </a:pPr>
              <a:t>33</a:t>
            </a:fld>
            <a:endParaRPr lang="en-US" sz="13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03758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As previously mentioned, there are currently two rotavirus vaccine products licensed for use in the United States. </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RV1 or Rotarix® is manufactured by GlaxoSmithKline and was licensed by the FDA in 2008. Rotarix® contains one live rotavirus strain and is indicated for use in infants ages 6 weeks to 24 weeks of age.</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RV5 or </a:t>
            </a:r>
            <a:r>
              <a:rPr lang="en-US" sz="1300" kern="1200" dirty="0" err="1">
                <a:solidFill>
                  <a:schemeClr val="tx1"/>
                </a:solidFill>
                <a:effectLst/>
                <a:latin typeface="Times New Roman" panose="02020603050405020304" pitchFamily="18" charset="0"/>
                <a:cs typeface="Times New Roman" panose="02020603050405020304" pitchFamily="18" charset="0"/>
              </a:rPr>
              <a:t>RotaTeq</a:t>
            </a:r>
            <a:r>
              <a:rPr lang="en-US" sz="1300" kern="1200" dirty="0">
                <a:solidFill>
                  <a:schemeClr val="tx1"/>
                </a:solidFill>
                <a:effectLst/>
                <a:latin typeface="Times New Roman" panose="02020603050405020304" pitchFamily="18" charset="0"/>
                <a:cs typeface="Times New Roman" panose="02020603050405020304" pitchFamily="18" charset="0"/>
              </a:rPr>
              <a:t>® is manufactured by Merck and was licensed by the FDA in 2006. </a:t>
            </a:r>
            <a:r>
              <a:rPr lang="en-US" sz="1300" kern="1200" dirty="0" err="1">
                <a:solidFill>
                  <a:schemeClr val="tx1"/>
                </a:solidFill>
                <a:effectLst/>
                <a:latin typeface="Times New Roman" panose="02020603050405020304" pitchFamily="18" charset="0"/>
                <a:cs typeface="Times New Roman" panose="02020603050405020304" pitchFamily="18" charset="0"/>
              </a:rPr>
              <a:t>RotaTeq</a:t>
            </a:r>
            <a:r>
              <a:rPr lang="en-US" sz="1300" kern="1200" dirty="0">
                <a:solidFill>
                  <a:schemeClr val="tx1"/>
                </a:solidFill>
                <a:effectLst/>
                <a:latin typeface="Times New Roman" panose="02020603050405020304" pitchFamily="18" charset="0"/>
                <a:cs typeface="Times New Roman" panose="02020603050405020304" pitchFamily="18" charset="0"/>
              </a:rPr>
              <a:t>® contains five live rotavirus strains and is indicated for use in infants ages 6 weeks to 32 weeks of age.</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Neither vaccine contains thimerosal or other preservatives. </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Additional resources on rotavirus vaccine products are listed in the resources and references slides at the end of this presentation.</a:t>
            </a: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34</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66803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In a large study evaluating children during the first 2 years of life, RV5 (</a:t>
            </a:r>
            <a:r>
              <a:rPr lang="en-US" sz="1300" kern="1200" dirty="0" err="1">
                <a:solidFill>
                  <a:schemeClr val="tx1"/>
                </a:solidFill>
                <a:effectLst/>
                <a:latin typeface="Times New Roman" panose="02020603050405020304" pitchFamily="18" charset="0"/>
                <a:cs typeface="Times New Roman" panose="02020603050405020304" pitchFamily="18" charset="0"/>
              </a:rPr>
              <a:t>RotaTeq</a:t>
            </a:r>
            <a:r>
              <a:rPr lang="en-US" sz="1300" kern="1200" dirty="0">
                <a:solidFill>
                  <a:schemeClr val="tx1"/>
                </a:solidFill>
                <a:effectLst/>
                <a:latin typeface="Times New Roman" panose="02020603050405020304" pitchFamily="18" charset="0"/>
                <a:cs typeface="Times New Roman" panose="02020603050405020304" pitchFamily="18" charset="0"/>
              </a:rPr>
              <a:t>®) vaccine reduced the incidence of office visits for rotavirus gastroenteritis by 86%, emergency department visits for that outcome by 94%, and hospitalizations for that outcome by 96%. One study found RV1 (Rotarix®) to be 96% effective in reducing hospitalizations through two rotavirus seasons.</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Both RV1 (Rotarix®) and RV5 (</a:t>
            </a:r>
            <a:r>
              <a:rPr lang="en-US" sz="1300" kern="1200" dirty="0" err="1">
                <a:solidFill>
                  <a:schemeClr val="tx1"/>
                </a:solidFill>
                <a:effectLst/>
                <a:latin typeface="Times New Roman" panose="02020603050405020304" pitchFamily="18" charset="0"/>
                <a:cs typeface="Times New Roman" panose="02020603050405020304" pitchFamily="18" charset="0"/>
              </a:rPr>
              <a:t>RotaTeq</a:t>
            </a:r>
            <a:r>
              <a:rPr lang="en-US" sz="1300" kern="1200" dirty="0">
                <a:solidFill>
                  <a:schemeClr val="tx1"/>
                </a:solidFill>
                <a:effectLst/>
                <a:latin typeface="Times New Roman" panose="02020603050405020304" pitchFamily="18" charset="0"/>
                <a:cs typeface="Times New Roman" panose="02020603050405020304" pitchFamily="18" charset="0"/>
              </a:rPr>
              <a:t>®) were found to be protective against any rotavirus gastroenteritis, including severe gastroenteritis. Large clinical studies have found that the vaccine products demonstrated 74–87% protection against gastroenteritis of any severity and 85–98% protection specifically against severe gastroenteritis.</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Because of similar estimates of efficacy and safety, the Advisory Committee on Immunization Practices does not state a preference for one vaccine product over the other.</a:t>
            </a: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475E409-9745-4D9E-B3F1-C28634E4D174}" type="slidenum">
              <a:rPr lang="en-US" sz="1300" smtClean="0">
                <a:latin typeface="Times New Roman" panose="02020603050405020304" pitchFamily="18" charset="0"/>
                <a:cs typeface="Times New Roman" panose="02020603050405020304" pitchFamily="18" charset="0"/>
              </a:rPr>
              <a:pPr/>
              <a:t>35</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19683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701345" y="4416099"/>
            <a:ext cx="5607711" cy="4182457"/>
          </a:xfrm>
          <a:prstGeom prst="rect">
            <a:avLst/>
          </a:prstGeom>
        </p:spPr>
        <p:txBody>
          <a:bodyPr spcFirstLastPara="1" wrap="square" lIns="88125" tIns="44050" rIns="88125" bIns="44050" anchor="t" anchorCtr="0">
            <a:noAutofit/>
          </a:bodyPr>
          <a:lstStyle/>
          <a:p>
            <a:pPr marL="0" lvl="0" indent="0">
              <a:spcBef>
                <a:spcPts val="480"/>
              </a:spcBef>
              <a:spcAft>
                <a:spcPts val="0"/>
              </a:spcAft>
              <a:buNone/>
            </a:pPr>
            <a:endParaRPr dirty="0"/>
          </a:p>
        </p:txBody>
      </p:sp>
      <p:sp>
        <p:nvSpPr>
          <p:cNvPr id="294" name="Shape 294"/>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901672BC-3546-44A7-8045-E9691CF094CE}"/>
              </a:ext>
            </a:extLst>
          </p:cNvPr>
          <p:cNvSpPr txBox="1">
            <a:spLocks/>
          </p:cNvSpPr>
          <p:nvPr/>
        </p:nvSpPr>
        <p:spPr>
          <a:xfrm>
            <a:off x="4143375" y="9120188"/>
            <a:ext cx="3170238" cy="479425"/>
          </a:xfrm>
          <a:prstGeom prst="rect">
            <a:avLst/>
          </a:prstGeom>
        </p:spPr>
        <p:txBody>
          <a:bodyPr vert="horz" lIns="91440" tIns="45720" rIns="91440" bIns="45720" rtlCol="0" anchor="b"/>
          <a:lstStyle>
            <a:defPPr>
              <a:defRPr lang="en-US"/>
            </a:defPPr>
            <a:lvl1pPr algn="r" rtl="0" eaLnBrk="1" fontAlgn="auto" hangingPunct="1">
              <a:spcBef>
                <a:spcPts val="0"/>
              </a:spcBef>
              <a:spcAft>
                <a:spcPts val="0"/>
              </a:spcAft>
              <a:defRPr sz="1200" kern="1200" smtClean="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36</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1501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ACIP recommends RV vaccine beginning at 2 months of age. Routine pediatric vaccine recommendations are found in the</a:t>
            </a:r>
            <a:r>
              <a:rPr lang="en-US" sz="1300" u="sng" kern="1200" dirty="0">
                <a:solidFill>
                  <a:schemeClr val="tx1"/>
                </a:solidFill>
                <a:effectLst/>
                <a:latin typeface="Times New Roman" panose="02020603050405020304" pitchFamily="18" charset="0"/>
                <a:cs typeface="Times New Roman" panose="02020603050405020304" pitchFamily="18" charset="0"/>
                <a:hlinkClick r:id="rId3"/>
              </a:rPr>
              <a:t> Recommended Child and Adolescent Immunization Schedule for ages 18 years or younger</a:t>
            </a:r>
            <a:r>
              <a:rPr lang="en-US" sz="1300" kern="1200" dirty="0">
                <a:solidFill>
                  <a:schemeClr val="tx1"/>
                </a:solidFill>
                <a:effectLst/>
                <a:latin typeface="Times New Roman" panose="02020603050405020304" pitchFamily="18" charset="0"/>
                <a:cs typeface="Times New Roman" panose="02020603050405020304" pitchFamily="18" charset="0"/>
              </a:rPr>
              <a:t>.</a:t>
            </a:r>
          </a:p>
          <a:p>
            <a:pPr lvl="0"/>
            <a:endParaRPr lang="en-US" sz="1300" kern="1200" dirty="0">
              <a:solidFill>
                <a:schemeClr val="tx1"/>
              </a:solidFill>
              <a:effectLst/>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In the graphic on this slide, the yellow bars indicate recommended time frame for each RV dose. The notes referenced in the 6-month yellow bar can be found in the Immunization Schedule linked on this page.</a:t>
            </a:r>
          </a:p>
          <a:p>
            <a:pPr marL="0" marR="0" lvl="0" indent="0" algn="l" defTabSz="914400" rtl="0" eaLnBrk="1" fontAlgn="base" latinLnBrk="0" hangingPunct="1">
              <a:lnSpc>
                <a:spcPct val="100000"/>
              </a:lnSpc>
              <a:spcBef>
                <a:spcPct val="30000"/>
              </a:spcBef>
              <a:spcAft>
                <a:spcPct val="0"/>
              </a:spcAft>
              <a:buClrTx/>
              <a:buSzTx/>
              <a:buFont typeface="Wingdings" pitchFamily="2" charset="2"/>
              <a:buNone/>
              <a:tabLst/>
              <a:defRPr/>
            </a:pP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475E409-9745-4D9E-B3F1-C28634E4D174}" type="slidenum">
              <a:rPr lang="en-US" sz="1300" smtClean="0">
                <a:latin typeface="Times New Roman" panose="02020603050405020304" pitchFamily="18" charset="0"/>
                <a:cs typeface="Times New Roman" panose="02020603050405020304" pitchFamily="18" charset="0"/>
              </a:rPr>
              <a:pPr/>
              <a:t>37</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5287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The vaccine should be administered as a series of either 2 doses of RV1 (Rotarix®) at ages 2 and 4 months or 3 doses of RV5 (</a:t>
            </a:r>
            <a:r>
              <a:rPr lang="en-US" sz="1300" kern="1200" dirty="0" err="1">
                <a:solidFill>
                  <a:schemeClr val="tx1"/>
                </a:solidFill>
                <a:effectLst/>
                <a:latin typeface="Times New Roman" panose="02020603050405020304" pitchFamily="18" charset="0"/>
                <a:cs typeface="Times New Roman" panose="02020603050405020304" pitchFamily="18" charset="0"/>
              </a:rPr>
              <a:t>RotaTeq</a:t>
            </a:r>
            <a:r>
              <a:rPr lang="en-US" sz="1300" kern="1200" dirty="0">
                <a:solidFill>
                  <a:schemeClr val="tx1"/>
                </a:solidFill>
                <a:effectLst/>
                <a:latin typeface="Times New Roman" panose="02020603050405020304" pitchFamily="18" charset="0"/>
                <a:cs typeface="Times New Roman" panose="02020603050405020304" pitchFamily="18" charset="0"/>
              </a:rPr>
              <a:t>®) at ages 2, 4, and 6 months. </a:t>
            </a: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38</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50718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285750" lvl="0" indent="-285750">
              <a:buFont typeface="Arial" panose="020B0604020202020204" pitchFamily="34" charset="0"/>
              <a:buChar char="•"/>
            </a:pPr>
            <a:r>
              <a:rPr lang="en-US" sz="1100" kern="1200" dirty="0">
                <a:solidFill>
                  <a:schemeClr val="tx1"/>
                </a:solidFill>
                <a:effectLst/>
                <a:latin typeface="Times New Roman" panose="02020603050405020304" pitchFamily="18" charset="0"/>
                <a:cs typeface="Times New Roman" panose="02020603050405020304" pitchFamily="18" charset="0"/>
              </a:rPr>
              <a:t>The ACIP developed age recommendations that vary from those of the manufacturers</a:t>
            </a:r>
          </a:p>
          <a:p>
            <a:pPr lvl="0"/>
            <a:endParaRPr lang="en-US" sz="1100" kern="1200" dirty="0">
              <a:solidFill>
                <a:schemeClr val="tx1"/>
              </a:solidFill>
              <a:effectLst/>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sz="1100" kern="1200" dirty="0">
                <a:solidFill>
                  <a:schemeClr val="tx1"/>
                </a:solidFill>
                <a:effectLst/>
                <a:latin typeface="Times New Roman" panose="02020603050405020304" pitchFamily="18" charset="0"/>
                <a:cs typeface="Times New Roman" panose="02020603050405020304" pitchFamily="18" charset="0"/>
              </a:rPr>
              <a:t>The vaccination series for both vaccines may be started as early as 6 weeks of age. </a:t>
            </a:r>
          </a:p>
          <a:p>
            <a:pPr lvl="0"/>
            <a:endParaRPr lang="en-US" sz="1100" kern="1200" dirty="0">
              <a:solidFill>
                <a:schemeClr val="tx1"/>
              </a:solidFill>
              <a:effectLst/>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sz="1100" kern="1200" dirty="0">
                <a:solidFill>
                  <a:schemeClr val="tx1"/>
                </a:solidFill>
                <a:effectLst/>
                <a:latin typeface="Times New Roman" panose="02020603050405020304" pitchFamily="18" charset="0"/>
                <a:cs typeface="Times New Roman" panose="02020603050405020304" pitchFamily="18" charset="0"/>
              </a:rPr>
              <a:t>ACIP recommendations state that the maximum age for the first dose of both vaccines is 14 weeks 6 days. Vaccination should not be initiated for infants age 15 weeks 0 days or older because there are insufficient data on the safety of dose #1 in older infants. This is an off-label recommendation for RV5 since the product information states a maximum age of 12 weeks.</a:t>
            </a:r>
          </a:p>
          <a:p>
            <a:r>
              <a:rPr lang="en-US" sz="11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100" kern="1200" dirty="0">
                <a:solidFill>
                  <a:schemeClr val="tx1"/>
                </a:solidFill>
                <a:effectLst/>
                <a:latin typeface="Times New Roman" panose="02020603050405020304" pitchFamily="18" charset="0"/>
                <a:cs typeface="Times New Roman" panose="02020603050405020304" pitchFamily="18" charset="0"/>
              </a:rPr>
              <a:t>The maximum age for any dose of either rotavirus vaccine is 8 months. No rotavirus vaccine should be administered to infants older than 8 months even if they have not completed the series. This is an ACIP off-label recommendation for both vaccines because the labeled maximum age for RV1 (Rotarix®) is 24 weeks, and the labeled maximum age for </a:t>
            </a:r>
            <a:r>
              <a:rPr lang="en-US" sz="1100" kern="1200" dirty="0" err="1">
                <a:solidFill>
                  <a:schemeClr val="tx1"/>
                </a:solidFill>
                <a:effectLst/>
                <a:latin typeface="Times New Roman" panose="02020603050405020304" pitchFamily="18" charset="0"/>
                <a:cs typeface="Times New Roman" panose="02020603050405020304" pitchFamily="18" charset="0"/>
              </a:rPr>
              <a:t>RotaTeq</a:t>
            </a:r>
            <a:r>
              <a:rPr lang="en-US" sz="1100" kern="1200" dirty="0">
                <a:solidFill>
                  <a:schemeClr val="tx1"/>
                </a:solidFill>
                <a:effectLst/>
                <a:latin typeface="Times New Roman" panose="02020603050405020304" pitchFamily="18" charset="0"/>
                <a:cs typeface="Times New Roman" panose="02020603050405020304" pitchFamily="18" charset="0"/>
              </a:rPr>
              <a:t>® is 32 weeks.  </a:t>
            </a:r>
          </a:p>
          <a:p>
            <a:r>
              <a:rPr lang="en-US" sz="11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100" kern="1200" dirty="0">
                <a:solidFill>
                  <a:schemeClr val="tx1"/>
                </a:solidFill>
                <a:effectLst/>
                <a:latin typeface="Times New Roman" panose="02020603050405020304" pitchFamily="18" charset="0"/>
                <a:cs typeface="Times New Roman" panose="02020603050405020304" pitchFamily="18" charset="0"/>
              </a:rPr>
              <a:t>The minimum interval between doses of rotavirus vaccine is 4 weeks. ACIP did not define a maximum interval between doses. It is preferable to adhere to the recommended interval of 8 weeks between doses (the minimum interval is 4 weeks). If the interval is longer, the infant can still receive the vaccine as long as it can be given on or before 8 months of age. It is not necessary to restart the series or add doses because of a prolonged interval between doses.</a:t>
            </a:r>
          </a:p>
          <a:p>
            <a:pPr defTabSz="916003">
              <a:defRPr/>
            </a:pP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475E409-9745-4D9E-B3F1-C28634E4D174}" type="slidenum">
              <a:rPr lang="en-US" sz="1300" smtClean="0">
                <a:latin typeface="Times New Roman" panose="02020603050405020304" pitchFamily="18" charset="0"/>
                <a:cs typeface="Times New Roman" panose="02020603050405020304" pitchFamily="18" charset="0"/>
              </a:rPr>
              <a:pPr/>
              <a:t>39</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9302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a:t>
            </a:fld>
            <a:endParaRPr lang="en-US"/>
          </a:p>
        </p:txBody>
      </p:sp>
    </p:spTree>
    <p:extLst>
      <p:ext uri="{BB962C8B-B14F-4D97-AF65-F5344CB8AC3E}">
        <p14:creationId xmlns:p14="http://schemas.microsoft.com/office/powerpoint/2010/main" val="20153691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ACIP recommends that the same rotavirus vaccine product should be used for all doses in the series whenever possible. </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Sometimes providers do not know the product that was previously administered or do not have that product in their inventory. If this occurs, vaccination should not be deferred, and the provider should continue or complete the series with the product that is available. </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If any dose in the series was RV5 (</a:t>
            </a:r>
            <a:r>
              <a:rPr lang="en-US" sz="1300" kern="1200" dirty="0" err="1">
                <a:solidFill>
                  <a:schemeClr val="tx1"/>
                </a:solidFill>
                <a:effectLst/>
                <a:latin typeface="Times New Roman" panose="02020603050405020304" pitchFamily="18" charset="0"/>
                <a:cs typeface="Times New Roman" panose="02020603050405020304" pitchFamily="18" charset="0"/>
              </a:rPr>
              <a:t>RotaTeq</a:t>
            </a:r>
            <a:r>
              <a:rPr lang="en-US" sz="1300" kern="1200" dirty="0">
                <a:solidFill>
                  <a:schemeClr val="tx1"/>
                </a:solidFill>
                <a:effectLst/>
                <a:latin typeface="Times New Roman" panose="02020603050405020304" pitchFamily="18" charset="0"/>
                <a:cs typeface="Times New Roman" panose="02020603050405020304" pitchFamily="18" charset="0"/>
              </a:rPr>
              <a:t>®) or the vaccine brand is not known, a 3-dose schedule should be followed. </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And remember—the maximum age for any dose in the series is 8 months. </a:t>
            </a: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475E409-9745-4D9E-B3F1-C28634E4D174}" type="slidenum">
              <a:rPr lang="en-US" sz="1300" smtClean="0">
                <a:latin typeface="Times New Roman" panose="02020603050405020304" pitchFamily="18" charset="0"/>
                <a:cs typeface="Times New Roman" panose="02020603050405020304" pitchFamily="18" charset="0"/>
              </a:rPr>
              <a:pPr/>
              <a:t>40</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10684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300" kern="1200" dirty="0">
                <a:solidFill>
                  <a:schemeClr val="tx1"/>
                </a:solidFill>
                <a:effectLst/>
                <a:latin typeface="Times New Roman" panose="02020603050405020304" pitchFamily="18" charset="0"/>
                <a:cs typeface="Times New Roman" panose="02020603050405020304" pitchFamily="18" charset="0"/>
              </a:rPr>
              <a:t>Infants with documented rotavirus gastroenteritis before receiving the full rotavirus vaccine series should still begin or complete the 2- or 3-dose series following the age recommendations. As noted earlier, the initial rotavirus infection may provide only partial protection against subsequent rotavirus disease.</a:t>
            </a:r>
          </a:p>
          <a:p>
            <a:pPr marL="0" indent="0">
              <a:buFont typeface="Wingdings" pitchFamily="2" charset="2"/>
              <a:buNone/>
            </a:pP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475E409-9745-4D9E-B3F1-C28634E4D174}" type="slidenum">
              <a:rPr lang="en-US" sz="1300" smtClean="0">
                <a:latin typeface="Times New Roman" panose="02020603050405020304" pitchFamily="18" charset="0"/>
                <a:cs typeface="Times New Roman" panose="02020603050405020304" pitchFamily="18" charset="0"/>
              </a:rPr>
              <a:pPr/>
              <a:t>41</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89903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txBox="1">
            <a:spLocks noGrp="1"/>
          </p:cNvSpPr>
          <p:nvPr>
            <p:ph type="body" idx="1"/>
          </p:nvPr>
        </p:nvSpPr>
        <p:spPr>
          <a:xfrm>
            <a:off x="701345" y="4416099"/>
            <a:ext cx="5607711" cy="4182457"/>
          </a:xfrm>
          <a:prstGeom prst="rect">
            <a:avLst/>
          </a:prstGeom>
        </p:spPr>
        <p:txBody>
          <a:bodyPr spcFirstLastPara="1" wrap="square" lIns="88125" tIns="44050" rIns="88125" bIns="44050" anchor="t" anchorCtr="0">
            <a:noAutofit/>
          </a:bodyPr>
          <a:lstStyle/>
          <a:p>
            <a:pPr marL="0" lvl="0" indent="0">
              <a:spcBef>
                <a:spcPts val="480"/>
              </a:spcBef>
              <a:spcAft>
                <a:spcPts val="0"/>
              </a:spcAft>
              <a:buNone/>
            </a:pPr>
            <a:endParaRPr dirty="0"/>
          </a:p>
        </p:txBody>
      </p:sp>
      <p:sp>
        <p:nvSpPr>
          <p:cNvPr id="460" name="Shape 460"/>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280D6C70-9705-40E6-9A35-F925A02891C4}"/>
              </a:ext>
            </a:extLst>
          </p:cNvPr>
          <p:cNvSpPr txBox="1">
            <a:spLocks/>
          </p:cNvSpPr>
          <p:nvPr/>
        </p:nvSpPr>
        <p:spPr>
          <a:xfrm>
            <a:off x="4143375" y="9120188"/>
            <a:ext cx="3170238" cy="479425"/>
          </a:xfrm>
          <a:prstGeom prst="rect">
            <a:avLst/>
          </a:prstGeom>
        </p:spPr>
        <p:txBody>
          <a:bodyPr vert="horz" lIns="91440" tIns="45720" rIns="91440" bIns="45720" rtlCol="0" anchor="b"/>
          <a:lstStyle>
            <a:defPPr>
              <a:defRPr lang="en-US"/>
            </a:defPPr>
            <a:lvl1pPr algn="r" rtl="0" eaLnBrk="1" fontAlgn="auto" hangingPunct="1">
              <a:spcBef>
                <a:spcPts val="0"/>
              </a:spcBef>
              <a:spcAft>
                <a:spcPts val="0"/>
              </a:spcAft>
              <a:defRPr sz="1200" kern="1200" smtClean="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42</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57215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300" kern="1200" dirty="0">
                <a:solidFill>
                  <a:schemeClr val="tx1"/>
                </a:solidFill>
                <a:effectLst/>
                <a:latin typeface="Times New Roman" panose="02020603050405020304" pitchFamily="18" charset="0"/>
                <a:cs typeface="Times New Roman" panose="02020603050405020304" pitchFamily="18" charset="0"/>
              </a:rPr>
              <a:t>All public and private vaccine providers are required by the National Childhood Vaccine Injury Act to give the appropriate VIS to the patient (or their parent or legal representative) prior to every dose of certain vaccines. VISs have been translated into about 40 languages. These can be found on the website of CDC’s partner, the Immunization Action Coalition. You can access the website by clicking on the image on the right of the slide. Additional resources on the use of VISs are listed in the resources and references slides at the end of this presentation.</a:t>
            </a: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smtClean="0">
                <a:ln>
                  <a:noFill/>
                </a:ln>
                <a:solidFill>
                  <a:srgbClr val="3B495B"/>
                </a:solidFill>
                <a:effectLst/>
                <a:uLnTx/>
                <a:uFillTx/>
                <a:latin typeface="Times New Roman" panose="02020603050405020304" pitchFamily="18" charset="0"/>
                <a:ea typeface="Calibri"/>
                <a:cs typeface="Times New Roman" panose="02020603050405020304" pitchFamily="18" charset="0"/>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lang="en-US" sz="1300" b="0" i="0" u="none" strike="noStrike" kern="0" cap="none" spc="0" normalizeH="0" baseline="0" noProof="0" dirty="0">
              <a:ln>
                <a:noFill/>
              </a:ln>
              <a:solidFill>
                <a:srgbClr val="3B495B"/>
              </a:solidFill>
              <a:effectLst/>
              <a:uLnTx/>
              <a:uFillTx/>
              <a:latin typeface="Times New Roman" panose="02020603050405020304" pitchFamily="18" charset="0"/>
              <a:ea typeface="Calibri"/>
              <a:cs typeface="Times New Roman" panose="02020603050405020304" pitchFamily="18" charset="0"/>
              <a:sym typeface="Calibri"/>
            </a:endParaRPr>
          </a:p>
        </p:txBody>
      </p:sp>
    </p:spTree>
    <p:extLst>
      <p:ext uri="{BB962C8B-B14F-4D97-AF65-F5344CB8AC3E}">
        <p14:creationId xmlns:p14="http://schemas.microsoft.com/office/powerpoint/2010/main" val="12297153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171450" indent="-171450">
              <a:buFont typeface="Arial" panose="020B0604020202020204" pitchFamily="34" charset="0"/>
              <a:buChar char="•"/>
            </a:pPr>
            <a:r>
              <a:rPr lang="en-US" sz="1000" kern="1200" dirty="0">
                <a:solidFill>
                  <a:schemeClr val="tx1"/>
                </a:solidFill>
                <a:effectLst/>
                <a:latin typeface="Times New Roman" panose="02020603050405020304" pitchFamily="18" charset="0"/>
                <a:cs typeface="Times New Roman" panose="02020603050405020304" pitchFamily="18" charset="0"/>
              </a:rPr>
              <a:t>All vaccine providers, public or private, are required by the National Vaccine Childhood Injury Act to give the appropriate VIS to the parent or legal representative prior to every dose of rotavirus vaccine:</a:t>
            </a:r>
          </a:p>
          <a:p>
            <a:pPr marL="628650" lvl="1" indent="-171450">
              <a:buFont typeface="Arial" panose="020B0604020202020204" pitchFamily="34" charset="0"/>
              <a:buChar char="•"/>
            </a:pPr>
            <a:r>
              <a:rPr lang="en-US" sz="1000" kern="1200" dirty="0">
                <a:solidFill>
                  <a:schemeClr val="tx1"/>
                </a:solidFill>
                <a:effectLst/>
                <a:latin typeface="Times New Roman" panose="02020603050405020304" pitchFamily="18" charset="0"/>
                <a:cs typeface="Times New Roman" panose="02020603050405020304" pitchFamily="18" charset="0"/>
              </a:rPr>
              <a:t>Paper copies of the VIS can be printed and given to the parent or legal representative.</a:t>
            </a:r>
          </a:p>
          <a:p>
            <a:pPr marL="628650" lvl="1" indent="-171450">
              <a:buFont typeface="Arial" panose="020B0604020202020204" pitchFamily="34" charset="0"/>
              <a:buChar char="•"/>
            </a:pPr>
            <a:r>
              <a:rPr lang="en-US" sz="1000" kern="1200" dirty="0">
                <a:solidFill>
                  <a:schemeClr val="tx1"/>
                </a:solidFill>
                <a:effectLst/>
                <a:latin typeface="Times New Roman" panose="02020603050405020304" pitchFamily="18" charset="0"/>
                <a:cs typeface="Times New Roman" panose="02020603050405020304" pitchFamily="18" charset="0"/>
              </a:rPr>
              <a:t>Permanent, laminated office copies may be given to the parent or legal representative to read.</a:t>
            </a:r>
          </a:p>
          <a:p>
            <a:pPr marL="628650" lvl="1" indent="-171450">
              <a:buFont typeface="Arial" panose="020B0604020202020204" pitchFamily="34" charset="0"/>
              <a:buChar char="•"/>
            </a:pPr>
            <a:r>
              <a:rPr lang="en-US" sz="1000" kern="1200" dirty="0">
                <a:solidFill>
                  <a:schemeClr val="tx1"/>
                </a:solidFill>
                <a:effectLst/>
                <a:latin typeface="Times New Roman" panose="02020603050405020304" pitchFamily="18" charset="0"/>
                <a:cs typeface="Times New Roman" panose="02020603050405020304" pitchFamily="18" charset="0"/>
              </a:rPr>
              <a:t>Parents or legal representatives may view VISs on a computer monitor or other video display.</a:t>
            </a:r>
          </a:p>
          <a:p>
            <a:pPr marL="628650" lvl="1" indent="-171450">
              <a:buFont typeface="Arial" panose="020B0604020202020204" pitchFamily="34" charset="0"/>
              <a:buChar char="•"/>
            </a:pPr>
            <a:r>
              <a:rPr lang="en-US" sz="1000" kern="1200" dirty="0">
                <a:solidFill>
                  <a:schemeClr val="tx1"/>
                </a:solidFill>
                <a:effectLst/>
                <a:latin typeface="Times New Roman" panose="02020603050405020304" pitchFamily="18" charset="0"/>
                <a:cs typeface="Times New Roman" panose="02020603050405020304" pitchFamily="18" charset="0"/>
              </a:rPr>
              <a:t>Providing the VIS as an attachment or weblink contained within an email sent to the parent/legal representative.</a:t>
            </a:r>
          </a:p>
          <a:p>
            <a:pPr marL="628650" lvl="1" indent="-171450">
              <a:buFont typeface="Arial" panose="020B0604020202020204" pitchFamily="34" charset="0"/>
              <a:buChar char="•"/>
            </a:pPr>
            <a:r>
              <a:rPr lang="en-US" sz="1000" kern="1200" dirty="0">
                <a:solidFill>
                  <a:schemeClr val="tx1"/>
                </a:solidFill>
                <a:effectLst/>
                <a:latin typeface="Times New Roman" panose="02020603050405020304" pitchFamily="18" charset="0"/>
                <a:cs typeface="Times New Roman" panose="02020603050405020304" pitchFamily="18" charset="0"/>
              </a:rPr>
              <a:t>Parents or legal representatives may read the VIS on their phones or other digital devices by downloading the pdf file from CDC’s website.</a:t>
            </a:r>
          </a:p>
          <a:p>
            <a:pPr marL="628650" lvl="1" indent="-171450">
              <a:buFont typeface="Arial" panose="020B0604020202020204" pitchFamily="34" charset="0"/>
              <a:buChar char="•"/>
            </a:pPr>
            <a:r>
              <a:rPr lang="en-US" sz="1000" kern="1200" dirty="0">
                <a:solidFill>
                  <a:schemeClr val="tx1"/>
                </a:solidFill>
                <a:effectLst/>
                <a:latin typeface="Times New Roman" panose="02020603050405020304" pitchFamily="18" charset="0"/>
                <a:cs typeface="Times New Roman" panose="02020603050405020304" pitchFamily="18" charset="0"/>
              </a:rPr>
              <a:t>Parents or legal representatives may be given a copy of a VIS during a prior visit or told how to access it through the internet so they can read it in advance. These patients must still be offered a copy to read as a reminder during the immunization visit.</a:t>
            </a:r>
          </a:p>
          <a:p>
            <a:r>
              <a:rPr lang="en-US" sz="1000" kern="1200" dirty="0">
                <a:solidFill>
                  <a:schemeClr val="tx1"/>
                </a:solidFill>
                <a:effectLst/>
                <a:latin typeface="Times New Roman" panose="02020603050405020304" pitchFamily="18" charset="0"/>
                <a:cs typeface="Times New Roman" panose="02020603050405020304" pitchFamily="18" charset="0"/>
              </a:rPr>
              <a:t> </a:t>
            </a:r>
          </a:p>
          <a:p>
            <a:pPr marL="171450" lvl="0" indent="-171450">
              <a:buFont typeface="Arial" panose="020B0604020202020204" pitchFamily="34" charset="0"/>
              <a:buChar char="•"/>
            </a:pPr>
            <a:r>
              <a:rPr lang="en-US" sz="1000" kern="1200" dirty="0">
                <a:solidFill>
                  <a:schemeClr val="tx1"/>
                </a:solidFill>
                <a:effectLst/>
                <a:latin typeface="Times New Roman" panose="02020603050405020304" pitchFamily="18" charset="0"/>
                <a:cs typeface="Times New Roman" panose="02020603050405020304" pitchFamily="18" charset="0"/>
              </a:rPr>
              <a:t>Always offer the parent or legal representative an opportunity to ask questions about the vaccine you are administering. </a:t>
            </a:r>
          </a:p>
          <a:p>
            <a:r>
              <a:rPr lang="en-US" sz="1000" kern="1200" dirty="0">
                <a:solidFill>
                  <a:schemeClr val="tx1"/>
                </a:solidFill>
                <a:effectLst/>
                <a:latin typeface="Times New Roman" panose="02020603050405020304" pitchFamily="18" charset="0"/>
                <a:cs typeface="Times New Roman" panose="02020603050405020304" pitchFamily="18" charset="0"/>
              </a:rPr>
              <a:t> </a:t>
            </a:r>
          </a:p>
          <a:p>
            <a:pPr marL="171450" indent="-171450">
              <a:buFont typeface="Arial" panose="020B0604020202020204" pitchFamily="34" charset="0"/>
              <a:buChar char="•"/>
            </a:pPr>
            <a:r>
              <a:rPr lang="en-US" sz="1000" kern="1200" dirty="0">
                <a:solidFill>
                  <a:schemeClr val="tx1"/>
                </a:solidFill>
                <a:effectLst/>
                <a:latin typeface="Times New Roman" panose="02020603050405020304" pitchFamily="18" charset="0"/>
                <a:cs typeface="Times New Roman" panose="02020603050405020304" pitchFamily="18" charset="0"/>
              </a:rPr>
              <a:t>Providers can make VISs available to the parent or legal representative on paper or in electronic form.  The parent or legal representative must be offered a copy of the VIS to take home, but they may decline.</a:t>
            </a:r>
          </a:p>
          <a:p>
            <a:r>
              <a:rPr lang="en-US" sz="1000" kern="1200" dirty="0">
                <a:solidFill>
                  <a:schemeClr val="tx1"/>
                </a:solidFill>
                <a:effectLst/>
                <a:latin typeface="Times New Roman" panose="02020603050405020304" pitchFamily="18" charset="0"/>
                <a:cs typeface="Times New Roman" panose="02020603050405020304" pitchFamily="18" charset="0"/>
              </a:rPr>
              <a:t> </a:t>
            </a:r>
          </a:p>
          <a:p>
            <a:pPr marL="171450" indent="-171450">
              <a:buFont typeface="Arial" panose="020B0604020202020204" pitchFamily="34" charset="0"/>
              <a:buChar char="•"/>
            </a:pPr>
            <a:r>
              <a:rPr lang="en-US" sz="1000" kern="1200" dirty="0">
                <a:solidFill>
                  <a:schemeClr val="tx1"/>
                </a:solidFill>
                <a:effectLst/>
                <a:latin typeface="Times New Roman" panose="02020603050405020304" pitchFamily="18" charset="0"/>
                <a:cs typeface="Times New Roman" panose="02020603050405020304" pitchFamily="18" charset="0"/>
              </a:rPr>
              <a:t>If the parent/legal representative is not present, provision of the VIS prior to vaccination must be coupled with a method to verify parent/legal representative receipt of the VIS, in addition to parent/legal representative consent to vaccination in compliance with the applicable state medical consent law.</a:t>
            </a:r>
            <a:endParaRPr lang="en-US" sz="10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smtClean="0">
                <a:ln>
                  <a:noFill/>
                </a:ln>
                <a:solidFill>
                  <a:srgbClr val="3B495B"/>
                </a:solidFill>
                <a:effectLst/>
                <a:uLnTx/>
                <a:uFillTx/>
                <a:latin typeface="Times New Roman" panose="02020603050405020304" pitchFamily="18" charset="0"/>
                <a:ea typeface="Calibri"/>
                <a:cs typeface="Times New Roman" panose="02020603050405020304" pitchFamily="18" charset="0"/>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lang="en-US" sz="1300" b="0" i="0" u="none" strike="noStrike" kern="0" cap="none" spc="0" normalizeH="0" baseline="0" noProof="0" dirty="0">
              <a:ln>
                <a:noFill/>
              </a:ln>
              <a:solidFill>
                <a:srgbClr val="3B495B"/>
              </a:solidFill>
              <a:effectLst/>
              <a:uLnTx/>
              <a:uFillTx/>
              <a:latin typeface="Times New Roman" panose="02020603050405020304" pitchFamily="18" charset="0"/>
              <a:ea typeface="Calibri"/>
              <a:cs typeface="Times New Roman" panose="02020603050405020304" pitchFamily="18" charset="0"/>
              <a:sym typeface="Calibri"/>
            </a:endParaRPr>
          </a:p>
        </p:txBody>
      </p:sp>
    </p:spTree>
    <p:extLst>
      <p:ext uri="{BB962C8B-B14F-4D97-AF65-F5344CB8AC3E}">
        <p14:creationId xmlns:p14="http://schemas.microsoft.com/office/powerpoint/2010/main" val="21769453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txBox="1">
            <a:spLocks noGrp="1"/>
          </p:cNvSpPr>
          <p:nvPr>
            <p:ph type="body" idx="1"/>
          </p:nvPr>
        </p:nvSpPr>
        <p:spPr>
          <a:xfrm>
            <a:off x="701345" y="4416099"/>
            <a:ext cx="5607711" cy="4182457"/>
          </a:xfrm>
          <a:prstGeom prst="rect">
            <a:avLst/>
          </a:prstGeom>
        </p:spPr>
        <p:txBody>
          <a:bodyPr spcFirstLastPara="1" wrap="square" lIns="88125" tIns="44050" rIns="88125" bIns="44050" anchor="t" anchorCtr="0">
            <a:noAutofit/>
          </a:bodyPr>
          <a:lstStyle/>
          <a:p>
            <a:pPr marL="0" lvl="0" indent="0">
              <a:spcBef>
                <a:spcPts val="480"/>
              </a:spcBef>
              <a:spcAft>
                <a:spcPts val="0"/>
              </a:spcAft>
              <a:buNone/>
            </a:pPr>
            <a:endParaRPr dirty="0"/>
          </a:p>
        </p:txBody>
      </p:sp>
      <p:sp>
        <p:nvSpPr>
          <p:cNvPr id="474" name="Shape 474"/>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D43B7481-0D29-4B4C-A7C6-7D4C11D032BC}"/>
              </a:ext>
            </a:extLst>
          </p:cNvPr>
          <p:cNvSpPr txBox="1">
            <a:spLocks/>
          </p:cNvSpPr>
          <p:nvPr/>
        </p:nvSpPr>
        <p:spPr>
          <a:xfrm>
            <a:off x="4143375" y="9120188"/>
            <a:ext cx="3170238" cy="479425"/>
          </a:xfrm>
          <a:prstGeom prst="rect">
            <a:avLst/>
          </a:prstGeom>
        </p:spPr>
        <p:txBody>
          <a:bodyPr vert="horz" lIns="91440" tIns="45720" rIns="91440" bIns="45720" rtlCol="0" anchor="b"/>
          <a:lstStyle>
            <a:defPPr>
              <a:defRPr lang="en-US"/>
            </a:defPPr>
            <a:lvl1pPr algn="r" rtl="0" eaLnBrk="1" fontAlgn="auto" hangingPunct="1">
              <a:spcBef>
                <a:spcPts val="0"/>
              </a:spcBef>
              <a:spcAft>
                <a:spcPts val="0"/>
              </a:spcAft>
              <a:defRPr sz="1200" kern="1200" smtClean="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45</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7995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300" dirty="0">
                <a:latin typeface="Times New Roman" panose="02020603050405020304" pitchFamily="18" charset="0"/>
                <a:cs typeface="Times New Roman" panose="02020603050405020304" pitchFamily="18" charset="0"/>
              </a:rPr>
              <a:t>(READ SLIDE)</a:t>
            </a:r>
          </a:p>
          <a:p>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46</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5985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latin typeface="Times New Roman" panose="02020603050405020304" pitchFamily="18" charset="0"/>
                <a:cs typeface="Times New Roman" panose="02020603050405020304" pitchFamily="18" charset="0"/>
              </a:rPr>
              <a:t>(READ SLIDE)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47</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24945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Unsubstantiated vaccine injury claims caused a risk to the vaccine supply in the past because fear of lawsuits drove many manufacturers out of the vaccine business. In response, Congress passed the National Childhood Vaccine Injury Act in 1986. This law established the Vaccine Adverse Event Reporting System, which collects reports of vaccine adverse events and includes a reporting table for the National Vaccine Injury Compensation Program, which is administered by the Health Resources and Services Administration (HRSA). This program was also initiated by the law to compensate individuals who experience certain health events following vaccination. The VAERS reporting table complements the HRSA Injury Table, outlining distinct outcomes that are compensable, along with the time period when the outcome occurred following vaccination.</a:t>
            </a:r>
          </a:p>
          <a:p>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48</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05643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300" dirty="0">
                <a:latin typeface="Times New Roman" panose="02020603050405020304" pitchFamily="18" charset="0"/>
                <a:cs typeface="Times New Roman" panose="02020603050405020304" pitchFamily="18" charset="0"/>
              </a:rPr>
              <a:t>(READ SLIDE)</a:t>
            </a:r>
          </a:p>
          <a:p>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49</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9500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5</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77864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txBox="1">
            <a:spLocks noGrp="1"/>
          </p:cNvSpPr>
          <p:nvPr>
            <p:ph type="body" idx="1"/>
          </p:nvPr>
        </p:nvSpPr>
        <p:spPr>
          <a:xfrm>
            <a:off x="701345" y="4416099"/>
            <a:ext cx="5607711" cy="4182457"/>
          </a:xfrm>
          <a:prstGeom prst="rect">
            <a:avLst/>
          </a:prstGeom>
        </p:spPr>
        <p:txBody>
          <a:bodyPr spcFirstLastPara="1" wrap="square" lIns="88125" tIns="44050" rIns="88125" bIns="44050" anchor="t" anchorCtr="0">
            <a:noAutofit/>
          </a:bodyPr>
          <a:lstStyle/>
          <a:p>
            <a:pPr marL="0" lvl="0" indent="0">
              <a:spcBef>
                <a:spcPts val="480"/>
              </a:spcBef>
              <a:spcAft>
                <a:spcPts val="0"/>
              </a:spcAft>
              <a:buNone/>
            </a:pPr>
            <a:endParaRPr dirty="0"/>
          </a:p>
        </p:txBody>
      </p:sp>
      <p:sp>
        <p:nvSpPr>
          <p:cNvPr id="494" name="Shape 494"/>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9E6923EE-8C12-463B-8BE5-1A6B019160E5}"/>
              </a:ext>
            </a:extLst>
          </p:cNvPr>
          <p:cNvSpPr txBox="1">
            <a:spLocks/>
          </p:cNvSpPr>
          <p:nvPr/>
        </p:nvSpPr>
        <p:spPr>
          <a:xfrm>
            <a:off x="4143375" y="9120188"/>
            <a:ext cx="3170238" cy="479425"/>
          </a:xfrm>
          <a:prstGeom prst="rect">
            <a:avLst/>
          </a:prstGeom>
        </p:spPr>
        <p:txBody>
          <a:bodyPr vert="horz" lIns="91440" tIns="45720" rIns="91440" bIns="45720" rtlCol="0" anchor="b"/>
          <a:lstStyle>
            <a:defPPr>
              <a:defRPr lang="en-US"/>
            </a:defPPr>
            <a:lvl1pPr algn="r" rtl="0" eaLnBrk="1" fontAlgn="auto" hangingPunct="1">
              <a:spcBef>
                <a:spcPts val="0"/>
              </a:spcBef>
              <a:spcAft>
                <a:spcPts val="0"/>
              </a:spcAft>
              <a:defRPr sz="1200" kern="1200" smtClean="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50</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14370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Rotavirus vaccine should be stored in the refrigerator between 2 and 8 degrees Celsius (or 36 through 46 degrees Fahrenheit). </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It should be stored in the original packaging and protected from light. </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The diluent for Rotarix® may be stored in the refrigerator with the vaccine or at a controlled room temperature up to 25 degrees Celsius (or 77 degrees Fahrenheit).</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The vaccine or diluent should NEVER be frozen. </a:t>
            </a: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5C6E3A2-876C-478E-901B-C462E654543B}" type="slidenum">
              <a:rPr lang="en-US" sz="1300" smtClean="0">
                <a:latin typeface="Times New Roman" panose="02020603050405020304" pitchFamily="18" charset="0"/>
                <a:cs typeface="Times New Roman" panose="02020603050405020304" pitchFamily="18" charset="0"/>
              </a:rPr>
              <a:pPr/>
              <a:t>51</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0920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7" name="Shape 587"/>
          <p:cNvSpPr txBox="1">
            <a:spLocks noGrp="1"/>
          </p:cNvSpPr>
          <p:nvPr>
            <p:ph type="body" idx="1"/>
          </p:nvPr>
        </p:nvSpPr>
        <p:spPr>
          <a:xfrm>
            <a:off x="701345" y="4416099"/>
            <a:ext cx="5607600" cy="4182600"/>
          </a:xfrm>
          <a:prstGeom prst="rect">
            <a:avLst/>
          </a:prstGeom>
        </p:spPr>
        <p:txBody>
          <a:bodyPr spcFirstLastPara="1" wrap="square" lIns="88125" tIns="44050" rIns="88125" bIns="44050" anchor="t" anchorCtr="0">
            <a:noAutofit/>
          </a:bodyPr>
          <a:lstStyle/>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Proper vaccine storage and handling are important factors in ensuring vaccine potency. Yet, each year, storage and handling errors result in revaccination of many patients and significant financial loss due to wasted vaccines. Failure to store and handle vaccines properly can reduce vaccine potency, resulting in inadequate immune responses in patients and poor protection against disease. Patients can lose confidence in vaccines and providers if they require revaccination because the vaccines they received may have been compromised. </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The following are necessary to protect a vaccine inventory:</a:t>
            </a:r>
          </a:p>
          <a:p>
            <a:pPr marL="742950" lvl="1"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Reliable storage and temperature monitoring equipment</a:t>
            </a:r>
          </a:p>
          <a:p>
            <a:pPr marL="742950" lvl="1"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Accurate vaccine inventory management</a:t>
            </a:r>
          </a:p>
          <a:p>
            <a:pPr marL="742950" lvl="1"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Well-trained staff</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Additional resources on storage and handling are listed in the resources and references slides at the end of this presentation.</a:t>
            </a:r>
            <a:endParaRPr sz="1300" dirty="0">
              <a:latin typeface="Times New Roman" panose="02020603050405020304" pitchFamily="18" charset="0"/>
              <a:cs typeface="Times New Roman" panose="02020603050405020304" pitchFamily="18" charset="0"/>
            </a:endParaRPr>
          </a:p>
        </p:txBody>
      </p:sp>
      <p:sp>
        <p:nvSpPr>
          <p:cNvPr id="5" name="Slide Number Placeholder 3">
            <a:extLst>
              <a:ext uri="{FF2B5EF4-FFF2-40B4-BE49-F238E27FC236}">
                <a16:creationId xmlns:a16="http://schemas.microsoft.com/office/drawing/2014/main" id="{F74D29D3-2163-423F-B580-60F079B91839}"/>
              </a:ext>
            </a:extLst>
          </p:cNvPr>
          <p:cNvSpPr txBox="1">
            <a:spLocks/>
          </p:cNvSpPr>
          <p:nvPr/>
        </p:nvSpPr>
        <p:spPr>
          <a:xfrm>
            <a:off x="4143375" y="9120188"/>
            <a:ext cx="3170238" cy="479425"/>
          </a:xfrm>
          <a:prstGeom prst="rect">
            <a:avLst/>
          </a:prstGeom>
        </p:spPr>
        <p:txBody>
          <a:bodyPr vert="horz" lIns="91440" tIns="45720" rIns="91440" bIns="45720" rtlCol="0" anchor="b"/>
          <a:lstStyle>
            <a:defPPr>
              <a:defRPr lang="en-US"/>
            </a:defPPr>
            <a:lvl1pPr algn="r" rtl="0" eaLnBrk="1" fontAlgn="auto" hangingPunct="1">
              <a:spcBef>
                <a:spcPts val="0"/>
              </a:spcBef>
              <a:spcAft>
                <a:spcPts val="0"/>
              </a:spcAft>
              <a:defRPr sz="1200" kern="1200" smtClean="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52</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36680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4D771-A27D-4F61-8D4E-2484B14B2CE1}" type="slidenum">
              <a:rPr kumimoji="0" lang="en-US" sz="13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27807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171450" lvl="0" indent="-171450">
              <a:buFont typeface="Arial" panose="020B0604020202020204" pitchFamily="34" charset="0"/>
              <a:buChar char="•"/>
            </a:pPr>
            <a:r>
              <a:rPr lang="en-US" sz="1000" kern="1200" dirty="0">
                <a:solidFill>
                  <a:schemeClr val="tx1"/>
                </a:solidFill>
                <a:effectLst/>
                <a:latin typeface="Times New Roman" panose="02020603050405020304" pitchFamily="18" charset="0"/>
                <a:cs typeface="Times New Roman" panose="02020603050405020304" pitchFamily="18" charset="0"/>
              </a:rPr>
              <a:t>The patient’s immunization status should be reviewed at every health care visit. Using the patient's immunization history, health care personnel should assess for all routinely recommended vaccines, as well as any vaccines indicated based on health status, occupation, or other risk factors such as travel. Use the current immunization schedule based on the patient’s age to determine all vaccines that are needed. </a:t>
            </a:r>
          </a:p>
          <a:p>
            <a:r>
              <a:rPr lang="en-US" sz="1000" kern="1200" dirty="0">
                <a:solidFill>
                  <a:schemeClr val="tx1"/>
                </a:solidFill>
                <a:effectLst/>
                <a:latin typeface="Times New Roman" panose="02020603050405020304" pitchFamily="18" charset="0"/>
                <a:cs typeface="Times New Roman" panose="02020603050405020304" pitchFamily="18" charset="0"/>
              </a:rPr>
              <a:t> </a:t>
            </a:r>
          </a:p>
          <a:p>
            <a:pPr marL="171450" lvl="0" indent="-171450">
              <a:buFont typeface="Arial" panose="020B0604020202020204" pitchFamily="34" charset="0"/>
              <a:buChar char="•"/>
            </a:pPr>
            <a:r>
              <a:rPr lang="en-US" sz="1000" kern="1200" dirty="0">
                <a:solidFill>
                  <a:schemeClr val="tx1"/>
                </a:solidFill>
                <a:effectLst/>
                <a:latin typeface="Times New Roman" panose="02020603050405020304" pitchFamily="18" charset="0"/>
                <a:cs typeface="Times New Roman" panose="02020603050405020304" pitchFamily="18" charset="0"/>
              </a:rPr>
              <a:t>You can find a patient’s immunization history by using information from immunization information systems, current and previous medical records, and personal vaccination record cards. For rotavirus vaccine, only written (including electronic) dated, medical records are acceptable.</a:t>
            </a:r>
          </a:p>
          <a:p>
            <a:r>
              <a:rPr lang="en-US" sz="1000" kern="1200" dirty="0">
                <a:solidFill>
                  <a:schemeClr val="tx1"/>
                </a:solidFill>
                <a:effectLst/>
                <a:latin typeface="Times New Roman" panose="02020603050405020304" pitchFamily="18" charset="0"/>
                <a:cs typeface="Times New Roman" panose="02020603050405020304" pitchFamily="18" charset="0"/>
              </a:rPr>
              <a:t> </a:t>
            </a:r>
          </a:p>
          <a:p>
            <a:pPr marL="171450" lvl="0" indent="-171450">
              <a:buFont typeface="Arial" panose="020B0604020202020204" pitchFamily="34" charset="0"/>
              <a:buChar char="•"/>
            </a:pPr>
            <a:r>
              <a:rPr lang="en-US" sz="1000" kern="1200" dirty="0">
                <a:solidFill>
                  <a:schemeClr val="tx1"/>
                </a:solidFill>
                <a:effectLst/>
                <a:latin typeface="Times New Roman" panose="02020603050405020304" pitchFamily="18" charset="0"/>
                <a:cs typeface="Times New Roman" panose="02020603050405020304" pitchFamily="18" charset="0"/>
              </a:rPr>
              <a:t>Before administering any vaccine, patients should be screened for contraindications and precautions, even if the patient has previously received that vaccine. The patient’s health status may change from one visit to the next or recommendations regarding contraindications and precautions may have changed. Using a standardized, comprehensive screening tool helps staff assess patients correctly and consistently. Staff should be knowledgeable about contraindications and precautions to vaccination and should only follow valid contraindications.</a:t>
            </a:r>
          </a:p>
          <a:p>
            <a:r>
              <a:rPr lang="en-US" sz="1000" kern="1200" dirty="0">
                <a:solidFill>
                  <a:schemeClr val="tx1"/>
                </a:solidFill>
                <a:effectLst/>
                <a:latin typeface="Times New Roman" panose="02020603050405020304" pitchFamily="18" charset="0"/>
                <a:cs typeface="Times New Roman" panose="02020603050405020304" pitchFamily="18" charset="0"/>
              </a:rPr>
              <a:t> </a:t>
            </a:r>
          </a:p>
          <a:p>
            <a:pPr marL="171450" indent="-171450">
              <a:buFont typeface="Arial" panose="020B0604020202020204" pitchFamily="34" charset="0"/>
              <a:buChar char="•"/>
            </a:pPr>
            <a:r>
              <a:rPr lang="en-US" sz="1000" kern="1200" dirty="0">
                <a:solidFill>
                  <a:schemeClr val="tx1"/>
                </a:solidFill>
                <a:effectLst/>
                <a:latin typeface="Times New Roman" panose="02020603050405020304" pitchFamily="18" charset="0"/>
                <a:cs typeface="Times New Roman" panose="02020603050405020304" pitchFamily="18" charset="0"/>
              </a:rPr>
              <a:t>Health care personnel should assess the level and type of information each patient or parent needs—for example, not everyone wants the same level of medical or scientific information about vaccines. Health care personnel need to be ready to answer questions. Fortunately, there are many resources available to help providers stay up to date on vaccine-related information, including vaccine information statements. Parent/patient education should also include a discussion of comfort and care strategies after vaccination. After-care instructions should include information for dealing with common side effects such as injection site pain, fever, and fussiness (especially in infants). After-care instructions should also include information on when to seek medical attention and when to notify the health care provider about any concerns that arise following vaccination.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smtClean="0">
                <a:ln>
                  <a:noFill/>
                </a:ln>
                <a:effectLst/>
                <a:uLnTx/>
                <a:uFillTx/>
                <a:latin typeface="Times New Roman" panose="02020603050405020304" pitchFamily="18" charset="0"/>
                <a:ea typeface="Calibri"/>
                <a:cs typeface="Times New Roman" panose="02020603050405020304" pitchFamily="18" charset="0"/>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lang="en-US" sz="1300" b="0" i="0" u="none" strike="noStrike" kern="0" cap="none" spc="0" normalizeH="0" baseline="0" noProof="0" dirty="0">
              <a:ln>
                <a:noFill/>
              </a:ln>
              <a:effectLst/>
              <a:uLnTx/>
              <a:uFillTx/>
              <a:latin typeface="Times New Roman" panose="02020603050405020304" pitchFamily="18" charset="0"/>
              <a:ea typeface="Calibri"/>
              <a:cs typeface="Times New Roman" panose="02020603050405020304" pitchFamily="18" charset="0"/>
              <a:sym typeface="Calibri"/>
            </a:endParaRPr>
          </a:p>
        </p:txBody>
      </p:sp>
    </p:spTree>
    <p:extLst>
      <p:ext uri="{BB962C8B-B14F-4D97-AF65-F5344CB8AC3E}">
        <p14:creationId xmlns:p14="http://schemas.microsoft.com/office/powerpoint/2010/main" val="13800945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171450" lvl="0" indent="-171450">
              <a:buFont typeface="Arial" panose="020B0604020202020204" pitchFamily="34" charset="0"/>
              <a:buChar char="•"/>
            </a:pPr>
            <a:r>
              <a:rPr lang="en-US" sz="1050" kern="1200" dirty="0">
                <a:solidFill>
                  <a:schemeClr val="tx1"/>
                </a:solidFill>
                <a:effectLst/>
                <a:latin typeface="Times New Roman" panose="02020603050405020304" pitchFamily="18" charset="0"/>
                <a:cs typeface="Times New Roman" panose="02020603050405020304" pitchFamily="18" charset="0"/>
              </a:rPr>
              <a:t>Patients and their family members count on health care personnel to administer vaccines safely. Screening helps prevent adverse reactions such as anaphylaxis. </a:t>
            </a:r>
          </a:p>
          <a:p>
            <a:r>
              <a:rPr lang="en-US" sz="1050" kern="1200" dirty="0">
                <a:solidFill>
                  <a:schemeClr val="tx1"/>
                </a:solidFill>
                <a:effectLst/>
                <a:latin typeface="Times New Roman" panose="02020603050405020304" pitchFamily="18" charset="0"/>
                <a:cs typeface="Times New Roman" panose="02020603050405020304" pitchFamily="18" charset="0"/>
              </a:rPr>
              <a:t> </a:t>
            </a:r>
          </a:p>
          <a:p>
            <a:pPr marL="171450" lvl="0" indent="-171450">
              <a:buFont typeface="Arial" panose="020B0604020202020204" pitchFamily="34" charset="0"/>
              <a:buChar char="•"/>
            </a:pPr>
            <a:r>
              <a:rPr lang="en-US" sz="1050" kern="1200" dirty="0">
                <a:solidFill>
                  <a:schemeClr val="tx1"/>
                </a:solidFill>
                <a:effectLst/>
                <a:latin typeface="Times New Roman" panose="02020603050405020304" pitchFamily="18" charset="0"/>
                <a:cs typeface="Times New Roman" panose="02020603050405020304" pitchFamily="18" charset="0"/>
              </a:rPr>
              <a:t>As with other vaccines, rotavirus vaccine is contraindicated for infants who are known to have had a severe allergic reaction to a vaccine component or following a previous dose of vaccine. The oral applicator for RV1 (Rotarix®) contains latex rubber, so infants with a severe allergy to latex should not receive Rotarix®. These infants should receive RV5 (</a:t>
            </a:r>
            <a:r>
              <a:rPr lang="en-US" sz="1050" kern="1200" dirty="0" err="1">
                <a:solidFill>
                  <a:schemeClr val="tx1"/>
                </a:solidFill>
                <a:effectLst/>
                <a:latin typeface="Times New Roman" panose="02020603050405020304" pitchFamily="18" charset="0"/>
                <a:cs typeface="Times New Roman" panose="02020603050405020304" pitchFamily="18" charset="0"/>
              </a:rPr>
              <a:t>RotaTeq</a:t>
            </a:r>
            <a:r>
              <a:rPr lang="en-US" sz="1050" kern="1200" dirty="0">
                <a:solidFill>
                  <a:schemeClr val="tx1"/>
                </a:solidFill>
                <a:effectLst/>
                <a:latin typeface="Times New Roman" panose="02020603050405020304" pitchFamily="18" charset="0"/>
                <a:cs typeface="Times New Roman" panose="02020603050405020304" pitchFamily="18" charset="0"/>
              </a:rPr>
              <a:t>®) instead because the dosing tube does not contain latex. </a:t>
            </a:r>
          </a:p>
          <a:p>
            <a:r>
              <a:rPr lang="en-US" sz="1050" kern="1200" dirty="0">
                <a:solidFill>
                  <a:schemeClr val="tx1"/>
                </a:solidFill>
                <a:effectLst/>
                <a:latin typeface="Times New Roman" panose="02020603050405020304" pitchFamily="18" charset="0"/>
                <a:cs typeface="Times New Roman" panose="02020603050405020304" pitchFamily="18" charset="0"/>
              </a:rPr>
              <a:t> </a:t>
            </a:r>
          </a:p>
          <a:p>
            <a:pPr marL="171450" lvl="0" indent="-171450">
              <a:buFont typeface="Arial" panose="020B0604020202020204" pitchFamily="34" charset="0"/>
              <a:buChar char="•"/>
            </a:pPr>
            <a:r>
              <a:rPr lang="en-US" sz="1050" kern="1200" dirty="0">
                <a:solidFill>
                  <a:schemeClr val="tx1"/>
                </a:solidFill>
                <a:effectLst/>
                <a:latin typeface="Times New Roman" panose="02020603050405020304" pitchFamily="18" charset="0"/>
                <a:cs typeface="Times New Roman" panose="02020603050405020304" pitchFamily="18" charset="0"/>
              </a:rPr>
              <a:t>Post-marketing studies of the currently licensed vaccines have detected an increased risk for intussusception following rotavirus vaccine administration. As a result, a history of intussusception is a contraindication to rotavirus vaccination.</a:t>
            </a:r>
          </a:p>
          <a:p>
            <a:r>
              <a:rPr lang="en-US" sz="1050" kern="1200" dirty="0">
                <a:solidFill>
                  <a:schemeClr val="tx1"/>
                </a:solidFill>
                <a:effectLst/>
                <a:latin typeface="Times New Roman" panose="02020603050405020304" pitchFamily="18" charset="0"/>
                <a:cs typeface="Times New Roman" panose="02020603050405020304" pitchFamily="18" charset="0"/>
              </a:rPr>
              <a:t> </a:t>
            </a:r>
          </a:p>
          <a:p>
            <a:pPr marL="171450" lvl="0" indent="-171450">
              <a:buFont typeface="Arial" panose="020B0604020202020204" pitchFamily="34" charset="0"/>
              <a:buChar char="•"/>
            </a:pPr>
            <a:r>
              <a:rPr lang="en-US" sz="1050" kern="1200" dirty="0">
                <a:solidFill>
                  <a:schemeClr val="tx1"/>
                </a:solidFill>
                <a:effectLst/>
                <a:latin typeface="Times New Roman" panose="02020603050405020304" pitchFamily="18" charset="0"/>
                <a:cs typeface="Times New Roman" panose="02020603050405020304" pitchFamily="18" charset="0"/>
              </a:rPr>
              <a:t>Rotavirus vaccine should generally not be administered to infants with moderate or severe acute gastroenteritis. However, infants with mild acute gastroenteritis or other mild illnesses may be vaccinated. </a:t>
            </a:r>
          </a:p>
          <a:p>
            <a:r>
              <a:rPr lang="en-US" sz="1050" kern="1200" dirty="0">
                <a:solidFill>
                  <a:schemeClr val="tx1"/>
                </a:solidFill>
                <a:effectLst/>
                <a:latin typeface="Times New Roman" panose="02020603050405020304" pitchFamily="18" charset="0"/>
                <a:cs typeface="Times New Roman" panose="02020603050405020304" pitchFamily="18" charset="0"/>
              </a:rPr>
              <a:t> </a:t>
            </a:r>
          </a:p>
          <a:p>
            <a:pPr marL="171450" lvl="0" indent="-171450">
              <a:buFont typeface="Arial" panose="020B0604020202020204" pitchFamily="34" charset="0"/>
              <a:buChar char="•"/>
            </a:pPr>
            <a:r>
              <a:rPr lang="en-US" sz="1050" kern="1200" dirty="0">
                <a:solidFill>
                  <a:schemeClr val="tx1"/>
                </a:solidFill>
                <a:effectLst/>
                <a:latin typeface="Times New Roman" panose="02020603050405020304" pitchFamily="18" charset="0"/>
                <a:cs typeface="Times New Roman" panose="02020603050405020304" pitchFamily="18" charset="0"/>
              </a:rPr>
              <a:t>Lastly, ACIP added severe combined immunodeficiency, or SCID, as a contraindication to rotavirus vaccination in response to reported cases of vaccine-acquired rotavirus infection in infants with SCID.</a:t>
            </a:r>
          </a:p>
          <a:p>
            <a:r>
              <a:rPr lang="en-US" sz="1050" kern="1200" dirty="0">
                <a:solidFill>
                  <a:schemeClr val="tx1"/>
                </a:solidFill>
                <a:effectLst/>
                <a:latin typeface="Times New Roman" panose="02020603050405020304" pitchFamily="18" charset="0"/>
                <a:cs typeface="Times New Roman" panose="02020603050405020304" pitchFamily="18" charset="0"/>
              </a:rPr>
              <a:t> </a:t>
            </a:r>
          </a:p>
          <a:p>
            <a:pPr marL="171450" indent="-171450">
              <a:buFont typeface="Arial" panose="020B0604020202020204" pitchFamily="34" charset="0"/>
              <a:buChar char="•"/>
            </a:pPr>
            <a:r>
              <a:rPr lang="en-US" sz="1050" kern="1200" dirty="0">
                <a:solidFill>
                  <a:schemeClr val="tx1"/>
                </a:solidFill>
                <a:effectLst/>
                <a:latin typeface="Times New Roman" panose="02020603050405020304" pitchFamily="18" charset="0"/>
                <a:cs typeface="Times New Roman" panose="02020603050405020304" pitchFamily="18" charset="0"/>
              </a:rPr>
              <a:t>Additional resources for screening for vaccine contraindications and precautions are listed in the resources and references slides at the end of this presentation.</a:t>
            </a:r>
            <a:endParaRPr lang="en-US" sz="105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475E409-9745-4D9E-B3F1-C28634E4D174}" type="slidenum">
              <a:rPr lang="en-US" sz="1300" smtClean="0">
                <a:latin typeface="Times New Roman" panose="02020603050405020304" pitchFamily="18" charset="0"/>
                <a:cs typeface="Times New Roman" panose="02020603050405020304" pitchFamily="18" charset="0"/>
              </a:rPr>
              <a:pPr/>
              <a:t>55</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86379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285750" indent="-285750">
              <a:buFont typeface="Arial" panose="020B0604020202020204" pitchFamily="34" charset="0"/>
              <a:buChar char="•"/>
            </a:pPr>
            <a:r>
              <a:rPr lang="en-US" sz="1150" kern="1200" dirty="0">
                <a:solidFill>
                  <a:schemeClr val="tx1"/>
                </a:solidFill>
                <a:effectLst/>
                <a:latin typeface="Times New Roman" panose="02020603050405020304" pitchFamily="18" charset="0"/>
                <a:cs typeface="Times New Roman" panose="02020603050405020304" pitchFamily="18" charset="0"/>
              </a:rPr>
              <a:t>While SCID is a contraindication to vaccination, other forms of altered immunocompetence or a weakened immune system are considered precautions as well . For children with known or suspected immune deficiency, consultation with an immunologist or infectious diseases specialist before administration of rotavirus vaccine should occur. Children who are immunocompromised because of congenital immunodeficiency, or hematopoietic stem cell or solid organ transplantation, sometimes experience severe, prolonged, and even fatal wild-type rotavirus gastroenteritis.</a:t>
            </a:r>
          </a:p>
          <a:p>
            <a:r>
              <a:rPr lang="en-US" sz="115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150" kern="1200" dirty="0">
                <a:solidFill>
                  <a:schemeClr val="tx1"/>
                </a:solidFill>
                <a:effectLst/>
                <a:latin typeface="Times New Roman" panose="02020603050405020304" pitchFamily="18" charset="0"/>
                <a:cs typeface="Times New Roman" panose="02020603050405020304" pitchFamily="18" charset="0"/>
              </a:rPr>
              <a:t>Spina bifida or bladder exstrophy are precautions for rotavirus vaccine due to high risk for acquiring latex allergy. Latex rubber is contained in the RV1 oral applicator whereas the RV5 dosing tube is latex-free. Therefore, some experts prefer that infants with spina bifida or bladder exstrophy receive RV5 instead of RV1 to minimize latex exposure in these children. However, if RV1 is the only rotavirus vaccine available, it should be administered, because the benefit of vaccination is considered to be greater than the risk for sensitization.</a:t>
            </a:r>
          </a:p>
          <a:p>
            <a:r>
              <a:rPr lang="en-US" sz="1150" kern="1200" dirty="0">
                <a:solidFill>
                  <a:schemeClr val="tx1"/>
                </a:solidFill>
                <a:effectLst/>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1150" kern="1200" dirty="0">
                <a:solidFill>
                  <a:schemeClr val="tx1"/>
                </a:solidFill>
                <a:effectLst/>
                <a:latin typeface="Times New Roman" panose="02020603050405020304" pitchFamily="18" charset="0"/>
                <a:cs typeface="Times New Roman" panose="02020603050405020304" pitchFamily="18" charset="0"/>
              </a:rPr>
              <a:t>Rotavirus vaccine should generally be deferred in infants with acute, moderate or severe gastroenteritis, or other acute illness until the condition improves. However, infants with mild acute gastroenteritis or other mild acute illness can be vaccinated, particularly if a delay in vaccination will postpone the first dose of vaccine beyond 14 weeks 6 days of age. </a:t>
            </a:r>
            <a:endParaRPr lang="en-US" sz="115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56</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73299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Preparing vaccine properly is critical to maintaining the integrity of the vaccine during transfer from the manufacturer’s vial to oral applicator for RV1 or when opening dosing tube for RV5.CDC recommends preparing vaccines just before administration. When preparing vaccines: </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742950" lvl="1"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Follow strict aseptic medication preparation practices. </a:t>
            </a:r>
          </a:p>
          <a:p>
            <a:pPr marL="742950" lvl="1"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Perform hand hygiene BEFORE preparing vaccines. </a:t>
            </a:r>
          </a:p>
          <a:p>
            <a:pPr marL="742950" lvl="1"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Use a designated, clean medication area that is not adjacent to any area where potentially contaminated items are placed. </a:t>
            </a:r>
          </a:p>
          <a:p>
            <a:pPr marL="742950" lvl="1"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Always follow the vaccine manufacturer’s directions, located in the package insert.</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RV1 (Rotarix®) vaccine requires reconstitution. Only the diluent supplied by the manufacturer should be used to reconstitute the vaccine</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Additional resources on vaccine preparation are listed in the resources and references slides at the end of this presentation.</a:t>
            </a: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smtClean="0">
                <a:ln>
                  <a:noFill/>
                </a:ln>
                <a:solidFill>
                  <a:srgbClr val="3B495B"/>
                </a:solidFill>
                <a:effectLst/>
                <a:uLnTx/>
                <a:uFillTx/>
                <a:latin typeface="Times New Roman" panose="02020603050405020304" pitchFamily="18" charset="0"/>
                <a:ea typeface="Calibri"/>
                <a:cs typeface="Times New Roman" panose="02020603050405020304" pitchFamily="18" charset="0"/>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lang="en-US" sz="1300" b="0" i="0" u="none" strike="noStrike" kern="0" cap="none" spc="0" normalizeH="0" baseline="0" noProof="0" dirty="0">
              <a:ln>
                <a:noFill/>
              </a:ln>
              <a:solidFill>
                <a:srgbClr val="3B495B"/>
              </a:solidFill>
              <a:effectLst/>
              <a:uLnTx/>
              <a:uFillTx/>
              <a:latin typeface="Times New Roman" panose="02020603050405020304" pitchFamily="18" charset="0"/>
              <a:ea typeface="Calibri"/>
              <a:cs typeface="Times New Roman" panose="02020603050405020304" pitchFamily="18" charset="0"/>
              <a:sym typeface="Calibri"/>
            </a:endParaRPr>
          </a:p>
        </p:txBody>
      </p:sp>
    </p:spTree>
    <p:extLst>
      <p:ext uri="{BB962C8B-B14F-4D97-AF65-F5344CB8AC3E}">
        <p14:creationId xmlns:p14="http://schemas.microsoft.com/office/powerpoint/2010/main" val="9350801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285750" lvl="0" indent="-285750">
              <a:buFont typeface="Arial" panose="020B0604020202020204" pitchFamily="34" charset="0"/>
              <a:buChar char="•"/>
            </a:pPr>
            <a:r>
              <a:rPr lang="en-US" kern="1200" dirty="0">
                <a:solidFill>
                  <a:schemeClr val="tx1"/>
                </a:solidFill>
                <a:effectLst/>
                <a:latin typeface="Times New Roman" panose="02020603050405020304" pitchFamily="18" charset="0"/>
                <a:cs typeface="Times New Roman" panose="02020603050405020304" pitchFamily="18" charset="0"/>
              </a:rPr>
              <a:t>Rotavirus vaccines can be given at the same visit as other vaccines.</a:t>
            </a:r>
          </a:p>
          <a:p>
            <a:r>
              <a:rPr lang="en-US"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kern="1200" dirty="0">
                <a:solidFill>
                  <a:schemeClr val="tx1"/>
                </a:solidFill>
                <a:effectLst/>
                <a:latin typeface="Times New Roman" panose="02020603050405020304" pitchFamily="18" charset="0"/>
                <a:cs typeface="Times New Roman" panose="02020603050405020304" pitchFamily="18" charset="0"/>
              </a:rPr>
              <a:t>As previously discussed, RV1 (Rotarix®) vaccine requires reconstitution. RV5 (</a:t>
            </a:r>
            <a:r>
              <a:rPr lang="en-US" kern="1200" dirty="0" err="1">
                <a:solidFill>
                  <a:schemeClr val="tx1"/>
                </a:solidFill>
                <a:effectLst/>
                <a:latin typeface="Times New Roman" panose="02020603050405020304" pitchFamily="18" charset="0"/>
                <a:cs typeface="Times New Roman" panose="02020603050405020304" pitchFamily="18" charset="0"/>
              </a:rPr>
              <a:t>RotaTeq</a:t>
            </a:r>
            <a:r>
              <a:rPr lang="en-US" kern="1200" dirty="0">
                <a:solidFill>
                  <a:schemeClr val="tx1"/>
                </a:solidFill>
                <a:effectLst/>
                <a:latin typeface="Times New Roman" panose="02020603050405020304" pitchFamily="18" charset="0"/>
                <a:cs typeface="Times New Roman" panose="02020603050405020304" pitchFamily="18" charset="0"/>
              </a:rPr>
              <a:t>®) comes in a manufacturer-filled oral dosing tube. </a:t>
            </a:r>
          </a:p>
          <a:p>
            <a:r>
              <a:rPr lang="en-US"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kern="1200" dirty="0">
                <a:solidFill>
                  <a:schemeClr val="tx1"/>
                </a:solidFill>
                <a:effectLst/>
                <a:latin typeface="Times New Roman" panose="02020603050405020304" pitchFamily="18" charset="0"/>
                <a:cs typeface="Times New Roman" panose="02020603050405020304" pitchFamily="18" charset="0"/>
              </a:rPr>
              <a:t>Both vaccines are administered orally. Infants may eat, drink, or breastfeed immediately after vaccination. </a:t>
            </a:r>
          </a:p>
          <a:p>
            <a:r>
              <a:rPr lang="en-US"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kern="1200" dirty="0">
                <a:solidFill>
                  <a:schemeClr val="tx1"/>
                </a:solidFill>
                <a:effectLst/>
                <a:latin typeface="Times New Roman" panose="02020603050405020304" pitchFamily="18" charset="0"/>
                <a:cs typeface="Times New Roman" panose="02020603050405020304" pitchFamily="18" charset="0"/>
              </a:rPr>
              <a:t>ACIP recommends that providers DO NOT repeat the dose if the infant spits out or regurgitates the vaccine or vomits after vaccination. Any remaining doses should be administered on schedule. </a:t>
            </a:r>
          </a:p>
          <a:p>
            <a:pPr lvl="0"/>
            <a:r>
              <a:rPr lang="en-US"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kern="1200" dirty="0">
                <a:solidFill>
                  <a:schemeClr val="tx1"/>
                </a:solidFill>
                <a:effectLst/>
                <a:latin typeface="Times New Roman" panose="02020603050405020304" pitchFamily="18" charset="0"/>
                <a:cs typeface="Times New Roman" panose="02020603050405020304" pitchFamily="18" charset="0"/>
              </a:rPr>
              <a:t> If either vaccine is injected, the dose is not valid, and an oral dose should be administered as soon as possible. Injection of RV should be reported to the Vaccine Adverse Event Reporting System (VAERS) at </a:t>
            </a:r>
            <a:r>
              <a:rPr lang="en-US" u="sng" kern="1200" dirty="0">
                <a:solidFill>
                  <a:schemeClr val="tx1"/>
                </a:solidFill>
                <a:effectLst/>
                <a:latin typeface="Times New Roman" panose="02020603050405020304" pitchFamily="18" charset="0"/>
                <a:cs typeface="Times New Roman" panose="02020603050405020304" pitchFamily="18" charset="0"/>
                <a:hlinkClick r:id="rId3"/>
              </a:rPr>
              <a:t>https://vaers.hhs.gov</a:t>
            </a:r>
            <a:r>
              <a:rPr lang="en-US" kern="1200" dirty="0">
                <a:solidFill>
                  <a:schemeClr val="tx1"/>
                </a:solidFill>
                <a:effectLst/>
                <a:latin typeface="Times New Roman" panose="02020603050405020304" pitchFamily="18" charset="0"/>
                <a:cs typeface="Times New Roman" panose="02020603050405020304" pitchFamily="18" charset="0"/>
              </a:rPr>
              <a:t> even if an adverse reaction does not result from it.</a:t>
            </a:r>
          </a:p>
          <a:p>
            <a:r>
              <a:rPr lang="en-US"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kern="1200" dirty="0">
                <a:solidFill>
                  <a:schemeClr val="tx1"/>
                </a:solidFill>
                <a:effectLst/>
                <a:latin typeface="Times New Roman" panose="02020603050405020304" pitchFamily="18" charset="0"/>
                <a:cs typeface="Times New Roman" panose="02020603050405020304" pitchFamily="18" charset="0"/>
              </a:rPr>
              <a:t>We will discuss more about the Vaccine Adverse Event Reporting System in subsequent slides.</a:t>
            </a:r>
          </a:p>
          <a:p>
            <a:pPr marL="0" indent="0">
              <a:buFont typeface="Wingdings" pitchFamily="2" charset="2"/>
              <a:buNone/>
            </a:pP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475E409-9745-4D9E-B3F1-C28634E4D174}" type="slidenum">
              <a:rPr lang="en-US" sz="1300" smtClean="0">
                <a:latin typeface="Times New Roman" panose="02020603050405020304" pitchFamily="18" charset="0"/>
                <a:cs typeface="Times New Roman" panose="02020603050405020304" pitchFamily="18" charset="0"/>
              </a:rPr>
              <a:pPr/>
              <a:t>58</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07708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These videos describe vaccine administration techniques for RV1 (Rotarix®) and RV5 (</a:t>
            </a:r>
            <a:r>
              <a:rPr lang="en-US" sz="1300" kern="1200" dirty="0" err="1">
                <a:solidFill>
                  <a:schemeClr val="tx1"/>
                </a:solidFill>
                <a:effectLst/>
                <a:latin typeface="Times New Roman" panose="02020603050405020304" pitchFamily="18" charset="0"/>
                <a:cs typeface="Times New Roman" panose="02020603050405020304" pitchFamily="18" charset="0"/>
              </a:rPr>
              <a:t>Rotateq</a:t>
            </a:r>
            <a:r>
              <a:rPr lang="en-US" sz="1300" kern="1200" dirty="0">
                <a:solidFill>
                  <a:schemeClr val="tx1"/>
                </a:solidFill>
                <a:effectLst/>
                <a:latin typeface="Times New Roman" panose="02020603050405020304" pitchFamily="18" charset="0"/>
                <a:cs typeface="Times New Roman" panose="02020603050405020304" pitchFamily="18" charset="0"/>
              </a:rPr>
              <a:t>®). Both are good demonstrations of how to administer an oral vaccine.</a:t>
            </a: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59</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451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6</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80070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Rotavirus vaccine can be administered at the same doctor visit as DTaP vaccine, Hib vaccine, polio vaccine, hepatitis B vaccine, and pneumococcal conjugate vaccine. Available evidence suggests that rotavirus vaccine does not interfere with the immune response to these vaccines. The infant’s immune response to influenza vaccine administered at the same time as rotavirus vaccine has not been studied. However, the Advisory Committee on Immunization Practices (ACIP) has recommended previously that an inactivated vaccine (e.g., inactivated influenza vaccine) may be administered either simultaneously or at any time before or after a different inactivated vaccine or live vaccine (e.g., rotavirus vaccine).</a:t>
            </a: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60</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15654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701345" y="4416099"/>
            <a:ext cx="5607711" cy="4182457"/>
          </a:xfrm>
          <a:prstGeom prst="rect">
            <a:avLst/>
          </a:prstGeom>
        </p:spPr>
        <p:txBody>
          <a:bodyPr spcFirstLastPara="1" wrap="square" lIns="88125" tIns="44050" rIns="88125" bIns="44050" anchor="t" anchorCtr="0">
            <a:noAutofit/>
          </a:bodyPr>
          <a:lstStyle/>
          <a:p>
            <a:pPr marL="0" lvl="0" indent="0">
              <a:spcBef>
                <a:spcPts val="480"/>
              </a:spcBef>
              <a:spcAft>
                <a:spcPts val="0"/>
              </a:spcAft>
              <a:buNone/>
            </a:pPr>
            <a:endParaRPr dirty="0"/>
          </a:p>
        </p:txBody>
      </p:sp>
      <p:sp>
        <p:nvSpPr>
          <p:cNvPr id="256" name="Shape 256"/>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0317C8A0-7896-4205-8E7E-20F8F00C3735}"/>
              </a:ext>
            </a:extLst>
          </p:cNvPr>
          <p:cNvSpPr txBox="1">
            <a:spLocks/>
          </p:cNvSpPr>
          <p:nvPr/>
        </p:nvSpPr>
        <p:spPr>
          <a:xfrm>
            <a:off x="4143375" y="9120188"/>
            <a:ext cx="3170238" cy="479425"/>
          </a:xfrm>
          <a:prstGeom prst="rect">
            <a:avLst/>
          </a:prstGeom>
        </p:spPr>
        <p:txBody>
          <a:bodyPr vert="horz" lIns="91440" tIns="45720" rIns="91440" bIns="45720" rtlCol="0" anchor="b"/>
          <a:lstStyle>
            <a:defPPr>
              <a:defRPr lang="en-US"/>
            </a:defPPr>
            <a:lvl1pPr algn="r" rtl="0" eaLnBrk="1" fontAlgn="auto" hangingPunct="1">
              <a:spcBef>
                <a:spcPts val="0"/>
              </a:spcBef>
              <a:spcAft>
                <a:spcPts val="0"/>
              </a:spcAft>
              <a:defRPr sz="1200" kern="1200" smtClean="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61</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88010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285750" lvl="0" indent="-285750">
              <a:buFont typeface="Arial" panose="020B0604020202020204" pitchFamily="34" charset="0"/>
              <a:buChar char="•"/>
            </a:pPr>
            <a:r>
              <a:rPr lang="en-US" kern="1200" dirty="0">
                <a:solidFill>
                  <a:schemeClr val="tx1"/>
                </a:solidFill>
                <a:effectLst/>
                <a:latin typeface="Times New Roman" panose="02020603050405020304" pitchFamily="18" charset="0"/>
                <a:cs typeface="Times New Roman" panose="02020603050405020304" pitchFamily="18" charset="0"/>
              </a:rPr>
              <a:t>Accurate and timely documentation can help prevent administration errors and curtail the number and cost of excess vaccine doses administered. In addition, preventing excess doses of vaccines may decrease the number of adverse reactions. All vaccines administered should be fully documented in the patient’s permanent medical record. Health care providers who administer vaccines covered by the National Vaccine Injury Compensation Program are required to document the following information in the patient’s permanent medical record:</a:t>
            </a:r>
          </a:p>
          <a:p>
            <a:pPr marL="742950" lvl="1" indent="-285750">
              <a:buFont typeface="Arial" panose="020B0604020202020204" pitchFamily="34" charset="0"/>
              <a:buChar char="•"/>
            </a:pPr>
            <a:r>
              <a:rPr lang="en-US" kern="1200" dirty="0">
                <a:solidFill>
                  <a:schemeClr val="tx1"/>
                </a:solidFill>
                <a:effectLst/>
                <a:latin typeface="Times New Roman" panose="02020603050405020304" pitchFamily="18" charset="0"/>
                <a:cs typeface="Times New Roman" panose="02020603050405020304" pitchFamily="18" charset="0"/>
              </a:rPr>
              <a:t>Vaccine manufacturer</a:t>
            </a:r>
          </a:p>
          <a:p>
            <a:pPr marL="742950" lvl="1" indent="-285750">
              <a:buFont typeface="Arial" panose="020B0604020202020204" pitchFamily="34" charset="0"/>
              <a:buChar char="•"/>
            </a:pPr>
            <a:r>
              <a:rPr lang="en-US" kern="1200" dirty="0">
                <a:solidFill>
                  <a:schemeClr val="tx1"/>
                </a:solidFill>
                <a:effectLst/>
                <a:latin typeface="Times New Roman" panose="02020603050405020304" pitchFamily="18" charset="0"/>
                <a:cs typeface="Times New Roman" panose="02020603050405020304" pitchFamily="18" charset="0"/>
              </a:rPr>
              <a:t>Vaccine lot number</a:t>
            </a:r>
          </a:p>
          <a:p>
            <a:pPr marL="742950" lvl="1" indent="-285750">
              <a:buFont typeface="Arial" panose="020B0604020202020204" pitchFamily="34" charset="0"/>
              <a:buChar char="•"/>
            </a:pPr>
            <a:r>
              <a:rPr lang="en-US" kern="1200" dirty="0">
                <a:solidFill>
                  <a:schemeClr val="tx1"/>
                </a:solidFill>
                <a:effectLst/>
                <a:latin typeface="Times New Roman" panose="02020603050405020304" pitchFamily="18" charset="0"/>
                <a:cs typeface="Times New Roman" panose="02020603050405020304" pitchFamily="18" charset="0"/>
              </a:rPr>
              <a:t>Date of administration</a:t>
            </a:r>
          </a:p>
          <a:p>
            <a:pPr marL="742950" lvl="1" indent="-285750">
              <a:buFont typeface="Arial" panose="020B0604020202020204" pitchFamily="34" charset="0"/>
              <a:buChar char="•"/>
            </a:pPr>
            <a:r>
              <a:rPr lang="en-US" kern="1200" dirty="0">
                <a:solidFill>
                  <a:schemeClr val="tx1"/>
                </a:solidFill>
                <a:effectLst/>
                <a:latin typeface="Times New Roman" panose="02020603050405020304" pitchFamily="18" charset="0"/>
                <a:cs typeface="Times New Roman" panose="02020603050405020304" pitchFamily="18" charset="0"/>
              </a:rPr>
              <a:t>Name and title of the person who administered the vaccine and the address of the facility where the permanent record will reside</a:t>
            </a:r>
          </a:p>
          <a:p>
            <a:pPr marL="742950" lvl="1" indent="-285750">
              <a:buFont typeface="Arial" panose="020B0604020202020204" pitchFamily="34" charset="0"/>
              <a:buChar char="•"/>
            </a:pPr>
            <a:r>
              <a:rPr lang="en-US" kern="1200" dirty="0">
                <a:solidFill>
                  <a:schemeClr val="tx1"/>
                </a:solidFill>
                <a:effectLst/>
                <a:latin typeface="Times New Roman" panose="02020603050405020304" pitchFamily="18" charset="0"/>
                <a:cs typeface="Times New Roman" panose="02020603050405020304" pitchFamily="18" charset="0"/>
              </a:rPr>
              <a:t>Edition date of the VIS distributed and the date provided</a:t>
            </a:r>
          </a:p>
          <a:p>
            <a:r>
              <a:rPr lang="en-US"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kern="1200" dirty="0">
                <a:solidFill>
                  <a:schemeClr val="tx1"/>
                </a:solidFill>
                <a:effectLst/>
                <a:latin typeface="Times New Roman" panose="02020603050405020304" pitchFamily="18" charset="0"/>
                <a:cs typeface="Times New Roman" panose="02020603050405020304" pitchFamily="18" charset="0"/>
              </a:rPr>
              <a:t>This federal law applies to all routinely recommended childhood vaccines, even for doses of these vaccines that are administered to adults. The law applies to the administrating provider, who is not liable for previous lack of documentation.</a:t>
            </a:r>
          </a:p>
          <a:p>
            <a:r>
              <a:rPr lang="en-US"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kern="1200" dirty="0">
                <a:solidFill>
                  <a:schemeClr val="tx1"/>
                </a:solidFill>
                <a:effectLst/>
                <a:latin typeface="Times New Roman" panose="02020603050405020304" pitchFamily="18" charset="0"/>
                <a:cs typeface="Times New Roman" panose="02020603050405020304" pitchFamily="18" charset="0"/>
              </a:rPr>
              <a:t>Additional resources for documenting vaccinations after administration are listed in the resources and references slides at the end of this presentation.</a:t>
            </a:r>
          </a:p>
          <a:p>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62</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69809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7" name="Shape 587"/>
          <p:cNvSpPr txBox="1">
            <a:spLocks noGrp="1"/>
          </p:cNvSpPr>
          <p:nvPr>
            <p:ph type="body" idx="1"/>
          </p:nvPr>
        </p:nvSpPr>
        <p:spPr>
          <a:xfrm>
            <a:off x="701345" y="4416099"/>
            <a:ext cx="5607600" cy="4182600"/>
          </a:xfrm>
          <a:prstGeom prst="rect">
            <a:avLst/>
          </a:prstGeom>
        </p:spPr>
        <p:txBody>
          <a:bodyPr spcFirstLastPara="1" wrap="square" lIns="88125" tIns="44050" rIns="88125" bIns="44050" anchor="t" anchorCtr="0">
            <a:noAutofit/>
          </a:bodyPr>
          <a:lstStyle/>
          <a:p>
            <a:pPr marL="285750" marR="0" lvl="0" indent="-285750" algn="l" defTabSz="914400" rtl="0" eaLnBrk="1" fontAlgn="base" latinLnBrk="0" hangingPunct="1">
              <a:lnSpc>
                <a:spcPct val="100000"/>
              </a:lnSpc>
              <a:spcBef>
                <a:spcPts val="480"/>
              </a:spcBef>
              <a:spcAft>
                <a:spcPts val="0"/>
              </a:spcAft>
              <a:buClrTx/>
              <a:buSzTx/>
              <a:buFont typeface="Arial" panose="020B0604020202020204" pitchFamily="34" charset="0"/>
              <a:buChar char="•"/>
              <a:tabLst/>
              <a:defRPr/>
            </a:pPr>
            <a:r>
              <a:rPr lang="en-US" sz="1300" kern="1200" dirty="0">
                <a:solidFill>
                  <a:schemeClr val="tx1"/>
                </a:solidFill>
                <a:effectLst/>
                <a:latin typeface="Times New Roman" panose="02020603050405020304" pitchFamily="18" charset="0"/>
                <a:cs typeface="Times New Roman" panose="02020603050405020304" pitchFamily="18" charset="0"/>
              </a:rPr>
              <a:t>Medication administration best practices also include documenting the route, dosage (amount), site, and vaccine expiration date. The patient or parent/guardian should be given a personal immunization record that includes the vaccinations and date administered. Providers should update patients’ permanent medical records to reflect any documented episodes of adverse events after vaccination.</a:t>
            </a:r>
            <a:endParaRPr lang="en-US" sz="1300" baseline="0" dirty="0">
              <a:latin typeface="Times New Roman" panose="02020603050405020304" pitchFamily="18" charset="0"/>
              <a:cs typeface="Times New Roman" panose="02020603050405020304" pitchFamily="18" charset="0"/>
            </a:endParaRPr>
          </a:p>
        </p:txBody>
      </p:sp>
      <p:sp>
        <p:nvSpPr>
          <p:cNvPr id="5" name="Slide Number Placeholder 3">
            <a:extLst>
              <a:ext uri="{FF2B5EF4-FFF2-40B4-BE49-F238E27FC236}">
                <a16:creationId xmlns:a16="http://schemas.microsoft.com/office/drawing/2014/main" id="{C3AEC0BD-D60D-4427-AE14-B575AC2279B0}"/>
              </a:ext>
            </a:extLst>
          </p:cNvPr>
          <p:cNvSpPr txBox="1">
            <a:spLocks/>
          </p:cNvSpPr>
          <p:nvPr/>
        </p:nvSpPr>
        <p:spPr>
          <a:xfrm>
            <a:off x="4143375" y="9120188"/>
            <a:ext cx="3170238" cy="479425"/>
          </a:xfrm>
          <a:prstGeom prst="rect">
            <a:avLst/>
          </a:prstGeom>
        </p:spPr>
        <p:txBody>
          <a:bodyPr vert="horz" lIns="91440" tIns="45720" rIns="91440" bIns="45720" rtlCol="0" anchor="b"/>
          <a:lstStyle>
            <a:defPPr>
              <a:defRPr lang="en-US"/>
            </a:defPPr>
            <a:lvl1pPr algn="r" rtl="0" eaLnBrk="1" fontAlgn="auto" hangingPunct="1">
              <a:spcBef>
                <a:spcPts val="0"/>
              </a:spcBef>
              <a:spcAft>
                <a:spcPts val="0"/>
              </a:spcAft>
              <a:defRPr sz="1200" kern="1200" smtClean="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63</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20056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Severe adverse events following vaccination are rare. Report significant adverse events that occur after vaccination, even if you are not sure whether the vaccine caused the adverse event. VAERS accepts all reports, including reports of vaccine administration errors. </a:t>
            </a:r>
          </a:p>
          <a:p>
            <a:pPr lvl="0"/>
            <a:endParaRPr lang="en-US" sz="1300" kern="1200" dirty="0">
              <a:solidFill>
                <a:schemeClr val="tx1"/>
              </a:solidFill>
              <a:effectLst/>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Health care professionals are required to report:</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742950" lvl="1"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Any adverse event listed by the vaccine manufacturer as a contraindication to further doses of the vaccine</a:t>
            </a:r>
          </a:p>
          <a:p>
            <a:pPr lvl="0"/>
            <a:endParaRPr lang="en-US" sz="1300" kern="1200" dirty="0">
              <a:solidFill>
                <a:schemeClr val="tx1"/>
              </a:solidFill>
              <a:effectLst/>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Any adverse event listed in the VAERS Table of Reportable Events Following Vaccination within the specified time period</a:t>
            </a:r>
          </a:p>
          <a:p>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64</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72766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300" kern="1200" dirty="0">
                <a:solidFill>
                  <a:schemeClr val="tx1"/>
                </a:solidFill>
                <a:effectLst/>
                <a:latin typeface="Times New Roman" panose="02020603050405020304" pitchFamily="18" charset="0"/>
                <a:cs typeface="Times New Roman" panose="02020603050405020304" pitchFamily="18" charset="0"/>
              </a:rPr>
              <a:t>Providers should report all adverse events after vaccination to VAERS. This table reflects conditions reportable by law, but providers should report any adverse event that concerns them. Most infants who receive rotavirus vaccine have no problems. However, one adverse event that has generated a lot of attention is intussusception. </a:t>
            </a: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65</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03857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Intussusception is a type of bowel blockage caused when the bowel folds into itself like a telescope. There is a small risk of developing intussusception following rotavirus vaccination, usually within a week of administration of the first or second dose. </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Large phase III clinical trials (more than 60,000 infants each) of RV5 and RV1 vaccine evaluated the occurrence of intussusception after vaccination. No increased risk for intussusception was observed for either vaccine. However, post-licensure monitoring was planned to evaluate for a possible risk of intussusception at a lower level than that able to be evaluated in the clinical trials. Post-licensure evaluations of RV5 vaccine and/or RV1 vaccine in some middle and high income countries have identified a low-level increased risk of intussusception following vaccination. In the United States, the risk is estimated as 1 excess case of intussusception per 20,000 to 100,000 vaccinated infants. The risk appears to be primarily during the first week following the first or second dose, but may extend up to 21 days following the first dose. Parents and health care providers should be aware of the low-level increased risk of intussusception following rotavirus vaccine so that infants with possible intussusception can be promptly evaluated.</a:t>
            </a:r>
          </a:p>
          <a:p>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66</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69557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701345" y="4416099"/>
            <a:ext cx="5607711" cy="4182457"/>
          </a:xfrm>
          <a:prstGeom prst="rect">
            <a:avLst/>
          </a:prstGeom>
        </p:spPr>
        <p:txBody>
          <a:bodyPr spcFirstLastPara="1" wrap="square" lIns="88125" tIns="44050" rIns="88125" bIns="44050" anchor="t" anchorCtr="0">
            <a:noAutofit/>
          </a:bodyPr>
          <a:lstStyle/>
          <a:p>
            <a:pPr marL="0" lvl="0" indent="0">
              <a:spcBef>
                <a:spcPts val="480"/>
              </a:spcBef>
              <a:spcAft>
                <a:spcPts val="0"/>
              </a:spcAft>
              <a:buNone/>
            </a:pPr>
            <a:endParaRPr dirty="0"/>
          </a:p>
        </p:txBody>
      </p:sp>
      <p:sp>
        <p:nvSpPr>
          <p:cNvPr id="256" name="Shape 256"/>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8172713D-FFE5-40F4-A488-79E14D437F24}"/>
              </a:ext>
            </a:extLst>
          </p:cNvPr>
          <p:cNvSpPr txBox="1">
            <a:spLocks/>
          </p:cNvSpPr>
          <p:nvPr/>
        </p:nvSpPr>
        <p:spPr>
          <a:xfrm>
            <a:off x="4143375" y="9120188"/>
            <a:ext cx="3170238" cy="479425"/>
          </a:xfrm>
          <a:prstGeom prst="rect">
            <a:avLst/>
          </a:prstGeom>
        </p:spPr>
        <p:txBody>
          <a:bodyPr vert="horz" lIns="91440" tIns="45720" rIns="91440" bIns="45720" rtlCol="0" anchor="b"/>
          <a:lstStyle>
            <a:defPPr>
              <a:defRPr lang="en-US"/>
            </a:defPPr>
            <a:lvl1pPr algn="r" rtl="0" eaLnBrk="1" fontAlgn="auto" hangingPunct="1">
              <a:spcBef>
                <a:spcPts val="0"/>
              </a:spcBef>
              <a:spcAft>
                <a:spcPts val="0"/>
              </a:spcAft>
              <a:defRPr sz="1200" kern="1200" smtClean="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67</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87369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lvl="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Shown here are common adverse reactions following vaccination.</a:t>
            </a:r>
          </a:p>
          <a:p>
            <a:r>
              <a:rPr lang="en-US" sz="1300" dirty="0">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dirty="0" err="1">
                <a:latin typeface="Times New Roman" panose="02020603050405020304" pitchFamily="18" charset="0"/>
                <a:cs typeface="Times New Roman" panose="02020603050405020304" pitchFamily="18" charset="0"/>
              </a:rPr>
              <a:t>RotaTeq</a:t>
            </a:r>
            <a:r>
              <a:rPr lang="en-US" sz="1300" dirty="0">
                <a:latin typeface="Times New Roman" panose="02020603050405020304" pitchFamily="18" charset="0"/>
                <a:cs typeface="Times New Roman" panose="02020603050405020304" pitchFamily="18" charset="0"/>
              </a:rPr>
              <a:t>® recipients had a small but statistically significant increased rate of diarrhea (18.1%) and vomiting (11.6%) in the first week following vaccination compared with the placebo group. </a:t>
            </a:r>
          </a:p>
          <a:p>
            <a:r>
              <a:rPr lang="en-US" sz="1300"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Rotarix® recipients had Irritability (11.4%), cough or runny nose (3.6%), and flatulence (2.2%) more frequently during the 31 days after vaccination compared with the placebo group.</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68</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63273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701345" y="4416099"/>
            <a:ext cx="5607711" cy="4182457"/>
          </a:xfrm>
          <a:prstGeom prst="rect">
            <a:avLst/>
          </a:prstGeom>
        </p:spPr>
        <p:txBody>
          <a:bodyPr spcFirstLastPara="1" wrap="square" lIns="88125" tIns="44050" rIns="88125" bIns="44050" anchor="t" anchorCtr="0">
            <a:noAutofit/>
          </a:bodyPr>
          <a:lstStyle/>
          <a:p>
            <a:pPr marL="0" lvl="0" indent="0">
              <a:spcBef>
                <a:spcPts val="480"/>
              </a:spcBef>
              <a:spcAft>
                <a:spcPts val="0"/>
              </a:spcAft>
              <a:buNone/>
            </a:pPr>
            <a:endParaRPr dirty="0"/>
          </a:p>
        </p:txBody>
      </p:sp>
      <p:sp>
        <p:nvSpPr>
          <p:cNvPr id="256" name="Shape 256"/>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22D6EBB3-8BB1-4FE2-B1F0-8BE1A9ED70CC}"/>
              </a:ext>
            </a:extLst>
          </p:cNvPr>
          <p:cNvSpPr txBox="1">
            <a:spLocks/>
          </p:cNvSpPr>
          <p:nvPr/>
        </p:nvSpPr>
        <p:spPr>
          <a:xfrm>
            <a:off x="4143375" y="9120188"/>
            <a:ext cx="3170238" cy="479425"/>
          </a:xfrm>
          <a:prstGeom prst="rect">
            <a:avLst/>
          </a:prstGeom>
        </p:spPr>
        <p:txBody>
          <a:bodyPr vert="horz" lIns="91440" tIns="45720" rIns="91440" bIns="45720" rtlCol="0" anchor="b"/>
          <a:lstStyle>
            <a:defPPr>
              <a:defRPr lang="en-US"/>
            </a:defPPr>
            <a:lvl1pPr algn="r" rtl="0" eaLnBrk="1" fontAlgn="auto" hangingPunct="1">
              <a:spcBef>
                <a:spcPts val="0"/>
              </a:spcBef>
              <a:spcAft>
                <a:spcPts val="0"/>
              </a:spcAft>
              <a:defRPr sz="1200" kern="1200" smtClean="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69</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6727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7</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5612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b="1" kern="1200" dirty="0">
                <a:solidFill>
                  <a:schemeClr val="tx1"/>
                </a:solidFill>
                <a:effectLst/>
                <a:latin typeface="Times New Roman" panose="02020603050405020304" pitchFamily="18" charset="0"/>
                <a:cs typeface="Times New Roman" panose="02020603050405020304" pitchFamily="18" charset="0"/>
              </a:rPr>
              <a:t>Supportive Treatment</a:t>
            </a:r>
          </a:p>
          <a:p>
            <a:r>
              <a:rPr lang="en-US" sz="1300" b="1"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Mild to moderate reactions to RV5 can include diarrhea and vomiting. Mild to moderate reactions to RV1 can include irritability, cough or runny nose, and flatulence.</a:t>
            </a:r>
          </a:p>
          <a:p>
            <a:pPr marL="285750" lvl="0" indent="-285750">
              <a:buFont typeface="Arial" panose="020B0604020202020204" pitchFamily="34" charset="0"/>
              <a:buChar char="•"/>
            </a:pPr>
            <a:endParaRPr lang="en-US" sz="1300" kern="1200" dirty="0">
              <a:solidFill>
                <a:schemeClr val="tx1"/>
              </a:solidFill>
              <a:effectLst/>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Treatment: Symptoms are usually self-limiting. Encourage rest and hydration and tell parents to contact the provider if reactions persist or worsen.</a:t>
            </a:r>
          </a:p>
          <a:p>
            <a:pPr lvl="0"/>
            <a:endParaRPr lang="en-US" sz="1300" kern="1200" dirty="0">
              <a:solidFill>
                <a:schemeClr val="tx1"/>
              </a:solidFill>
              <a:effectLst/>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Intussusception is a rare but severe reaction to rotavirus vaccine products. Signs include vomiting, blood in stool, weakness, and irritability.</a:t>
            </a:r>
          </a:p>
          <a:p>
            <a:pPr lvl="0"/>
            <a:endParaRPr lang="en-US" sz="1300" kern="1200" dirty="0">
              <a:solidFill>
                <a:schemeClr val="tx1"/>
              </a:solidFill>
              <a:effectLst/>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Treatment: Refer to a hospital immediately for radiologic assessment and treatment.</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70</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72174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100" b="1" kern="1200" dirty="0">
                <a:solidFill>
                  <a:schemeClr val="tx1"/>
                </a:solidFill>
                <a:effectLst/>
                <a:latin typeface="Times New Roman" panose="02020603050405020304" pitchFamily="18" charset="0"/>
                <a:cs typeface="Times New Roman" panose="02020603050405020304" pitchFamily="18" charset="0"/>
              </a:rPr>
              <a:t>Vaccinate with Confidence</a:t>
            </a:r>
          </a:p>
          <a:p>
            <a:pPr marL="171450" lvl="0" indent="-171450">
              <a:buFont typeface="Arial" panose="020B0604020202020204" pitchFamily="34" charset="0"/>
              <a:buChar char="•"/>
            </a:pPr>
            <a:r>
              <a:rPr lang="en-US" sz="1100" i="1" kern="1200" dirty="0">
                <a:solidFill>
                  <a:schemeClr val="tx1"/>
                </a:solidFill>
                <a:effectLst/>
                <a:latin typeface="Times New Roman" panose="02020603050405020304" pitchFamily="18" charset="0"/>
                <a:cs typeface="Times New Roman" panose="02020603050405020304" pitchFamily="18" charset="0"/>
              </a:rPr>
              <a:t>Vaccinate with Confidence</a:t>
            </a:r>
            <a:r>
              <a:rPr lang="en-US" sz="1100" kern="1200" dirty="0">
                <a:solidFill>
                  <a:schemeClr val="tx1"/>
                </a:solidFill>
                <a:effectLst/>
                <a:latin typeface="Times New Roman" panose="02020603050405020304" pitchFamily="18" charset="0"/>
                <a:cs typeface="Times New Roman" panose="02020603050405020304" pitchFamily="18" charset="0"/>
              </a:rPr>
              <a:t> is CDC’s strategic framework to strengthen vaccine confidence and prevent outbreaks of vaccine-preventable diseases in the United States. This slide contains links to the </a:t>
            </a:r>
            <a:r>
              <a:rPr lang="en-US" sz="1100" i="1" kern="1200" dirty="0">
                <a:solidFill>
                  <a:schemeClr val="tx1"/>
                </a:solidFill>
                <a:effectLst/>
                <a:latin typeface="Times New Roman" panose="02020603050405020304" pitchFamily="18" charset="0"/>
                <a:cs typeface="Times New Roman" panose="02020603050405020304" pitchFamily="18" charset="0"/>
              </a:rPr>
              <a:t>Vaccinate with Confidence</a:t>
            </a:r>
            <a:r>
              <a:rPr lang="en-US" sz="1100" kern="1200" dirty="0">
                <a:solidFill>
                  <a:schemeClr val="tx1"/>
                </a:solidFill>
                <a:effectLst/>
                <a:latin typeface="Times New Roman" panose="02020603050405020304" pitchFamily="18" charset="0"/>
                <a:cs typeface="Times New Roman" panose="02020603050405020304" pitchFamily="18" charset="0"/>
              </a:rPr>
              <a:t> web page and fact sheet.</a:t>
            </a:r>
          </a:p>
          <a:p>
            <a:r>
              <a:rPr lang="en-US" sz="1100" kern="1200" dirty="0">
                <a:solidFill>
                  <a:schemeClr val="tx1"/>
                </a:solidFill>
                <a:effectLst/>
                <a:latin typeface="Times New Roman" panose="02020603050405020304" pitchFamily="18" charset="0"/>
                <a:cs typeface="Times New Roman" panose="02020603050405020304" pitchFamily="18" charset="0"/>
              </a:rPr>
              <a:t> </a:t>
            </a:r>
          </a:p>
          <a:p>
            <a:pPr marL="171450" lvl="0" indent="-171450">
              <a:buFont typeface="Arial" panose="020B0604020202020204" pitchFamily="34" charset="0"/>
              <a:buChar char="•"/>
            </a:pPr>
            <a:r>
              <a:rPr lang="en-US" sz="1100" i="1" kern="1200" dirty="0">
                <a:solidFill>
                  <a:schemeClr val="tx1"/>
                </a:solidFill>
                <a:effectLst/>
                <a:latin typeface="Times New Roman" panose="02020603050405020304" pitchFamily="18" charset="0"/>
                <a:cs typeface="Times New Roman" panose="02020603050405020304" pitchFamily="18" charset="0"/>
              </a:rPr>
              <a:t>Vaccinate with Confidence</a:t>
            </a:r>
            <a:r>
              <a:rPr lang="en-US" sz="1100" kern="1200" dirty="0">
                <a:solidFill>
                  <a:schemeClr val="tx1"/>
                </a:solidFill>
                <a:effectLst/>
                <a:latin typeface="Times New Roman" panose="02020603050405020304" pitchFamily="18" charset="0"/>
                <a:cs typeface="Times New Roman" panose="02020603050405020304" pitchFamily="18" charset="0"/>
              </a:rPr>
              <a:t> will strengthen public trust in vaccines by advancing three key priorities:</a:t>
            </a:r>
          </a:p>
          <a:p>
            <a:pPr marL="628650" lvl="1" indent="-171450">
              <a:buFont typeface="Arial" panose="020B0604020202020204" pitchFamily="34" charset="0"/>
              <a:buChar char="•"/>
            </a:pPr>
            <a:r>
              <a:rPr lang="en-US" sz="1100" kern="1200" dirty="0">
                <a:solidFill>
                  <a:schemeClr val="tx1"/>
                </a:solidFill>
                <a:effectLst/>
                <a:latin typeface="Times New Roman" panose="02020603050405020304" pitchFamily="18" charset="0"/>
                <a:cs typeface="Times New Roman" panose="02020603050405020304" pitchFamily="18" charset="0"/>
              </a:rPr>
              <a:t>Protect communities. </a:t>
            </a:r>
          </a:p>
          <a:p>
            <a:pPr marL="628650" lvl="1" indent="-171450">
              <a:buFont typeface="Arial" panose="020B0604020202020204" pitchFamily="34" charset="0"/>
              <a:buChar char="•"/>
            </a:pPr>
            <a:r>
              <a:rPr lang="en-US" sz="1100" kern="1200" dirty="0">
                <a:solidFill>
                  <a:schemeClr val="tx1"/>
                </a:solidFill>
                <a:effectLst/>
                <a:latin typeface="Times New Roman" panose="02020603050405020304" pitchFamily="18" charset="0"/>
                <a:cs typeface="Times New Roman" panose="02020603050405020304" pitchFamily="18" charset="0"/>
              </a:rPr>
              <a:t>Empower families.</a:t>
            </a:r>
          </a:p>
          <a:p>
            <a:pPr marL="628650" lvl="1" indent="-171450">
              <a:buFont typeface="Arial" panose="020B0604020202020204" pitchFamily="34" charset="0"/>
              <a:buChar char="•"/>
            </a:pPr>
            <a:r>
              <a:rPr lang="en-US" sz="1100" kern="1200" dirty="0">
                <a:solidFill>
                  <a:schemeClr val="tx1"/>
                </a:solidFill>
                <a:effectLst/>
                <a:latin typeface="Times New Roman" panose="02020603050405020304" pitchFamily="18" charset="0"/>
                <a:cs typeface="Times New Roman" panose="02020603050405020304" pitchFamily="18" charset="0"/>
              </a:rPr>
              <a:t>Stop myths.</a:t>
            </a:r>
          </a:p>
          <a:p>
            <a:r>
              <a:rPr lang="en-US" sz="1100" i="1" kern="1200" dirty="0">
                <a:solidFill>
                  <a:schemeClr val="tx1"/>
                </a:solidFill>
                <a:effectLst/>
                <a:latin typeface="Times New Roman" panose="02020603050405020304" pitchFamily="18" charset="0"/>
                <a:cs typeface="Times New Roman" panose="02020603050405020304" pitchFamily="18" charset="0"/>
              </a:rPr>
              <a:t> </a:t>
            </a:r>
            <a:endParaRPr lang="en-US" sz="1100" kern="1200" dirty="0">
              <a:solidFill>
                <a:schemeClr val="tx1"/>
              </a:solidFill>
              <a:effectLst/>
              <a:latin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100" i="1" kern="1200" dirty="0">
                <a:solidFill>
                  <a:schemeClr val="tx1"/>
                </a:solidFill>
                <a:effectLst/>
                <a:latin typeface="Times New Roman" panose="02020603050405020304" pitchFamily="18" charset="0"/>
                <a:cs typeface="Times New Roman" panose="02020603050405020304" pitchFamily="18" charset="0"/>
              </a:rPr>
              <a:t>Protect communities: </a:t>
            </a:r>
            <a:r>
              <a:rPr lang="en-US" sz="1100" kern="1200" dirty="0">
                <a:solidFill>
                  <a:schemeClr val="tx1"/>
                </a:solidFill>
                <a:effectLst/>
                <a:latin typeface="Times New Roman" panose="02020603050405020304" pitchFamily="18" charset="0"/>
                <a:cs typeface="Times New Roman" panose="02020603050405020304" pitchFamily="18" charset="0"/>
              </a:rPr>
              <a:t>Vaccination coverage remains strong nationally, but pockets of </a:t>
            </a:r>
            <a:r>
              <a:rPr lang="en-US" sz="1100" kern="1200" dirty="0" err="1">
                <a:solidFill>
                  <a:schemeClr val="tx1"/>
                </a:solidFill>
                <a:effectLst/>
                <a:latin typeface="Times New Roman" panose="02020603050405020304" pitchFamily="18" charset="0"/>
                <a:cs typeface="Times New Roman" panose="02020603050405020304" pitchFamily="18" charset="0"/>
              </a:rPr>
              <a:t>undervaccination</a:t>
            </a:r>
            <a:r>
              <a:rPr lang="en-US" sz="1100" kern="1200" dirty="0">
                <a:solidFill>
                  <a:schemeClr val="tx1"/>
                </a:solidFill>
                <a:effectLst/>
                <a:latin typeface="Times New Roman" panose="02020603050405020304" pitchFamily="18" charset="0"/>
                <a:cs typeface="Times New Roman" panose="02020603050405020304" pitchFamily="18" charset="0"/>
              </a:rPr>
              <a:t> persist in some locations, putting communities at risk for outbreaks. CDC will support states, cities, and counties to find these communities and take steps to protect them.</a:t>
            </a:r>
          </a:p>
          <a:p>
            <a:r>
              <a:rPr lang="en-US" sz="1100" kern="1200" dirty="0">
                <a:solidFill>
                  <a:schemeClr val="tx1"/>
                </a:solidFill>
                <a:effectLst/>
                <a:latin typeface="Times New Roman" panose="02020603050405020304" pitchFamily="18" charset="0"/>
                <a:cs typeface="Times New Roman" panose="02020603050405020304" pitchFamily="18" charset="0"/>
              </a:rPr>
              <a:t> </a:t>
            </a:r>
          </a:p>
          <a:p>
            <a:pPr marL="171450" lvl="0" indent="-171450">
              <a:buFont typeface="Arial" panose="020B0604020202020204" pitchFamily="34" charset="0"/>
              <a:buChar char="•"/>
            </a:pPr>
            <a:r>
              <a:rPr lang="en-US" sz="1100" i="1" kern="1200" dirty="0">
                <a:solidFill>
                  <a:schemeClr val="tx1"/>
                </a:solidFill>
                <a:effectLst/>
                <a:latin typeface="Times New Roman" panose="02020603050405020304" pitchFamily="18" charset="0"/>
                <a:cs typeface="Times New Roman" panose="02020603050405020304" pitchFamily="18" charset="0"/>
              </a:rPr>
              <a:t>Empower families:</a:t>
            </a:r>
            <a:r>
              <a:rPr lang="en-US" sz="1100" kern="1200" dirty="0">
                <a:solidFill>
                  <a:schemeClr val="tx1"/>
                </a:solidFill>
                <a:effectLst/>
                <a:latin typeface="Times New Roman" panose="02020603050405020304" pitchFamily="18" charset="0"/>
                <a:cs typeface="Times New Roman" panose="02020603050405020304" pitchFamily="18" charset="0"/>
              </a:rPr>
              <a:t> Trust in vaccines is not built through a top-down approach, but through millions of conversations between parents, doctors, nurses, pharmacists, and community members. CDC will expand resources for health care professionals to support effective vaccine conversations.</a:t>
            </a:r>
          </a:p>
          <a:p>
            <a:r>
              <a:rPr lang="en-US" sz="1100" kern="1200" dirty="0">
                <a:solidFill>
                  <a:schemeClr val="tx1"/>
                </a:solidFill>
                <a:effectLst/>
                <a:latin typeface="Times New Roman" panose="02020603050405020304" pitchFamily="18" charset="0"/>
                <a:cs typeface="Times New Roman" panose="02020603050405020304" pitchFamily="18" charset="0"/>
              </a:rPr>
              <a:t> </a:t>
            </a:r>
          </a:p>
          <a:p>
            <a:pPr marL="171450" indent="-171450">
              <a:buFont typeface="Arial" panose="020B0604020202020204" pitchFamily="34" charset="0"/>
              <a:buChar char="•"/>
            </a:pPr>
            <a:r>
              <a:rPr lang="en-US" sz="1100" i="1" kern="1200" dirty="0">
                <a:solidFill>
                  <a:schemeClr val="tx1"/>
                </a:solidFill>
                <a:effectLst/>
                <a:latin typeface="Times New Roman" panose="02020603050405020304" pitchFamily="18" charset="0"/>
                <a:cs typeface="Times New Roman" panose="02020603050405020304" pitchFamily="18" charset="0"/>
              </a:rPr>
              <a:t>Stop myths:</a:t>
            </a:r>
            <a:r>
              <a:rPr lang="en-US" sz="1100" kern="1200" dirty="0">
                <a:solidFill>
                  <a:schemeClr val="tx1"/>
                </a:solidFill>
                <a:effectLst/>
                <a:latin typeface="Times New Roman" panose="02020603050405020304" pitchFamily="18" charset="0"/>
                <a:cs typeface="Times New Roman" panose="02020603050405020304" pitchFamily="18" charset="0"/>
              </a:rPr>
              <a:t> To stop misinformation from eroding public trust in vaccines, CDC will work with local partners and trusted messengers to improve confidence in vaccines among at-risk groups, establish partnerships to contain the spread of misinformation, and reach critical stakeholders to provide clear information about vaccination and the essential role it plays in protecting the public</a:t>
            </a:r>
            <a:endParaRPr lang="en-US" sz="11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71</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3075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Nurses play a key role in establishing and maintaining a practice-wide commitment to communicating effectively about vaccines and maintaining high vaccination coverage. You can all answer parents’ questions, provide educational materials, and ensure that families make and keep immunization appointments.</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Although parents frequently consult family members, friends, and web pages for information on vaccines, parents consistently rank their child’s health care professionals as their most trusted source of vaccine information. This is true even for parents who are vaccine-hesitant or who have considered delaying one or more vaccines. Invoking nursing ethical principles of veracity and beneficence, nurses have a critical role in helping parents choose vaccines for their child. When discussing vaccines for children, it is best to stay informed about age appropriate vaccines for the child and about state mandates for vaccination. </a:t>
            </a:r>
          </a:p>
          <a:p>
            <a:r>
              <a:rPr lang="en-US" sz="1300" kern="1200" dirty="0">
                <a:solidFill>
                  <a:schemeClr val="tx1"/>
                </a:solidFill>
                <a:effectLst/>
                <a:latin typeface="Times New Roman" panose="02020603050405020304" pitchFamily="18" charset="0"/>
                <a:cs typeface="Times New Roman" panose="02020603050405020304" pitchFamily="18" charset="0"/>
              </a:rPr>
              <a:t> </a:t>
            </a:r>
          </a:p>
          <a:p>
            <a:pPr marL="285750" lvl="0" indent="-285750">
              <a:buFont typeface="Arial" panose="020B0604020202020204" pitchFamily="34" charset="0"/>
              <a:buChar char="•"/>
            </a:pPr>
            <a:r>
              <a:rPr lang="en-US" sz="1300" kern="1200" dirty="0">
                <a:solidFill>
                  <a:schemeClr val="tx1"/>
                </a:solidFill>
                <a:effectLst/>
                <a:latin typeface="Times New Roman" panose="02020603050405020304" pitchFamily="18" charset="0"/>
                <a:cs typeface="Times New Roman" panose="02020603050405020304" pitchFamily="18" charset="0"/>
              </a:rPr>
              <a:t>Clearly state your strong recommendation for vaccination. If a parent has concerns, resists following the recommended vaccination schedule, or questions your strong recommendation, this doesn’t necessarily mean they won’t accept vaccines. Sometimes parents simply want </a:t>
            </a:r>
            <a:r>
              <a:rPr lang="en-US" sz="1300" i="1" kern="1200" dirty="0">
                <a:solidFill>
                  <a:schemeClr val="tx1"/>
                </a:solidFill>
                <a:effectLst/>
                <a:latin typeface="Times New Roman" panose="02020603050405020304" pitchFamily="18" charset="0"/>
                <a:cs typeface="Times New Roman" panose="02020603050405020304" pitchFamily="18" charset="0"/>
              </a:rPr>
              <a:t>your</a:t>
            </a:r>
            <a:r>
              <a:rPr lang="en-US" sz="1300" kern="1200" dirty="0">
                <a:solidFill>
                  <a:schemeClr val="tx1"/>
                </a:solidFill>
                <a:effectLst/>
                <a:latin typeface="Times New Roman" panose="02020603050405020304" pitchFamily="18" charset="0"/>
                <a:cs typeface="Times New Roman" panose="02020603050405020304" pitchFamily="18" charset="0"/>
              </a:rPr>
              <a:t> answers to their questions. Your willingness to listen to their concerns will play a major role in building trust in you and your recommendation.</a:t>
            </a:r>
          </a:p>
          <a:p>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72</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53888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73</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82334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74</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86354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75</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15621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76</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95565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77</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83105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78</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86345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79</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1343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8</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9828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z="1300" smtClean="0">
                <a:latin typeface="Times New Roman" panose="02020603050405020304" pitchFamily="18" charset="0"/>
                <a:cs typeface="Times New Roman" panose="02020603050405020304" pitchFamily="18" charset="0"/>
              </a:rPr>
              <a:pPr>
                <a:defRPr/>
              </a:pPr>
              <a:t>9</a:t>
            </a:fld>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9955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OD">
    <p:spTree>
      <p:nvGrpSpPr>
        <p:cNvPr id="1" name=""/>
        <p:cNvGrpSpPr/>
        <p:nvPr/>
      </p:nvGrpSpPr>
      <p:grpSpPr>
        <a:xfrm>
          <a:off x="0" y="0"/>
          <a:ext cx="0" cy="0"/>
          <a:chOff x="0" y="0"/>
          <a:chExt cx="0" cy="0"/>
        </a:xfrm>
      </p:grpSpPr>
      <p:sp>
        <p:nvSpPr>
          <p:cNvPr id="11" name="Title 1"/>
          <p:cNvSpPr>
            <a:spLocks noGrp="1"/>
          </p:cNvSpPr>
          <p:nvPr>
            <p:ph type="title"/>
          </p:nvPr>
        </p:nvSpPr>
        <p:spPr>
          <a:xfrm>
            <a:off x="457200" y="956741"/>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dirty="0"/>
          </a:p>
        </p:txBody>
      </p:sp>
      <p:sp>
        <p:nvSpPr>
          <p:cNvPr id="5" name="Subtitle 2"/>
          <p:cNvSpPr>
            <a:spLocks noGrp="1"/>
          </p:cNvSpPr>
          <p:nvPr>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extLst>
      <p:ext uri="{BB962C8B-B14F-4D97-AF65-F5344CB8AC3E}">
        <p14:creationId xmlns:p14="http://schemas.microsoft.com/office/powerpoint/2010/main" val="329813044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5DAA"/>
                </a:solidFill>
                <a:effectLst/>
                <a:latin typeface="Calibri" pitchFamily="34" charset="0"/>
              </a:defRPr>
            </a:lvl1pPr>
          </a:lstStyle>
          <a:p>
            <a:r>
              <a:rPr lang="en-US" dirty="0"/>
              <a:t>Bottom band: OD</a:t>
            </a:r>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6438" y="5018218"/>
            <a:ext cx="9144001" cy="186744"/>
          </a:xfrm>
          <a:prstGeom prst="rect">
            <a:avLst/>
          </a:prstGeom>
        </p:spPr>
      </p:pic>
      <p:sp>
        <p:nvSpPr>
          <p:cNvPr id="5" name="Text Placeholder 7"/>
          <p:cNvSpPr>
            <a:spLocks noGrp="1"/>
          </p:cNvSpPr>
          <p:nvPr>
            <p:ph type="body" sz="quarter" idx="10"/>
          </p:nvPr>
        </p:nvSpPr>
        <p:spPr>
          <a:xfrm>
            <a:off x="457200" y="1158875"/>
            <a:ext cx="8229600" cy="3341688"/>
          </a:xfrm>
        </p:spPr>
        <p:txBody>
          <a:bodyPr/>
          <a:lstStyle>
            <a:lvl1pPr marL="342900" indent="-342900">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2852743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2 column_O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5DAB"/>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5039853"/>
            <a:ext cx="9144000" cy="112810"/>
          </a:xfrm>
          <a:prstGeom prst="rect">
            <a:avLst/>
          </a:prstGeom>
        </p:spPr>
      </p:pic>
    </p:spTree>
    <p:extLst>
      <p:ext uri="{BB962C8B-B14F-4D97-AF65-F5344CB8AC3E}">
        <p14:creationId xmlns:p14="http://schemas.microsoft.com/office/powerpoint/2010/main" val="292655104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Tree>
    <p:extLst>
      <p:ext uri="{BB962C8B-B14F-4D97-AF65-F5344CB8AC3E}">
        <p14:creationId xmlns:p14="http://schemas.microsoft.com/office/powerpoint/2010/main" val="29820960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4"/>
            <a:ext cx="9144000" cy="883169"/>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46084295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TITLE_O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3350323"/>
            <a:ext cx="8294913" cy="871538"/>
          </a:xfrm>
          <a:prstGeom prst="rect">
            <a:avLst/>
          </a:prstGeom>
        </p:spPr>
        <p:txBody>
          <a:bodyPr anchor="b"/>
          <a:lstStyle>
            <a:lvl1pPr algn="l">
              <a:defRPr sz="3600" b="1" baseline="0">
                <a:solidFill>
                  <a:srgbClr val="FFFFFF"/>
                </a:solidFill>
                <a:effectLst/>
                <a:latin typeface="+mj-lt"/>
              </a:defRPr>
            </a:lvl1pPr>
          </a:lstStyle>
          <a:p>
            <a:r>
              <a:rPr lang="en-US" dirty="0"/>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rgbClr val="FFFFFF"/>
                </a:solidFill>
                <a:latin typeface="+mn-lt"/>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93255121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0_DATA SLIDE_OD">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457200" y="1165622"/>
            <a:ext cx="8229600" cy="3465909"/>
          </a:xfrm>
        </p:spPr>
        <p:txBody>
          <a:bodyPr/>
          <a:lstStyle>
            <a:lvl1pPr>
              <a:defRPr sz="2400" b="1"/>
            </a:lvl1pPr>
            <a:lvl2pPr marL="365751" indent="-182876">
              <a:buFont typeface="Arial" panose="020B0604020202020204" pitchFamily="34" charset="0"/>
              <a:buChar char="•"/>
              <a:defRPr sz="2100"/>
            </a:lvl2pPr>
            <a:lvl3pPr marL="548627" indent="-182876">
              <a:buFont typeface="Courier New" panose="02070309020205020404" pitchFamily="49" charset="0"/>
              <a:buChar char="o"/>
              <a:defRPr sz="1800"/>
            </a:lvl3pPr>
            <a:lvl4pPr>
              <a:defRPr sz="18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Text Placeholder 4"/>
          <p:cNvSpPr>
            <a:spLocks noGrp="1"/>
          </p:cNvSpPr>
          <p:nvPr>
            <p:ph type="body" sz="quarter" idx="13" hasCustomPrompt="1"/>
          </p:nvPr>
        </p:nvSpPr>
        <p:spPr>
          <a:xfrm>
            <a:off x="457200" y="4631532"/>
            <a:ext cx="8229600" cy="413147"/>
          </a:xfrm>
        </p:spPr>
        <p:txBody>
          <a:bodyPr anchor="b" anchorCtr="0"/>
          <a:lstStyle>
            <a:lvl1pPr marL="0" indent="0">
              <a:spcBef>
                <a:spcPts val="150"/>
              </a:spcBef>
              <a:buNone/>
              <a:defRPr sz="900">
                <a:solidFill>
                  <a:schemeClr val="tx2"/>
                </a:solidFill>
              </a:defRPr>
            </a:lvl1pPr>
          </a:lstStyle>
          <a:p>
            <a:pPr lvl="0"/>
            <a:r>
              <a:rPr lang="en-US" dirty="0"/>
              <a:t>*Citations and references</a:t>
            </a:r>
          </a:p>
        </p:txBody>
      </p:sp>
    </p:spTree>
    <p:extLst>
      <p:ext uri="{BB962C8B-B14F-4D97-AF65-F5344CB8AC3E}">
        <p14:creationId xmlns:p14="http://schemas.microsoft.com/office/powerpoint/2010/main" val="350775222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5" r:id="rId3"/>
    <p:sldLayoutId id="2147483823" r:id="rId4"/>
    <p:sldLayoutId id="2147483822" r:id="rId5"/>
    <p:sldLayoutId id="2147483824" r:id="rId6"/>
    <p:sldLayoutId id="2147483837" r:id="rId7"/>
  </p:sldLayoutIdLst>
  <p:transition>
    <p:fad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www.cdc.gov/rotavirus/index.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medscape.com/viewarticle/903521#:~:text=Rotavirus%20vaccination%20is%20the%20best,susceptible%20to%20severe%20rotavirus%20diseas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irunursing.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dc.gov/vaccines/pubs/pinkbook/index.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cdc.gov/rotavirus/clinical.html"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cdc.gov/rotavirus/clinical.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cdc.gov/rotavirus/surveillance.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cdc.gov/rotavirus/clinical.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cdc.gov/rotavirus/surveillance.html"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dx.doi.org/10.15585/mmwr.mm6942a1"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cdc.gov/mmwr/volumes/67/wr/mm6740a4.ht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cdc.gov/vaccines/programs/vfc/about/index.html"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cdc.gov/vaccines/programs/iqip/at-a-glance.htm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cdc.gov/vaccines/pubs/pinkbook/index.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cdc.gov/vaccines/pubs/pinkbook/index.htm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cdc.gov/vaccines/vpd/rotavirus/hcp/about-vaccine.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www.fda.gov/vaccines-blood-biologics/vaccines"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cdc.gov/vaccines/vpd/rotavirus/hcp/about-vaccine.html"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www.cdc.gov/vaccines/schedules/hcp/imz/child-adolescent.html#birth-15" TargetMode="Externa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cdc.gov/vaccines/schedules/hcp/imz/child-adolescent.html"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cdc.gov/vaccines/vpd/rotavirus/hcp/recommendations.html"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www.cdc.gov/vaccines/hcp/vi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www.cdc.gov/vaccines/hcp/vis/current-vis.html" TargetMode="External"/><Relationship Id="rId4" Type="http://schemas.openxmlformats.org/officeDocument/2006/relationships/hyperlink" Target="https://www.immunize.org/vis/"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s://www.cdc.gov/vaccines/imz-managers/laws/index.html"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www.cdc.gov/vaccines/pubs/pinkbook/index.html"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ideo" Target="https://www.youtube.com/embed/VCzO8Zod8DI?feature=oembed" TargetMode="External"/><Relationship Id="rId6" Type="http://schemas.openxmlformats.org/officeDocument/2006/relationships/hyperlink" Target="https://www.cdc.gov/vaccines/vpd/rotavirus/hcp/storage-handling.html" TargetMode="External"/><Relationship Id="rId5" Type="http://schemas.openxmlformats.org/officeDocument/2006/relationships/hyperlink" Target="https://www.cdc.gov/vaccines/pubs/pinkbook/index.html" TargetMode="External"/><Relationship Id="rId4" Type="http://schemas.openxmlformats.org/officeDocument/2006/relationships/image" Target="../media/image10.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s://www.cdc.gov/vaccines/pubs/pinkbook/index.html"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cdc.gov/vaccines/pubs/pinkbook/index.html"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cdc.gov/vaccines/vpd/rotavirus/hcp/recommendations.html"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s://www.cdc.gov/mmwr/preview/mmwrhtml/rr5802a1.htm"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cdc.gov/vaccines/pubs/pinkbook/index.html"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cdc.gov/vaccines/vpd/rotavirus/hcp/administering-vaccine.html#errors"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video" Target="https://www.youtube.com/embed/KD8PDYWnYtI?feature=oembed" TargetMode="External"/><Relationship Id="rId7" Type="http://schemas.openxmlformats.org/officeDocument/2006/relationships/image" Target="../media/image1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notesSlide" Target="../notesSlides/notesSlide59.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video" Target="https://www.youtube.com/embed/xlyqUgKGFPk?feature=oembed" TargetMode="External"/><Relationship Id="rId5" Type="http://schemas.openxmlformats.org/officeDocument/2006/relationships/image" Target="../media/image14.jpeg"/><Relationship Id="rId4" Type="http://schemas.openxmlformats.org/officeDocument/2006/relationships/hyperlink" Target="https://www.cdc.gov/vaccines/pubs/pinkbook/index.html"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cdc.gov/vaccines/pubs/pinkbook/index.html"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hyperlink" Target="https://www.cdc.gov/vaccines/pubs/pinkbook/index.html"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hyperlink" Target="https://www.fda.gov/vaccines-blood-biologics/vaccines/rotateq" TargetMode="External"/><Relationship Id="rId4" Type="http://schemas.openxmlformats.org/officeDocument/2006/relationships/hyperlink" Target="https://www.fda.gov/vaccines-blood-biologics/vaccines/Rotarix"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cdc.gov/vaccines/pubs/pinkbook/index.html"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cdc.gov/vaccines/partners/vaccinate-with-confidence.html"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hyperlink" Target="https://www.cdc.gov/vaccines/hcp/acip-recs/vacc-specific/rotavirus.html" TargetMode="External"/><Relationship Id="rId7" Type="http://schemas.openxmlformats.org/officeDocument/2006/relationships/hyperlink" Target="https://media.chop.edu/data/files/pdfs/vaccine-education-center-rotavirus.pdf"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hyperlink" Target="http://www.immunize.org/askexperts/experts_rota.asp" TargetMode="External"/><Relationship Id="rId5" Type="http://schemas.openxmlformats.org/officeDocument/2006/relationships/hyperlink" Target="http://www.cdc.gov/rotavirus/index.html" TargetMode="External"/><Relationship Id="rId4" Type="http://schemas.openxmlformats.org/officeDocument/2006/relationships/hyperlink" Target="https://www.cdc.gov/vaccines/hcp/acip-recs/general-recs/index.html"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cdc.gov/vaccines/programs/iis/index.html"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hyperlink" Target="https://www.cdc.gov/vaccines/programs/cocasa/index.html" TargetMode="External"/><Relationship Id="rId4" Type="http://schemas.openxmlformats.org/officeDocument/2006/relationships/hyperlink" Target="https://www.cdc.gov/vaccines/programs/iqip/at-a-glance.html"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www.fda.gov/vaccines-blood-biologics/vaccines/rotarix"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hyperlink" Target="https://www.cdc.gov/vaccines/schedules/hcp/imz/catchup.html" TargetMode="External"/><Relationship Id="rId5" Type="http://schemas.openxmlformats.org/officeDocument/2006/relationships/hyperlink" Target="https://www.cdc.gov/vaccines/schedules/hcp/imz/child-adolescent.html" TargetMode="External"/><Relationship Id="rId4" Type="http://schemas.openxmlformats.org/officeDocument/2006/relationships/hyperlink" Target="https://www.fda.gov/vaccines-blood-biologics/vaccines/rotateq"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www.cdc.gov/vaccines/hcp/conversations/conv-materials.html" TargetMode="External"/><Relationship Id="rId7" Type="http://schemas.openxmlformats.org/officeDocument/2006/relationships/hyperlink" Target="https://www.immunize.org/vis/?f=9"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hyperlink" Target="https://www.cdc.gov/vaccines/hcp/vis/about/required-use-instructions.html" TargetMode="External"/><Relationship Id="rId5" Type="http://schemas.openxmlformats.org/officeDocument/2006/relationships/hyperlink" Target="https://www.cdc.gov/vaccines/hcp/vis/current-vis.html" TargetMode="External"/><Relationship Id="rId4" Type="http://schemas.openxmlformats.org/officeDocument/2006/relationships/hyperlink" Target="https://www.youtube.com/watch?v=s7xKvqoxIMA&amp;list=PLvrp9iOILTQYCC6DnrG4FuRT8SpdUnMbZ&amp;index=26&amp;t=0s"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www.cdc.gov/vaccines/hcp/admin/storage/toolkit/index.html"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hyperlink" Target="https://www.cdc.gov/vaccines/hcp/admin/admin-protocols.html" TargetMode="External"/><Relationship Id="rId4" Type="http://schemas.openxmlformats.org/officeDocument/2006/relationships/hyperlink" Target="https://www.youtube.com/watch?v=VCzO8Zod8DI"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www.immunize.org/clinic/screening-contraindications.asp"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s://www.youtube.com/watch?v=xlyqUgKGFPk" TargetMode="External"/><Relationship Id="rId5" Type="http://schemas.openxmlformats.org/officeDocument/2006/relationships/hyperlink" Target="https://www.cdc.gov/vaccines/hcp/admin/resource-library.html" TargetMode="External"/><Relationship Id="rId4" Type="http://schemas.openxmlformats.org/officeDocument/2006/relationships/hyperlink" Target="http://www.immunize.org/catg.d/p3087.pdf"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1971183"/>
            <a:ext cx="8229600" cy="866834"/>
          </a:xfrm>
        </p:spPr>
        <p:txBody>
          <a:bodyPr/>
          <a:lstStyle/>
          <a:p>
            <a:r>
              <a:rPr lang="en-US" dirty="0"/>
              <a:t>Rotavirus Vaccine</a:t>
            </a:r>
            <a:endParaRPr lang="en-US" strike="sngStrike" dirty="0"/>
          </a:p>
        </p:txBody>
      </p:sp>
      <p:sp>
        <p:nvSpPr>
          <p:cNvPr id="15" name="Subtitle 14"/>
          <p:cNvSpPr>
            <a:spLocks noGrp="1"/>
          </p:cNvSpPr>
          <p:nvPr>
            <p:ph type="subTitle" idx="1"/>
          </p:nvPr>
        </p:nvSpPr>
        <p:spPr/>
        <p:txBody>
          <a:bodyPr/>
          <a:lstStyle/>
          <a:p>
            <a:endParaRPr lang="en-US" dirty="0"/>
          </a:p>
          <a:p>
            <a:endParaRPr lang="en-US" dirty="0"/>
          </a:p>
        </p:txBody>
      </p:sp>
      <p:sp>
        <p:nvSpPr>
          <p:cNvPr id="16" name="Text Placeholder 15"/>
          <p:cNvSpPr>
            <a:spLocks noGrp="1"/>
          </p:cNvSpPr>
          <p:nvPr>
            <p:ph type="body" sz="quarter" idx="10"/>
          </p:nvPr>
        </p:nvSpPr>
        <p:spPr>
          <a:xfrm>
            <a:off x="457200" y="4403392"/>
            <a:ext cx="6400800" cy="971550"/>
          </a:xfrm>
        </p:spPr>
        <p:txBody>
          <a:bodyPr/>
          <a:lstStyle/>
          <a:p>
            <a:r>
              <a:rPr lang="en-US" dirty="0"/>
              <a:t>Current as of 12/04/2020</a:t>
            </a:r>
          </a:p>
        </p:txBody>
      </p:sp>
    </p:spTree>
    <p:extLst>
      <p:ext uri="{BB962C8B-B14F-4D97-AF65-F5344CB8AC3E}">
        <p14:creationId xmlns:p14="http://schemas.microsoft.com/office/powerpoint/2010/main" val="110937841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076A4B-B449-8D44-B687-04318DB1D7A9}"/>
              </a:ext>
            </a:extLst>
          </p:cNvPr>
          <p:cNvSpPr>
            <a:spLocks noGrp="1"/>
          </p:cNvSpPr>
          <p:nvPr>
            <p:ph type="title"/>
          </p:nvPr>
        </p:nvSpPr>
        <p:spPr/>
        <p:txBody>
          <a:bodyPr/>
          <a:lstStyle/>
          <a:p>
            <a:r>
              <a:rPr lang="en-US" dirty="0"/>
              <a:t>Glossary (continued)</a:t>
            </a:r>
          </a:p>
        </p:txBody>
      </p:sp>
      <p:sp>
        <p:nvSpPr>
          <p:cNvPr id="2" name="Content Placeholder 1">
            <a:extLst>
              <a:ext uri="{FF2B5EF4-FFF2-40B4-BE49-F238E27FC236}">
                <a16:creationId xmlns:a16="http://schemas.microsoft.com/office/drawing/2014/main" id="{0D90D0A9-0CBD-A04E-A973-C7445483E9F0}"/>
              </a:ext>
            </a:extLst>
          </p:cNvPr>
          <p:cNvSpPr>
            <a:spLocks noGrp="1"/>
          </p:cNvSpPr>
          <p:nvPr>
            <p:ph type="body" sz="quarter" idx="10"/>
          </p:nvPr>
        </p:nvSpPr>
        <p:spPr/>
        <p:txBody>
          <a:bodyPr/>
          <a:lstStyle/>
          <a:p>
            <a:pPr fontAlgn="ctr"/>
            <a:r>
              <a:rPr lang="en-US" b="1" dirty="0"/>
              <a:t>Thimerosal:</a:t>
            </a:r>
            <a:r>
              <a:rPr lang="en-US" dirty="0"/>
              <a:t> A mercury-containing preservative that has been used in some vaccines and other products since the 1930s. There is no evidence that the low concentrations of thimerosal in vaccines have caused any harm other than minor reactions such as redness or swelling at the injection site. However, in July 1999, the US Public Health Service, the American Academy of Pediatrics, and vaccine manufacturers agreed that thimerosal should be reduced or eliminated from vaccines as a precautionary measure. Today all routinely recommended childhood vaccines manufactured for the US market (except some influenza vaccines) contain either no thimerosal or only trace amounts.</a:t>
            </a:r>
            <a:r>
              <a:rPr lang="en-US" sz="1800" dirty="0">
                <a:solidFill>
                  <a:schemeClr val="accent3"/>
                </a:solidFill>
              </a:rPr>
              <a:t>	</a:t>
            </a:r>
            <a:endParaRPr lang="en-US" sz="1800" dirty="0"/>
          </a:p>
        </p:txBody>
      </p:sp>
      <p:sp>
        <p:nvSpPr>
          <p:cNvPr id="4" name="Rectangle 3">
            <a:extLst>
              <a:ext uri="{FF2B5EF4-FFF2-40B4-BE49-F238E27FC236}">
                <a16:creationId xmlns:a16="http://schemas.microsoft.com/office/drawing/2014/main" id="{2315C768-BF12-420D-AF7E-F9D03E556D97}"/>
              </a:ext>
            </a:extLst>
          </p:cNvPr>
          <p:cNvSpPr/>
          <p:nvPr/>
        </p:nvSpPr>
        <p:spPr>
          <a:xfrm>
            <a:off x="750913" y="4596209"/>
            <a:ext cx="4404988" cy="369332"/>
          </a:xfrm>
          <a:prstGeom prst="rect">
            <a:avLst/>
          </a:prstGeom>
        </p:spPr>
        <p:txBody>
          <a:bodyPr wrap="none">
            <a:spAutoFit/>
          </a:bodyPr>
          <a:lstStyle/>
          <a:p>
            <a:pPr marL="0" indent="0">
              <a:buNone/>
            </a:pPr>
            <a:r>
              <a:rPr lang="en-US" dirty="0">
                <a:solidFill>
                  <a:schemeClr val="accent3"/>
                </a:solidFill>
              </a:rPr>
              <a:t>DELETE THIS SLIDE BEFORE PRESENTATION</a:t>
            </a:r>
          </a:p>
        </p:txBody>
      </p:sp>
    </p:spTree>
    <p:extLst>
      <p:ext uri="{BB962C8B-B14F-4D97-AF65-F5344CB8AC3E}">
        <p14:creationId xmlns:p14="http://schemas.microsoft.com/office/powerpoint/2010/main" val="133560052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076A4B-B449-8D44-B687-04318DB1D7A9}"/>
              </a:ext>
            </a:extLst>
          </p:cNvPr>
          <p:cNvSpPr>
            <a:spLocks noGrp="1"/>
          </p:cNvSpPr>
          <p:nvPr>
            <p:ph type="title"/>
          </p:nvPr>
        </p:nvSpPr>
        <p:spPr/>
        <p:txBody>
          <a:bodyPr/>
          <a:lstStyle/>
          <a:p>
            <a:r>
              <a:rPr lang="en-US" dirty="0"/>
              <a:t>Glossary (continued)</a:t>
            </a:r>
          </a:p>
        </p:txBody>
      </p:sp>
      <p:sp>
        <p:nvSpPr>
          <p:cNvPr id="2" name="Content Placeholder 1">
            <a:extLst>
              <a:ext uri="{FF2B5EF4-FFF2-40B4-BE49-F238E27FC236}">
                <a16:creationId xmlns:a16="http://schemas.microsoft.com/office/drawing/2014/main" id="{0D90D0A9-0CBD-A04E-A973-C7445483E9F0}"/>
              </a:ext>
            </a:extLst>
          </p:cNvPr>
          <p:cNvSpPr>
            <a:spLocks noGrp="1"/>
          </p:cNvSpPr>
          <p:nvPr>
            <p:ph type="body" sz="quarter" idx="10"/>
          </p:nvPr>
        </p:nvSpPr>
        <p:spPr/>
        <p:txBody>
          <a:bodyPr/>
          <a:lstStyle/>
          <a:p>
            <a:r>
              <a:rPr lang="en-US" sz="1800" b="1" dirty="0"/>
              <a:t>Vaccine Adverse Event Reporting System (VAERS): </a:t>
            </a:r>
            <a:r>
              <a:rPr lang="en-US" sz="1800" dirty="0"/>
              <a:t>A national vaccine safety surveillance program run by the Centers for Disease Control and Prevention and the Food and Drug Administration. VAERS serves as an early warning system to detect possible safety issues with U.S. vaccines by collection information about adverse events that occur after vaccination.	</a:t>
            </a:r>
            <a:endParaRPr lang="en-US" sz="1800" dirty="0">
              <a:sym typeface="Arial"/>
            </a:endParaRPr>
          </a:p>
          <a:p>
            <a:r>
              <a:rPr lang="en-US" sz="1800" b="1" dirty="0"/>
              <a:t>Vaccine information statement (VIS):</a:t>
            </a:r>
            <a:r>
              <a:rPr lang="en-US" sz="1800" dirty="0"/>
              <a:t> A document produced by CDC that informs vaccine recipients or their parents or legal representatives about the benefits and risks of a vaccine being administered. All public and private vaccine providers are required by the National Vaccine Childhood Injury Act to give the appropriate VIS to the patient (or parent or legal representative) prior to every dose of specific vaccines.</a:t>
            </a:r>
          </a:p>
          <a:p>
            <a:endParaRPr lang="en-US" sz="1800" dirty="0"/>
          </a:p>
          <a:p>
            <a:pPr marL="0" indent="0">
              <a:buNone/>
            </a:pPr>
            <a:endParaRPr lang="en-US" sz="1800" dirty="0"/>
          </a:p>
          <a:p>
            <a:pPr marL="0" indent="0">
              <a:buNone/>
            </a:pPr>
            <a:endParaRPr lang="en-US" sz="1800" dirty="0"/>
          </a:p>
        </p:txBody>
      </p:sp>
      <p:sp>
        <p:nvSpPr>
          <p:cNvPr id="4" name="Rectangle 3">
            <a:extLst>
              <a:ext uri="{FF2B5EF4-FFF2-40B4-BE49-F238E27FC236}">
                <a16:creationId xmlns:a16="http://schemas.microsoft.com/office/drawing/2014/main" id="{CB1260C1-04DD-40F7-94C7-EAC46955739C}"/>
              </a:ext>
            </a:extLst>
          </p:cNvPr>
          <p:cNvSpPr/>
          <p:nvPr/>
        </p:nvSpPr>
        <p:spPr>
          <a:xfrm>
            <a:off x="593835" y="4596209"/>
            <a:ext cx="4404988" cy="369332"/>
          </a:xfrm>
          <a:prstGeom prst="rect">
            <a:avLst/>
          </a:prstGeom>
        </p:spPr>
        <p:txBody>
          <a:bodyPr wrap="none">
            <a:spAutoFit/>
          </a:bodyPr>
          <a:lstStyle/>
          <a:p>
            <a:pPr marL="0" indent="0">
              <a:buNone/>
            </a:pPr>
            <a:r>
              <a:rPr lang="en-US" dirty="0">
                <a:solidFill>
                  <a:schemeClr val="accent3"/>
                </a:solidFill>
              </a:rPr>
              <a:t>DELETE THIS SLIDE BEFORE PRESENTATION</a:t>
            </a:r>
          </a:p>
        </p:txBody>
      </p:sp>
    </p:spTree>
    <p:extLst>
      <p:ext uri="{BB962C8B-B14F-4D97-AF65-F5344CB8AC3E}">
        <p14:creationId xmlns:p14="http://schemas.microsoft.com/office/powerpoint/2010/main" val="24781853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Shape 89"/>
          <p:cNvSpPr txBox="1">
            <a:spLocks noGrp="1"/>
          </p:cNvSpPr>
          <p:nvPr>
            <p:ph type="title"/>
          </p:nvPr>
        </p:nvSpPr>
        <p:spPr>
          <a:prstGeom prst="rect">
            <a:avLst/>
          </a:prstGeom>
          <a:noFill/>
          <a:ln>
            <a:noFill/>
          </a:ln>
        </p:spPr>
        <p:txBody>
          <a:bodyPr spcFirstLastPara="1" wrap="square" lIns="68569" tIns="34275" rIns="68569" bIns="34275" anchor="t" anchorCtr="0">
            <a:noAutofit/>
          </a:bodyPr>
          <a:lstStyle/>
          <a:p>
            <a:br>
              <a:rPr lang="en-US" dirty="0"/>
            </a:br>
            <a:r>
              <a:rPr lang="en-US" dirty="0"/>
              <a:t>Learning Objectives</a:t>
            </a:r>
            <a:endParaRPr dirty="0"/>
          </a:p>
        </p:txBody>
      </p:sp>
      <p:sp>
        <p:nvSpPr>
          <p:cNvPr id="88" name="Shape 88"/>
          <p:cNvSpPr txBox="1">
            <a:spLocks noGrp="1"/>
          </p:cNvSpPr>
          <p:nvPr>
            <p:ph type="body" sz="quarter" idx="10"/>
          </p:nvPr>
        </p:nvSpPr>
        <p:spPr>
          <a:xfrm>
            <a:off x="457200" y="974317"/>
            <a:ext cx="8229600" cy="3341688"/>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182876" indent="-182876">
              <a:spcBef>
                <a:spcPts val="1200"/>
              </a:spcBef>
            </a:pPr>
            <a:r>
              <a:rPr lang="en-US" dirty="0"/>
              <a:t>Describe the etiologic agent, pathogenesis, clinical manifestations and epidemiology of rotavirus disease.</a:t>
            </a:r>
          </a:p>
          <a:p>
            <a:pPr marL="182876" indent="-182876">
              <a:spcBef>
                <a:spcPts val="1200"/>
              </a:spcBef>
            </a:pPr>
            <a:r>
              <a:rPr lang="en-US" dirty="0"/>
              <a:t>Describe barriers to vaccination and strategies to increase vaccination coverage for rotavirus disease.</a:t>
            </a:r>
            <a:endParaRPr b="0" dirty="0"/>
          </a:p>
          <a:p>
            <a:pPr marL="182876" indent="-182876">
              <a:spcBef>
                <a:spcPts val="1200"/>
              </a:spcBef>
            </a:pPr>
            <a:r>
              <a:rPr lang="en-US" b="0" dirty="0"/>
              <a:t>Identify </a:t>
            </a:r>
            <a:r>
              <a:rPr lang="en-US" dirty="0"/>
              <a:t>rotavirus</a:t>
            </a:r>
            <a:r>
              <a:rPr lang="en-US" b="0" dirty="0"/>
              <a:t> vaccine (RV) indications, contraindications, and precautions.</a:t>
            </a:r>
            <a:endParaRPr b="0" dirty="0"/>
          </a:p>
          <a:p>
            <a:pPr marL="182876" indent="-182876">
              <a:spcBef>
                <a:spcPts val="1200"/>
              </a:spcBef>
            </a:pPr>
            <a:r>
              <a:rPr lang="en-US" b="0" dirty="0"/>
              <a:t>Discuss the importance of appropriate spacing and timing of RV doses. </a:t>
            </a:r>
            <a:endParaRPr b="0" dirty="0"/>
          </a:p>
          <a:p>
            <a:pPr marL="182876" indent="-49526">
              <a:buClr>
                <a:schemeClr val="accent1"/>
              </a:buClr>
              <a:buNone/>
            </a:pPr>
            <a:endParaRPr b="0" dirty="0"/>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Shape 89"/>
          <p:cNvSpPr txBox="1">
            <a:spLocks noGrp="1"/>
          </p:cNvSpPr>
          <p:nvPr>
            <p:ph type="title"/>
          </p:nvPr>
        </p:nvSpPr>
        <p:spPr>
          <a:prstGeom prst="rect">
            <a:avLst/>
          </a:prstGeom>
          <a:noFill/>
          <a:ln>
            <a:noFill/>
          </a:ln>
        </p:spPr>
        <p:txBody>
          <a:bodyPr spcFirstLastPara="1" wrap="square" lIns="68569" tIns="34275" rIns="68569" bIns="34275" anchor="t" anchorCtr="0">
            <a:noAutofit/>
          </a:bodyPr>
          <a:lstStyle/>
          <a:p>
            <a:br>
              <a:rPr lang="en-US" dirty="0"/>
            </a:br>
            <a:r>
              <a:rPr lang="en-US" dirty="0"/>
              <a:t>Learning Objectives Continued</a:t>
            </a:r>
            <a:endParaRPr dirty="0"/>
          </a:p>
        </p:txBody>
      </p:sp>
      <p:sp>
        <p:nvSpPr>
          <p:cNvPr id="88" name="Shape 88"/>
          <p:cNvSpPr txBox="1">
            <a:spLocks noGrp="1"/>
          </p:cNvSpPr>
          <p:nvPr>
            <p:ph type="body" sz="quarter" idx="10"/>
          </p:nvPr>
        </p:nvSpPr>
        <p:spPr>
          <a:xfrm>
            <a:off x="457200" y="991095"/>
            <a:ext cx="8229600" cy="3341688"/>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182876" indent="-182876">
              <a:spcBef>
                <a:spcPts val="1200"/>
              </a:spcBef>
            </a:pPr>
            <a:r>
              <a:rPr lang="en-US" dirty="0"/>
              <a:t>Describe correct vaccine and diluent storage and handling. </a:t>
            </a:r>
          </a:p>
          <a:p>
            <a:pPr marL="182876" indent="-182876">
              <a:spcBef>
                <a:spcPts val="1200"/>
              </a:spcBef>
            </a:pPr>
            <a:r>
              <a:rPr lang="en-US" dirty="0"/>
              <a:t>Define the steps for proper RV administration.</a:t>
            </a:r>
          </a:p>
          <a:p>
            <a:pPr marL="182876" indent="-182876">
              <a:spcBef>
                <a:spcPts val="1200"/>
              </a:spcBef>
            </a:pPr>
            <a:r>
              <a:rPr lang="en-US" dirty="0"/>
              <a:t>Describe proper RV documentation and adverse event reporting practices.</a:t>
            </a:r>
          </a:p>
          <a:p>
            <a:pPr marL="182876" indent="-182876">
              <a:spcBef>
                <a:spcPts val="1200"/>
              </a:spcBef>
            </a:pPr>
            <a:r>
              <a:rPr lang="en-US" dirty="0"/>
              <a:t>Explain the nurse’s role in preventing rotavirus transmission</a:t>
            </a:r>
            <a:r>
              <a:rPr lang="en-US" dirty="0">
                <a:solidFill>
                  <a:srgbClr val="FF0000"/>
                </a:solidFill>
              </a:rPr>
              <a:t>. </a:t>
            </a:r>
          </a:p>
          <a:p>
            <a:pPr marL="182876" indent="-182876">
              <a:spcBef>
                <a:spcPts val="1200"/>
              </a:spcBef>
            </a:pPr>
            <a:r>
              <a:rPr lang="en-US" dirty="0"/>
              <a:t>Locate resources relevant to current RV vaccine recommendations.</a:t>
            </a:r>
          </a:p>
          <a:p>
            <a:pPr marL="182876" indent="-49526">
              <a:buClr>
                <a:schemeClr val="accent1"/>
              </a:buClr>
              <a:buNone/>
            </a:pPr>
            <a:endParaRPr b="0" dirty="0"/>
          </a:p>
        </p:txBody>
      </p:sp>
    </p:spTree>
    <p:extLst>
      <p:ext uri="{BB962C8B-B14F-4D97-AF65-F5344CB8AC3E}">
        <p14:creationId xmlns:p14="http://schemas.microsoft.com/office/powerpoint/2010/main" val="180692679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Calibri" panose="020F0502020204030204" pitchFamily="34" charset="0"/>
                <a:cs typeface="Calibri" panose="020F0502020204030204" pitchFamily="34" charset="0"/>
              </a:rPr>
              <a:t>PUBLIC HEALTH PERSPECTIVE</a:t>
            </a:r>
          </a:p>
        </p:txBody>
      </p:sp>
      <p:sp>
        <p:nvSpPr>
          <p:cNvPr id="4" name="Text Placeholder 3">
            <a:extLst>
              <a:ext uri="{FF2B5EF4-FFF2-40B4-BE49-F238E27FC236}">
                <a16:creationId xmlns:a16="http://schemas.microsoft.com/office/drawing/2014/main" id="{97AAE735-7C36-406A-9259-5F1C95F0127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4194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Impact of Rotavirus Disease</a:t>
            </a:r>
          </a:p>
        </p:txBody>
      </p:sp>
      <p:sp>
        <p:nvSpPr>
          <p:cNvPr id="3" name="Content Placeholder 2"/>
          <p:cNvSpPr>
            <a:spLocks noGrp="1"/>
          </p:cNvSpPr>
          <p:nvPr>
            <p:ph type="body" sz="quarter" idx="10"/>
          </p:nvPr>
        </p:nvSpPr>
        <p:spPr>
          <a:xfrm>
            <a:off x="457199" y="1158875"/>
            <a:ext cx="5058937" cy="3341688"/>
          </a:xfrm>
        </p:spPr>
        <p:txBody>
          <a:bodyPr/>
          <a:lstStyle/>
          <a:p>
            <a:r>
              <a:rPr lang="en-US" sz="1800" dirty="0"/>
              <a:t>First identified as a cause of diarrhea in 1973 </a:t>
            </a:r>
          </a:p>
          <a:p>
            <a:pPr marL="0" indent="0">
              <a:buNone/>
            </a:pPr>
            <a:endParaRPr lang="en-US" sz="500" dirty="0"/>
          </a:p>
          <a:p>
            <a:r>
              <a:rPr lang="en-US" sz="1800" dirty="0"/>
              <a:t>By 1980, rotavirus was recognized as the most common cause of severe gastroenteritis in infants and young children globally.</a:t>
            </a:r>
          </a:p>
          <a:p>
            <a:endParaRPr lang="en-US" sz="500" dirty="0"/>
          </a:p>
          <a:p>
            <a:r>
              <a:rPr lang="en-US" sz="1800" dirty="0"/>
              <a:t>Worldwide distribution</a:t>
            </a:r>
          </a:p>
          <a:p>
            <a:pPr lvl="1"/>
            <a:r>
              <a:rPr lang="en-US" sz="1800" dirty="0"/>
              <a:t>Higher mortality in developing countries</a:t>
            </a:r>
          </a:p>
          <a:p>
            <a:pPr lvl="1"/>
            <a:r>
              <a:rPr lang="en-US" sz="1800" dirty="0"/>
              <a:t>Rotavirus infects nearly all children by 5 years of age in settings without vaccination.</a:t>
            </a:r>
          </a:p>
          <a:p>
            <a:pPr marL="0" indent="0">
              <a:buNone/>
            </a:pPr>
            <a:endParaRPr lang="en-US" sz="1800" dirty="0"/>
          </a:p>
          <a:p>
            <a:endParaRPr lang="en-US" dirty="0"/>
          </a:p>
        </p:txBody>
      </p:sp>
      <p:sp>
        <p:nvSpPr>
          <p:cNvPr id="5" name="TextBox 4">
            <a:extLst>
              <a:ext uri="{FF2B5EF4-FFF2-40B4-BE49-F238E27FC236}">
                <a16:creationId xmlns:a16="http://schemas.microsoft.com/office/drawing/2014/main" id="{D5B4790B-A8A7-BE43-8ED2-BA0A34E81CCA}"/>
              </a:ext>
            </a:extLst>
          </p:cNvPr>
          <p:cNvSpPr txBox="1"/>
          <p:nvPr/>
        </p:nvSpPr>
        <p:spPr>
          <a:xfrm>
            <a:off x="457199" y="4430713"/>
            <a:ext cx="8686800" cy="600164"/>
          </a:xfrm>
          <a:prstGeom prst="rect">
            <a:avLst/>
          </a:prstGeom>
          <a:noFill/>
        </p:spPr>
        <p:txBody>
          <a:bodyPr wrap="square" rtlCol="0">
            <a:spAutoFit/>
          </a:bodyPr>
          <a:lstStyle/>
          <a:p>
            <a:r>
              <a:rPr lang="en-US" sz="1100" dirty="0">
                <a:solidFill>
                  <a:schemeClr val="bg2">
                    <a:lumMod val="50000"/>
                  </a:schemeClr>
                </a:solidFill>
                <a:latin typeface="Calibri" panose="020F0502020204030204" pitchFamily="34" charset="0"/>
                <a:cs typeface="Calibri" panose="020F0502020204030204" pitchFamily="34" charset="0"/>
              </a:rPr>
              <a:t>Information from Centers for Disease Control and Prevention. </a:t>
            </a:r>
            <a:r>
              <a:rPr lang="en-US" sz="1100" i="1" dirty="0">
                <a:solidFill>
                  <a:schemeClr val="bg2">
                    <a:lumMod val="50000"/>
                  </a:schemeClr>
                </a:solidFill>
                <a:latin typeface="Calibri" panose="020F0502020204030204" pitchFamily="34" charset="0"/>
                <a:cs typeface="Calibri" panose="020F0502020204030204" pitchFamily="34" charset="0"/>
              </a:rPr>
              <a:t>Epidemiology and Prevention of Vaccine-Preventable Diseases</a:t>
            </a:r>
            <a:r>
              <a:rPr lang="en-US" sz="1100" dirty="0">
                <a:solidFill>
                  <a:schemeClr val="bg2">
                    <a:lumMod val="50000"/>
                  </a:schemeClr>
                </a:solidFill>
                <a:latin typeface="Calibri" panose="020F0502020204030204" pitchFamily="34" charset="0"/>
                <a:cs typeface="Calibri" panose="020F0502020204030204" pitchFamily="34" charset="0"/>
              </a:rPr>
              <a:t>. Hamborsky J, Kroger A, Wolfe S, eds. 13th ed. Washington D.C.: Public Health Foundation; 2015; https://www.cdc.gov/vaccines/pubs/pinkbook/index.html; </a:t>
            </a:r>
            <a:r>
              <a:rPr lang="en-US" sz="1100" dirty="0">
                <a:solidFill>
                  <a:schemeClr val="bg2">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https://www.cdc.gov/rotavirus/index.html</a:t>
            </a:r>
            <a:r>
              <a:rPr lang="en-US" sz="1100" dirty="0">
                <a:solidFill>
                  <a:schemeClr val="bg2">
                    <a:lumMod val="50000"/>
                  </a:schemeClr>
                </a:solidFill>
                <a:latin typeface="Calibri" panose="020F0502020204030204" pitchFamily="34" charset="0"/>
                <a:cs typeface="Calibri" panose="020F0502020204030204" pitchFamily="34" charset="0"/>
              </a:rPr>
              <a:t>; image source: https://phil.cdc.gov/details.aspx?pid=21351.</a:t>
            </a:r>
          </a:p>
        </p:txBody>
      </p:sp>
      <p:pic>
        <p:nvPicPr>
          <p:cNvPr id="2050" name="Picture 2">
            <a:extLst>
              <a:ext uri="{FF2B5EF4-FFF2-40B4-BE49-F238E27FC236}">
                <a16:creationId xmlns:a16="http://schemas.microsoft.com/office/drawing/2014/main" id="{D1638E16-EA2E-438E-98A8-AB9BABE4FA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8102" y="642852"/>
            <a:ext cx="2065338" cy="267026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A0810DA-C5DF-46DC-894F-ED9E736AEBC4}"/>
              </a:ext>
            </a:extLst>
          </p:cNvPr>
          <p:cNvSpPr/>
          <p:nvPr/>
        </p:nvSpPr>
        <p:spPr>
          <a:xfrm>
            <a:off x="6408102" y="3401207"/>
            <a:ext cx="2065338" cy="461665"/>
          </a:xfrm>
          <a:prstGeom prst="rect">
            <a:avLst/>
          </a:prstGeom>
        </p:spPr>
        <p:txBody>
          <a:bodyPr wrap="square">
            <a:spAutoFit/>
          </a:bodyPr>
          <a:lstStyle/>
          <a:p>
            <a:pPr algn="ctr"/>
            <a:r>
              <a:rPr lang="en-US" sz="1200" dirty="0">
                <a:solidFill>
                  <a:schemeClr val="accent4">
                    <a:lumMod val="50000"/>
                  </a:schemeClr>
                </a:solidFill>
                <a:latin typeface="Open Sans" panose="020B0604020202020204" charset="0"/>
              </a:rPr>
              <a:t>Graphical representation of rotavirus virions</a:t>
            </a:r>
            <a:endParaRPr lang="en-US" sz="1200" dirty="0">
              <a:solidFill>
                <a:schemeClr val="accent4">
                  <a:lumMod val="50000"/>
                </a:schemeClr>
              </a:solidFill>
            </a:endParaRPr>
          </a:p>
        </p:txBody>
      </p:sp>
    </p:spTree>
    <p:extLst>
      <p:ext uri="{BB962C8B-B14F-4D97-AF65-F5344CB8AC3E}">
        <p14:creationId xmlns:p14="http://schemas.microsoft.com/office/powerpoint/2010/main" val="203940619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Prevaccine Rotavirus Disease Burden in the United States</a:t>
            </a:r>
          </a:p>
        </p:txBody>
      </p:sp>
      <p:sp>
        <p:nvSpPr>
          <p:cNvPr id="3" name="Content Placeholder 2"/>
          <p:cNvSpPr>
            <a:spLocks noGrp="1"/>
          </p:cNvSpPr>
          <p:nvPr>
            <p:ph type="body" sz="quarter" idx="10"/>
          </p:nvPr>
        </p:nvSpPr>
        <p:spPr>
          <a:xfrm>
            <a:off x="457200" y="1158875"/>
            <a:ext cx="8401574" cy="3341688"/>
          </a:xfrm>
        </p:spPr>
        <p:txBody>
          <a:bodyPr/>
          <a:lstStyle/>
          <a:p>
            <a:r>
              <a:rPr lang="en-US" dirty="0"/>
              <a:t>Annually responsible for:</a:t>
            </a:r>
          </a:p>
          <a:p>
            <a:pPr marL="682625" lvl="1" indent="-219075"/>
            <a:r>
              <a:rPr lang="en-US" dirty="0"/>
              <a:t>2.7 million diarrheal infections</a:t>
            </a:r>
          </a:p>
          <a:p>
            <a:pPr marL="682625" lvl="1" indent="-219075"/>
            <a:r>
              <a:rPr lang="en-US" dirty="0"/>
              <a:t>More than 400,000 physician visits</a:t>
            </a:r>
          </a:p>
          <a:p>
            <a:pPr marL="682625" lvl="1" indent="-219075"/>
            <a:r>
              <a:rPr lang="en-US" dirty="0"/>
              <a:t>200,000 emergency department visits</a:t>
            </a:r>
          </a:p>
          <a:p>
            <a:pPr marL="682625" lvl="1" indent="-219075"/>
            <a:r>
              <a:rPr lang="en-US" dirty="0"/>
              <a:t>55,000–70,000 hospitalizations </a:t>
            </a:r>
          </a:p>
          <a:p>
            <a:pPr marL="682625" lvl="1" indent="-219075"/>
            <a:r>
              <a:rPr lang="en-US" dirty="0"/>
              <a:t>20–60 deaths</a:t>
            </a:r>
          </a:p>
          <a:p>
            <a:r>
              <a:rPr lang="en-US" dirty="0"/>
              <a:t>$1 billion in direct and indirect costs</a:t>
            </a:r>
          </a:p>
          <a:p>
            <a:endParaRPr lang="en-US" dirty="0"/>
          </a:p>
        </p:txBody>
      </p:sp>
      <p:sp>
        <p:nvSpPr>
          <p:cNvPr id="7" name="TextBox 6">
            <a:extLst>
              <a:ext uri="{FF2B5EF4-FFF2-40B4-BE49-F238E27FC236}">
                <a16:creationId xmlns:a16="http://schemas.microsoft.com/office/drawing/2014/main" id="{B37200F9-735E-4507-AB68-3A8FDEEC6FB6}"/>
              </a:ext>
            </a:extLst>
          </p:cNvPr>
          <p:cNvSpPr txBox="1"/>
          <p:nvPr/>
        </p:nvSpPr>
        <p:spPr>
          <a:xfrm>
            <a:off x="457200" y="4500563"/>
            <a:ext cx="8686800" cy="600164"/>
          </a:xfrm>
          <a:prstGeom prst="rect">
            <a:avLst/>
          </a:prstGeom>
          <a:noFill/>
        </p:spPr>
        <p:txBody>
          <a:bodyPr wrap="square" rtlCol="0">
            <a:spAutoFit/>
          </a:bodyPr>
          <a:lstStyle/>
          <a:p>
            <a:r>
              <a:rPr lang="en-US" sz="1100" dirty="0">
                <a:solidFill>
                  <a:schemeClr val="bg2">
                    <a:lumMod val="50000"/>
                  </a:schemeClr>
                </a:solidFill>
                <a:latin typeface="Calibri" panose="020F0502020204030204" pitchFamily="34" charset="0"/>
                <a:cs typeface="Calibri" panose="020F0502020204030204" pitchFamily="34" charset="0"/>
              </a:rPr>
              <a:t>Information from Centers for Disease Control and Prevention. </a:t>
            </a:r>
            <a:r>
              <a:rPr lang="en-US" sz="1100" i="1" dirty="0">
                <a:solidFill>
                  <a:schemeClr val="bg2">
                    <a:lumMod val="50000"/>
                  </a:schemeClr>
                </a:solidFill>
                <a:latin typeface="Calibri" panose="020F0502020204030204" pitchFamily="34" charset="0"/>
                <a:cs typeface="Calibri" panose="020F0502020204030204" pitchFamily="34" charset="0"/>
              </a:rPr>
              <a:t>Epidemiology and Prevention of Vaccine-Preventable Diseases. </a:t>
            </a:r>
            <a:r>
              <a:rPr lang="en-US" sz="1100" dirty="0">
                <a:solidFill>
                  <a:schemeClr val="bg2">
                    <a:lumMod val="50000"/>
                  </a:schemeClr>
                </a:solidFill>
                <a:latin typeface="Calibri" panose="020F0502020204030204" pitchFamily="34" charset="0"/>
                <a:cs typeface="Calibri" panose="020F0502020204030204" pitchFamily="34" charset="0"/>
              </a:rPr>
              <a:t>Hamborsky J, Kroger A, Wolfe S, eds. 13th ed. Washington D.C.: Public Health Foundation; 2015; https://www.cdc.gov/vaccines/pubs/pinkbook/index.html; https://www.cdc.gov/rotavirus/surveillance.html.</a:t>
            </a:r>
          </a:p>
        </p:txBody>
      </p:sp>
    </p:spTree>
    <p:extLst>
      <p:ext uri="{BB962C8B-B14F-4D97-AF65-F5344CB8AC3E}">
        <p14:creationId xmlns:p14="http://schemas.microsoft.com/office/powerpoint/2010/main" val="56204502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086" y="-221860"/>
            <a:ext cx="8904914" cy="857250"/>
          </a:xfrm>
        </p:spPr>
        <p:txBody>
          <a:bodyPr>
            <a:normAutofit/>
          </a:bodyPr>
          <a:lstStyle/>
          <a:p>
            <a:r>
              <a:rPr lang="en-US" dirty="0"/>
              <a:t>Postvaccine Rotavirus Disease Burden in the United States</a:t>
            </a:r>
          </a:p>
        </p:txBody>
      </p:sp>
      <p:sp>
        <p:nvSpPr>
          <p:cNvPr id="7" name="TextBox 6">
            <a:extLst>
              <a:ext uri="{FF2B5EF4-FFF2-40B4-BE49-F238E27FC236}">
                <a16:creationId xmlns:a16="http://schemas.microsoft.com/office/drawing/2014/main" id="{B37200F9-735E-4507-AB68-3A8FDEEC6FB6}"/>
              </a:ext>
            </a:extLst>
          </p:cNvPr>
          <p:cNvSpPr txBox="1"/>
          <p:nvPr/>
        </p:nvSpPr>
        <p:spPr>
          <a:xfrm>
            <a:off x="0" y="4608923"/>
            <a:ext cx="9144000" cy="415498"/>
          </a:xfrm>
          <a:prstGeom prst="rect">
            <a:avLst/>
          </a:prstGeom>
          <a:noFill/>
        </p:spPr>
        <p:txBody>
          <a:bodyPr wrap="square" rtlCol="0">
            <a:spAutoFit/>
          </a:bodyPr>
          <a:lstStyle/>
          <a:p>
            <a:r>
              <a:rPr lang="en-US" sz="1050" dirty="0">
                <a:solidFill>
                  <a:schemeClr val="bg2">
                    <a:lumMod val="50000"/>
                  </a:schemeClr>
                </a:solidFill>
                <a:latin typeface="Calibri" panose="020F0502020204030204" pitchFamily="34" charset="0"/>
                <a:cs typeface="Calibri" panose="020F0502020204030204" pitchFamily="34" charset="0"/>
              </a:rPr>
              <a:t>Information from https://www.medscape.com/viewarticle/903521#:~:text=Rotavirus%20vaccination%20is%20the%20best,susceptible%20to%20severe%20rotavirus%20disease.</a:t>
            </a:r>
          </a:p>
        </p:txBody>
      </p:sp>
      <p:pic>
        <p:nvPicPr>
          <p:cNvPr id="8" name="Picture 7">
            <a:hlinkClick r:id="rId3"/>
            <a:extLst>
              <a:ext uri="{FF2B5EF4-FFF2-40B4-BE49-F238E27FC236}">
                <a16:creationId xmlns:a16="http://schemas.microsoft.com/office/drawing/2014/main" id="{CB75A760-3535-452D-8DEA-6637FE7A1CCB}"/>
              </a:ext>
            </a:extLst>
          </p:cNvPr>
          <p:cNvPicPr>
            <a:picLocks noChangeAspect="1"/>
          </p:cNvPicPr>
          <p:nvPr/>
        </p:nvPicPr>
        <p:blipFill>
          <a:blip r:embed="rId4"/>
          <a:stretch>
            <a:fillRect/>
          </a:stretch>
        </p:blipFill>
        <p:spPr>
          <a:xfrm>
            <a:off x="1515859" y="642572"/>
            <a:ext cx="5849483" cy="3619829"/>
          </a:xfrm>
          <a:prstGeom prst="rect">
            <a:avLst/>
          </a:prstGeom>
        </p:spPr>
      </p:pic>
      <p:sp>
        <p:nvSpPr>
          <p:cNvPr id="5" name="Rectangle 4">
            <a:extLst>
              <a:ext uri="{FF2B5EF4-FFF2-40B4-BE49-F238E27FC236}">
                <a16:creationId xmlns:a16="http://schemas.microsoft.com/office/drawing/2014/main" id="{D5DD5090-0A27-40AF-B24F-4B6036E9CD2A}"/>
              </a:ext>
            </a:extLst>
          </p:cNvPr>
          <p:cNvSpPr/>
          <p:nvPr/>
        </p:nvSpPr>
        <p:spPr>
          <a:xfrm>
            <a:off x="1778658" y="4262401"/>
            <a:ext cx="5234730" cy="477054"/>
          </a:xfrm>
          <a:prstGeom prst="rect">
            <a:avLst/>
          </a:prstGeom>
        </p:spPr>
        <p:txBody>
          <a:bodyPr wrap="square">
            <a:spAutoFit/>
          </a:bodyPr>
          <a:lstStyle/>
          <a:p>
            <a:pPr algn="ctr"/>
            <a:r>
              <a:rPr lang="en-US" sz="1400" dirty="0">
                <a:solidFill>
                  <a:srgbClr val="333132"/>
                </a:solidFill>
                <a:latin typeface="proxima_nova_rgbold"/>
                <a:hlinkClick r:id="rId3"/>
              </a:rPr>
              <a:t>Rotavirus Is Still With Us</a:t>
            </a:r>
            <a:r>
              <a:rPr lang="en-US" sz="1400" dirty="0">
                <a:solidFill>
                  <a:srgbClr val="333132"/>
                </a:solidFill>
                <a:latin typeface="Arial" panose="020B0604020202020204" pitchFamily="34" charset="0"/>
                <a:cs typeface="Arial" panose="020B0604020202020204" pitchFamily="34" charset="0"/>
                <a:hlinkClick r:id="rId3"/>
              </a:rPr>
              <a:t>—</a:t>
            </a:r>
            <a:r>
              <a:rPr lang="en-US" sz="1400" dirty="0">
                <a:solidFill>
                  <a:srgbClr val="333132"/>
                </a:solidFill>
                <a:latin typeface="proxima_nova_rgbold"/>
                <a:hlinkClick r:id="rId3"/>
              </a:rPr>
              <a:t>How to Prevent an Outbreak</a:t>
            </a:r>
            <a:r>
              <a:rPr lang="en-US" sz="1400" dirty="0">
                <a:solidFill>
                  <a:srgbClr val="333132"/>
                </a:solidFill>
                <a:latin typeface="proxima_nova_rgbold"/>
              </a:rPr>
              <a:t> </a:t>
            </a:r>
          </a:p>
          <a:p>
            <a:pPr algn="ctr"/>
            <a:r>
              <a:rPr lang="en-US" sz="1100" dirty="0">
                <a:solidFill>
                  <a:srgbClr val="333132"/>
                </a:solidFill>
                <a:latin typeface="proxima_nova_rgbold"/>
              </a:rPr>
              <a:t>(click to launch video in new window)</a:t>
            </a:r>
            <a:endParaRPr lang="en-US" dirty="0"/>
          </a:p>
        </p:txBody>
      </p:sp>
    </p:spTree>
    <p:extLst>
      <p:ext uri="{BB962C8B-B14F-4D97-AF65-F5344CB8AC3E}">
        <p14:creationId xmlns:p14="http://schemas.microsoft.com/office/powerpoint/2010/main" val="309064574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p:txBody>
          <a:bodyPr/>
          <a:lstStyle/>
          <a:p>
            <a:r>
              <a:rPr lang="en-US" dirty="0"/>
              <a:t>IMMUNE SYSTEM/IMMUNOLOGY</a:t>
            </a:r>
          </a:p>
        </p:txBody>
      </p:sp>
      <p:sp>
        <p:nvSpPr>
          <p:cNvPr id="4" name="Text Placeholder 3">
            <a:extLst>
              <a:ext uri="{FF2B5EF4-FFF2-40B4-BE49-F238E27FC236}">
                <a16:creationId xmlns:a16="http://schemas.microsoft.com/office/drawing/2014/main" id="{F76AFE16-22AA-4623-8ABE-4C1B2D21CA8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108558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Rotavirus </a:t>
            </a:r>
          </a:p>
        </p:txBody>
      </p:sp>
      <p:sp>
        <p:nvSpPr>
          <p:cNvPr id="3" name="Content Placeholder 2"/>
          <p:cNvSpPr>
            <a:spLocks noGrp="1"/>
          </p:cNvSpPr>
          <p:nvPr>
            <p:ph type="body" sz="quarter" idx="10"/>
          </p:nvPr>
        </p:nvSpPr>
        <p:spPr>
          <a:xfrm>
            <a:off x="457200" y="1158875"/>
            <a:ext cx="4974609" cy="3341688"/>
          </a:xfrm>
        </p:spPr>
        <p:txBody>
          <a:bodyPr/>
          <a:lstStyle/>
          <a:p>
            <a:r>
              <a:rPr lang="en-US" dirty="0"/>
              <a:t>Double-stranded RNA virus</a:t>
            </a:r>
          </a:p>
          <a:p>
            <a:r>
              <a:rPr lang="en-US" dirty="0"/>
              <a:t>From 2009–2013, five strains of rotavirus (G1–G3, G9,G12) accounted for 90% of cases in the United States.</a:t>
            </a:r>
          </a:p>
          <a:p>
            <a:pPr lvl="1"/>
            <a:r>
              <a:rPr lang="en-US" dirty="0"/>
              <a:t>In 2012 and 2013 the G12 strain was the dominant genotype, each of those years accounting for &gt;68% of infections. </a:t>
            </a:r>
          </a:p>
        </p:txBody>
      </p:sp>
      <p:pic>
        <p:nvPicPr>
          <p:cNvPr id="5" name="Picture 4"/>
          <p:cNvPicPr>
            <a:picLocks noChangeAspect="1"/>
          </p:cNvPicPr>
          <p:nvPr/>
        </p:nvPicPr>
        <p:blipFill rotWithShape="1">
          <a:blip r:embed="rId3"/>
          <a:srcRect b="15030"/>
          <a:stretch/>
        </p:blipFill>
        <p:spPr>
          <a:xfrm>
            <a:off x="5875020" y="971506"/>
            <a:ext cx="2354580" cy="2520036"/>
          </a:xfrm>
          <a:prstGeom prst="rect">
            <a:avLst/>
          </a:prstGeom>
        </p:spPr>
      </p:pic>
      <p:sp>
        <p:nvSpPr>
          <p:cNvPr id="8" name="TextBox 7">
            <a:extLst>
              <a:ext uri="{FF2B5EF4-FFF2-40B4-BE49-F238E27FC236}">
                <a16:creationId xmlns:a16="http://schemas.microsoft.com/office/drawing/2014/main" id="{FCE62C8B-5190-7944-9613-5551CE3FDF0B}"/>
              </a:ext>
            </a:extLst>
          </p:cNvPr>
          <p:cNvSpPr txBox="1"/>
          <p:nvPr/>
        </p:nvSpPr>
        <p:spPr>
          <a:xfrm>
            <a:off x="58723" y="4243903"/>
            <a:ext cx="9026554" cy="738664"/>
          </a:xfrm>
          <a:prstGeom prst="rect">
            <a:avLst/>
          </a:prstGeom>
          <a:noFill/>
        </p:spPr>
        <p:txBody>
          <a:bodyPr wrap="square" rtlCol="0">
            <a:spAutoFit/>
          </a:bodyPr>
          <a:lstStyle/>
          <a:p>
            <a:r>
              <a:rPr lang="en-US" sz="1050" dirty="0">
                <a:solidFill>
                  <a:schemeClr val="bg2">
                    <a:lumMod val="50000"/>
                  </a:schemeClr>
                </a:solidFill>
                <a:latin typeface="Calibri" panose="020F0502020204030204" pitchFamily="34" charset="0"/>
                <a:cs typeface="Calibri" panose="020F0502020204030204" pitchFamily="34" charset="0"/>
              </a:rPr>
              <a:t>Information from Bowen, M. D., </a:t>
            </a:r>
            <a:r>
              <a:rPr lang="en-US" sz="1050" dirty="0" err="1">
                <a:solidFill>
                  <a:schemeClr val="bg2">
                    <a:lumMod val="50000"/>
                  </a:schemeClr>
                </a:solidFill>
                <a:latin typeface="Calibri" panose="020F0502020204030204" pitchFamily="34" charset="0"/>
                <a:cs typeface="Calibri" panose="020F0502020204030204" pitchFamily="34" charset="0"/>
              </a:rPr>
              <a:t>Mijatovic-Rustempasic</a:t>
            </a:r>
            <a:r>
              <a:rPr lang="en-US" sz="1050" dirty="0">
                <a:solidFill>
                  <a:schemeClr val="bg2">
                    <a:lumMod val="50000"/>
                  </a:schemeClr>
                </a:solidFill>
                <a:latin typeface="Calibri" panose="020F0502020204030204" pitchFamily="34" charset="0"/>
                <a:cs typeface="Calibri" panose="020F0502020204030204" pitchFamily="34" charset="0"/>
              </a:rPr>
              <a:t>, S., </a:t>
            </a:r>
            <a:r>
              <a:rPr lang="en-US" sz="1050" dirty="0" err="1">
                <a:solidFill>
                  <a:schemeClr val="bg2">
                    <a:lumMod val="50000"/>
                  </a:schemeClr>
                </a:solidFill>
                <a:latin typeface="Calibri" panose="020F0502020204030204" pitchFamily="34" charset="0"/>
                <a:cs typeface="Calibri" panose="020F0502020204030204" pitchFamily="34" charset="0"/>
              </a:rPr>
              <a:t>Esona</a:t>
            </a:r>
            <a:r>
              <a:rPr lang="en-US" sz="1050" dirty="0">
                <a:solidFill>
                  <a:schemeClr val="bg2">
                    <a:lumMod val="50000"/>
                  </a:schemeClr>
                </a:solidFill>
                <a:latin typeface="Calibri" panose="020F0502020204030204" pitchFamily="34" charset="0"/>
                <a:cs typeface="Calibri" panose="020F0502020204030204" pitchFamily="34" charset="0"/>
              </a:rPr>
              <a:t>, M. D., Teel, E. N., Gautam, R., Sturgeon, M., </a:t>
            </a:r>
            <a:r>
              <a:rPr lang="en-US" sz="1050" dirty="0" err="1">
                <a:solidFill>
                  <a:schemeClr val="bg2">
                    <a:lumMod val="50000"/>
                  </a:schemeClr>
                </a:solidFill>
                <a:latin typeface="Calibri" panose="020F0502020204030204" pitchFamily="34" charset="0"/>
                <a:cs typeface="Calibri" panose="020F0502020204030204" pitchFamily="34" charset="0"/>
              </a:rPr>
              <a:t>Azimi</a:t>
            </a:r>
            <a:r>
              <a:rPr lang="en-US" sz="1050" dirty="0">
                <a:solidFill>
                  <a:schemeClr val="bg2">
                    <a:lumMod val="50000"/>
                  </a:schemeClr>
                </a:solidFill>
                <a:latin typeface="Calibri" panose="020F0502020204030204" pitchFamily="34" charset="0"/>
                <a:cs typeface="Calibri" panose="020F0502020204030204" pitchFamily="34" charset="0"/>
              </a:rPr>
              <a:t>, P. H., Baker, C. J., Bernstein, D. I., Boom, J. A., Chappell, J., </a:t>
            </a:r>
            <a:r>
              <a:rPr lang="en-US" sz="1050" dirty="0" err="1">
                <a:solidFill>
                  <a:schemeClr val="bg2">
                    <a:lumMod val="50000"/>
                  </a:schemeClr>
                </a:solidFill>
                <a:latin typeface="Calibri" panose="020F0502020204030204" pitchFamily="34" charset="0"/>
                <a:cs typeface="Calibri" panose="020F0502020204030204" pitchFamily="34" charset="0"/>
              </a:rPr>
              <a:t>Donauer</a:t>
            </a:r>
            <a:r>
              <a:rPr lang="en-US" sz="1050" dirty="0">
                <a:solidFill>
                  <a:schemeClr val="bg2">
                    <a:lumMod val="50000"/>
                  </a:schemeClr>
                </a:solidFill>
                <a:latin typeface="Calibri" panose="020F0502020204030204" pitchFamily="34" charset="0"/>
                <a:cs typeface="Calibri" panose="020F0502020204030204" pitchFamily="34" charset="0"/>
              </a:rPr>
              <a:t>, S., Edwards, K. M., Englund, J. A., </a:t>
            </a:r>
            <a:r>
              <a:rPr lang="en-US" sz="1050" dirty="0" err="1">
                <a:solidFill>
                  <a:schemeClr val="bg2">
                    <a:lumMod val="50000"/>
                  </a:schemeClr>
                </a:solidFill>
                <a:latin typeface="Calibri" panose="020F0502020204030204" pitchFamily="34" charset="0"/>
                <a:cs typeface="Calibri" panose="020F0502020204030204" pitchFamily="34" charset="0"/>
              </a:rPr>
              <a:t>Halasa</a:t>
            </a:r>
            <a:r>
              <a:rPr lang="en-US" sz="1050" dirty="0">
                <a:solidFill>
                  <a:schemeClr val="bg2">
                    <a:lumMod val="50000"/>
                  </a:schemeClr>
                </a:solidFill>
                <a:latin typeface="Calibri" panose="020F0502020204030204" pitchFamily="34" charset="0"/>
                <a:cs typeface="Calibri" panose="020F0502020204030204" pitchFamily="34" charset="0"/>
              </a:rPr>
              <a:t>, N. B., Harrison, C. J., Johnston, S. H., Klein, E. J., McNeal, M. M., Moffatt, M. E., … Payne, D. C. (2016). Rotavirus Strain Trends During the </a:t>
            </a:r>
            <a:r>
              <a:rPr lang="en-US" sz="1050" dirty="0" err="1">
                <a:solidFill>
                  <a:schemeClr val="bg2">
                    <a:lumMod val="50000"/>
                  </a:schemeClr>
                </a:solidFill>
                <a:latin typeface="Calibri" panose="020F0502020204030204" pitchFamily="34" charset="0"/>
                <a:cs typeface="Calibri" panose="020F0502020204030204" pitchFamily="34" charset="0"/>
              </a:rPr>
              <a:t>Postlicensure</a:t>
            </a:r>
            <a:r>
              <a:rPr lang="en-US" sz="1050" dirty="0">
                <a:solidFill>
                  <a:schemeClr val="bg2">
                    <a:lumMod val="50000"/>
                  </a:schemeClr>
                </a:solidFill>
                <a:latin typeface="Calibri" panose="020F0502020204030204" pitchFamily="34" charset="0"/>
                <a:cs typeface="Calibri" panose="020F0502020204030204" pitchFamily="34" charset="0"/>
              </a:rPr>
              <a:t> Vaccine Era: United States, 2008-2013. </a:t>
            </a:r>
            <a:r>
              <a:rPr lang="en-US" sz="1050" i="1" dirty="0">
                <a:solidFill>
                  <a:schemeClr val="bg2">
                    <a:lumMod val="50000"/>
                  </a:schemeClr>
                </a:solidFill>
                <a:latin typeface="Calibri" panose="020F0502020204030204" pitchFamily="34" charset="0"/>
                <a:cs typeface="Calibri" panose="020F0502020204030204" pitchFamily="34" charset="0"/>
              </a:rPr>
              <a:t>The Journal of infectious diseases</a:t>
            </a:r>
            <a:r>
              <a:rPr lang="en-US" sz="1050" dirty="0">
                <a:solidFill>
                  <a:schemeClr val="bg2">
                    <a:lumMod val="50000"/>
                  </a:schemeClr>
                </a:solidFill>
                <a:latin typeface="Calibri" panose="020F0502020204030204" pitchFamily="34" charset="0"/>
                <a:cs typeface="Calibri" panose="020F0502020204030204" pitchFamily="34" charset="0"/>
              </a:rPr>
              <a:t>, </a:t>
            </a:r>
            <a:r>
              <a:rPr lang="en-US" sz="1050" i="1" dirty="0">
                <a:solidFill>
                  <a:schemeClr val="bg2">
                    <a:lumMod val="50000"/>
                  </a:schemeClr>
                </a:solidFill>
                <a:latin typeface="Calibri" panose="020F0502020204030204" pitchFamily="34" charset="0"/>
                <a:cs typeface="Calibri" panose="020F0502020204030204" pitchFamily="34" charset="0"/>
              </a:rPr>
              <a:t>214</a:t>
            </a:r>
            <a:r>
              <a:rPr lang="en-US" sz="1050" dirty="0">
                <a:solidFill>
                  <a:schemeClr val="bg2">
                    <a:lumMod val="50000"/>
                  </a:schemeClr>
                </a:solidFill>
                <a:latin typeface="Calibri" panose="020F0502020204030204" pitchFamily="34" charset="0"/>
                <a:cs typeface="Calibri" panose="020F0502020204030204" pitchFamily="34" charset="0"/>
              </a:rPr>
              <a:t>(5), 732–738. https://doi.org/10.1093/infdis/jiw233; image source: https://phil.cdc.gov/Details.aspx?pid=273.</a:t>
            </a:r>
          </a:p>
        </p:txBody>
      </p:sp>
      <p:graphicFrame>
        <p:nvGraphicFramePr>
          <p:cNvPr id="9" name="Table 8">
            <a:extLst>
              <a:ext uri="{FF2B5EF4-FFF2-40B4-BE49-F238E27FC236}">
                <a16:creationId xmlns:a16="http://schemas.microsoft.com/office/drawing/2014/main" id="{B64026FB-F535-46CC-A475-495CB9429866}"/>
              </a:ext>
            </a:extLst>
          </p:cNvPr>
          <p:cNvGraphicFramePr>
            <a:graphicFrameLocks noGrp="1"/>
          </p:cNvGraphicFramePr>
          <p:nvPr>
            <p:extLst>
              <p:ext uri="{D42A27DB-BD31-4B8C-83A1-F6EECF244321}">
                <p14:modId xmlns:p14="http://schemas.microsoft.com/office/powerpoint/2010/main" val="2654523571"/>
              </p:ext>
            </p:extLst>
          </p:nvPr>
        </p:nvGraphicFramePr>
        <p:xfrm>
          <a:off x="6065536" y="3592874"/>
          <a:ext cx="1973548" cy="579120"/>
        </p:xfrm>
        <a:graphic>
          <a:graphicData uri="http://schemas.openxmlformats.org/drawingml/2006/table">
            <a:tbl>
              <a:tblPr/>
              <a:tblGrid>
                <a:gridCol w="1973548">
                  <a:extLst>
                    <a:ext uri="{9D8B030D-6E8A-4147-A177-3AD203B41FA5}">
                      <a16:colId xmlns:a16="http://schemas.microsoft.com/office/drawing/2014/main" val="281046525"/>
                    </a:ext>
                  </a:extLst>
                </a:gridCol>
              </a:tblGrid>
              <a:tr h="49387">
                <a:tc>
                  <a:txBody>
                    <a:bodyPr/>
                    <a:lstStyle/>
                    <a:p>
                      <a:pPr algn="ctr"/>
                      <a:r>
                        <a:rPr lang="en-US" sz="1000" dirty="0">
                          <a:solidFill>
                            <a:srgbClr val="000000"/>
                          </a:solidFill>
                          <a:effectLst/>
                          <a:latin typeface="Calibri" panose="020F0502020204030204" pitchFamily="34" charset="0"/>
                          <a:cs typeface="Calibri" panose="020F0502020204030204" pitchFamily="34" charset="0"/>
                        </a:rPr>
                        <a:t>Electron micrograph of rotavirus</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210732362"/>
                  </a:ext>
                </a:extLst>
              </a:tr>
              <a:tr h="69142">
                <a:tc>
                  <a:txBody>
                    <a:bodyPr/>
                    <a:lstStyle/>
                    <a:p>
                      <a:endParaRPr lang="en-US" sz="1400" dirty="0"/>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409953735"/>
                  </a:ext>
                </a:extLst>
              </a:tr>
              <a:tr h="69142">
                <a:tc>
                  <a:txBody>
                    <a:bodyPr/>
                    <a:lstStyle/>
                    <a:p>
                      <a:pPr algn="ctr"/>
                      <a:endParaRPr lang="en-US" sz="1400" dirty="0"/>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07178182"/>
                  </a:ext>
                </a:extLst>
              </a:tr>
            </a:tbl>
          </a:graphicData>
        </a:graphic>
      </p:graphicFrame>
    </p:spTree>
    <p:extLst>
      <p:ext uri="{BB962C8B-B14F-4D97-AF65-F5344CB8AC3E}">
        <p14:creationId xmlns:p14="http://schemas.microsoft.com/office/powerpoint/2010/main" val="236067688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Shape 89"/>
          <p:cNvSpPr txBox="1">
            <a:spLocks noGrp="1"/>
          </p:cNvSpPr>
          <p:nvPr>
            <p:ph type="title"/>
          </p:nvPr>
        </p:nvSpPr>
        <p:spPr>
          <a:xfrm>
            <a:off x="457200" y="545692"/>
            <a:ext cx="8229600" cy="857250"/>
          </a:xfrm>
          <a:prstGeom prst="rect">
            <a:avLst/>
          </a:prstGeom>
          <a:noFill/>
          <a:ln>
            <a:noFill/>
          </a:ln>
        </p:spPr>
        <p:txBody>
          <a:bodyPr spcFirstLastPara="1" wrap="square" lIns="68569" tIns="34275" rIns="68569" bIns="34275" anchor="t" anchorCtr="0">
            <a:noAutofit/>
          </a:bodyPr>
          <a:lstStyle/>
          <a:p>
            <a:r>
              <a:rPr lang="en-US" dirty="0"/>
              <a:t>About This Publication</a:t>
            </a:r>
            <a:endParaRPr dirty="0"/>
          </a:p>
        </p:txBody>
      </p:sp>
      <p:sp>
        <p:nvSpPr>
          <p:cNvPr id="5" name="Subtitle 2">
            <a:extLst>
              <a:ext uri="{FF2B5EF4-FFF2-40B4-BE49-F238E27FC236}">
                <a16:creationId xmlns:a16="http://schemas.microsoft.com/office/drawing/2014/main" id="{67560FE6-C7ED-4AD5-9FA4-60F90655F5C1}"/>
              </a:ext>
            </a:extLst>
          </p:cNvPr>
          <p:cNvSpPr txBox="1">
            <a:spLocks/>
          </p:cNvSpPr>
          <p:nvPr/>
        </p:nvSpPr>
        <p:spPr bwMode="auto">
          <a:xfrm>
            <a:off x="457200" y="974317"/>
            <a:ext cx="8229600"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5DAA"/>
              </a:buClr>
              <a:buFont typeface="Wingdings" panose="05000000000000000000" pitchFamily="2" charset="2"/>
              <a:buChar char="§"/>
              <a:defRPr sz="2000" kern="1200">
                <a:solidFill>
                  <a:schemeClr val="accent4">
                    <a:lumMod val="75000"/>
                  </a:schemeClr>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532E63"/>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9A3B26"/>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1800" dirty="0"/>
              <a:t>This publication was designed to help prelicensure nursing faculty incorporate appropriate elements of the </a:t>
            </a:r>
            <a:r>
              <a:rPr lang="en-US" sz="1800" dirty="0">
                <a:hlinkClick r:id="rId3"/>
              </a:rPr>
              <a:t>IRUN Curriculum Framework</a:t>
            </a:r>
            <a:r>
              <a:rPr lang="en-US" sz="1800" dirty="0"/>
              <a:t> into their existing curricula. This content is also available in a PowerPoint file located on the </a:t>
            </a:r>
            <a:r>
              <a:rPr lang="en-US" sz="1800" dirty="0">
                <a:solidFill>
                  <a:schemeClr val="accent5"/>
                </a:solidFill>
                <a:hlinkClick r:id="rId3">
                  <a:extLst>
                    <a:ext uri="{A12FA001-AC4F-418D-AE19-62706E023703}">
                      <ahyp:hlinkClr xmlns:ahyp="http://schemas.microsoft.com/office/drawing/2018/hyperlinkcolor" val="tx"/>
                    </a:ext>
                  </a:extLst>
                </a:hlinkClick>
              </a:rPr>
              <a:t>IRUN web page</a:t>
            </a:r>
            <a:r>
              <a:rPr lang="en-US" sz="1800" dirty="0"/>
              <a:t>. </a:t>
            </a:r>
          </a:p>
          <a:p>
            <a:pPr marL="0" indent="0">
              <a:buFont typeface="Wingdings" panose="05000000000000000000" pitchFamily="2" charset="2"/>
              <a:buNone/>
            </a:pPr>
            <a:endParaRPr lang="en-US" sz="1200" dirty="0"/>
          </a:p>
          <a:p>
            <a:pPr marL="0" indent="0">
              <a:buFont typeface="Wingdings" panose="05000000000000000000" pitchFamily="2" charset="2"/>
              <a:buNone/>
            </a:pPr>
            <a:r>
              <a:rPr lang="en-US" sz="1800" dirty="0"/>
              <a:t>Please submit questions or comments about this publication via the </a:t>
            </a:r>
            <a:r>
              <a:rPr lang="en-US" sz="1800" dirty="0">
                <a:solidFill>
                  <a:schemeClr val="accent5"/>
                </a:solidFill>
                <a:hlinkClick r:id="rId3">
                  <a:extLst>
                    <a:ext uri="{A12FA001-AC4F-418D-AE19-62706E023703}">
                      <ahyp:hlinkClr xmlns:ahyp="http://schemas.microsoft.com/office/drawing/2018/hyperlinkcolor" val="tx"/>
                    </a:ext>
                  </a:extLst>
                </a:hlinkClick>
              </a:rPr>
              <a:t>IRUN web page</a:t>
            </a:r>
            <a:r>
              <a:rPr lang="en-US" sz="1800" dirty="0"/>
              <a:t>.</a:t>
            </a:r>
          </a:p>
          <a:p>
            <a:pPr marL="0" indent="0">
              <a:buFont typeface="Wingdings" panose="05000000000000000000" pitchFamily="2" charset="2"/>
              <a:buNone/>
            </a:pPr>
            <a:endParaRPr lang="en-US" sz="1200" dirty="0"/>
          </a:p>
          <a:p>
            <a:pPr marL="0" indent="0">
              <a:buFont typeface="Wingdings" panose="05000000000000000000" pitchFamily="2" charset="2"/>
              <a:buNone/>
            </a:pPr>
            <a:r>
              <a:rPr lang="en-US" sz="1800" dirty="0"/>
              <a:t>This publication was funded by the Centers for Disease Control and Prevention (CDC) through Cooperative Agreement Number 5NU36OE000008-03-00 with the Association for Prevention Teaching and Research (APTR) and Cooperative Agreement Number 6NU36OE000009-02-01 with the American Association of Colleges of Nursing (AACN). Its contents are solely the responsibility of the authors and do not necessarily represent the official views of APTR, AACN, CDC, or the Department of Health and Human Services.</a:t>
            </a:r>
          </a:p>
          <a:p>
            <a:pPr marL="0" indent="0">
              <a:buFont typeface="Wingdings" panose="05000000000000000000" pitchFamily="2" charset="2"/>
              <a:buNone/>
            </a:pPr>
            <a:endParaRPr lang="en-US" dirty="0"/>
          </a:p>
        </p:txBody>
      </p:sp>
    </p:spTree>
    <p:extLst>
      <p:ext uri="{BB962C8B-B14F-4D97-AF65-F5344CB8AC3E}">
        <p14:creationId xmlns:p14="http://schemas.microsoft.com/office/powerpoint/2010/main" val="402046731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Rotavirus Immunity </a:t>
            </a:r>
          </a:p>
        </p:txBody>
      </p:sp>
      <p:sp>
        <p:nvSpPr>
          <p:cNvPr id="3" name="Content Placeholder 2"/>
          <p:cNvSpPr>
            <a:spLocks noGrp="1"/>
          </p:cNvSpPr>
          <p:nvPr>
            <p:ph type="body" sz="quarter" idx="10"/>
          </p:nvPr>
        </p:nvSpPr>
        <p:spPr>
          <a:xfrm>
            <a:off x="457200" y="1158875"/>
            <a:ext cx="7973122" cy="3341688"/>
          </a:xfrm>
        </p:spPr>
        <p:txBody>
          <a:bodyPr/>
          <a:lstStyle/>
          <a:p>
            <a:r>
              <a:rPr lang="en-US" dirty="0"/>
              <a:t>Antibodies against virion glycoproteins VP7 and VP4 probably important for protection.</a:t>
            </a:r>
          </a:p>
          <a:p>
            <a:r>
              <a:rPr lang="en-US" dirty="0"/>
              <a:t>Recovery from a first infection usually does not lead to permanent immunity.</a:t>
            </a:r>
          </a:p>
          <a:p>
            <a:pPr lvl="1"/>
            <a:r>
              <a:rPr lang="en-US" dirty="0"/>
              <a:t>However, rotavirus infections decrease the probability and severity of later infections.</a:t>
            </a:r>
          </a:p>
          <a:p>
            <a:r>
              <a:rPr lang="en-US" dirty="0"/>
              <a:t>Clinical trials and effectiveness studies have shown good duration of protection up to 2 years and in some cases beyond.</a:t>
            </a:r>
          </a:p>
        </p:txBody>
      </p:sp>
      <p:sp>
        <p:nvSpPr>
          <p:cNvPr id="7" name="TextBox 6">
            <a:extLst>
              <a:ext uri="{FF2B5EF4-FFF2-40B4-BE49-F238E27FC236}">
                <a16:creationId xmlns:a16="http://schemas.microsoft.com/office/drawing/2014/main" id="{4B4B937E-6F3F-4E85-A693-8246B200800C}"/>
              </a:ext>
            </a:extLst>
          </p:cNvPr>
          <p:cNvSpPr txBox="1"/>
          <p:nvPr/>
        </p:nvSpPr>
        <p:spPr>
          <a:xfrm>
            <a:off x="228600" y="4126849"/>
            <a:ext cx="8848288" cy="938719"/>
          </a:xfrm>
          <a:prstGeom prst="rect">
            <a:avLst/>
          </a:prstGeom>
          <a:noFill/>
        </p:spPr>
        <p:txBody>
          <a:bodyPr wrap="square" rtlCol="0">
            <a:spAutoFit/>
          </a:bodyPr>
          <a:lstStyle/>
          <a:p>
            <a:r>
              <a:rPr lang="en-US" sz="1100" dirty="0">
                <a:solidFill>
                  <a:schemeClr val="bg2">
                    <a:lumMod val="50000"/>
                  </a:schemeClr>
                </a:solidFill>
                <a:latin typeface="Calibri" panose="020F0502020204030204" pitchFamily="34" charset="0"/>
                <a:cs typeface="Calibri" panose="020F0502020204030204" pitchFamily="34" charset="0"/>
              </a:rPr>
              <a:t>Information from Centers for Disease Control and Prevention. </a:t>
            </a:r>
            <a:r>
              <a:rPr lang="en-US" sz="1100" i="1" dirty="0">
                <a:solidFill>
                  <a:schemeClr val="bg2">
                    <a:lumMod val="50000"/>
                  </a:schemeClr>
                </a:solidFill>
                <a:latin typeface="Calibri" panose="020F0502020204030204" pitchFamily="34" charset="0"/>
                <a:cs typeface="Calibri" panose="020F0502020204030204" pitchFamily="34" charset="0"/>
              </a:rPr>
              <a:t>Epidemiology and Prevention of Vaccine-Preventable Diseases</a:t>
            </a:r>
            <a:r>
              <a:rPr lang="en-US" sz="1100" dirty="0">
                <a:solidFill>
                  <a:schemeClr val="bg2">
                    <a:lumMod val="50000"/>
                  </a:schemeClr>
                </a:solidFill>
                <a:latin typeface="Calibri" panose="020F0502020204030204" pitchFamily="34" charset="0"/>
                <a:cs typeface="Calibri" panose="020F0502020204030204" pitchFamily="34" charset="0"/>
              </a:rPr>
              <a:t>. Hamborsky J, Kroger A, Wolfe S, eds. 13th ed. Washington D.C.: Public Health Foundation; 2015; </a:t>
            </a:r>
            <a:r>
              <a:rPr lang="en-US" sz="1100" dirty="0">
                <a:solidFill>
                  <a:schemeClr val="bg2">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https://www.cdc.gov/vaccines/pubs/pinkbook/index.html</a:t>
            </a:r>
            <a:r>
              <a:rPr lang="en-US" sz="1100" dirty="0">
                <a:solidFill>
                  <a:schemeClr val="bg2">
                    <a:lumMod val="50000"/>
                  </a:schemeClr>
                </a:solidFill>
                <a:latin typeface="Calibri" panose="020F0502020204030204" pitchFamily="34" charset="0"/>
                <a:cs typeface="Calibri" panose="020F0502020204030204" pitchFamily="34" charset="0"/>
              </a:rPr>
              <a:t>; </a:t>
            </a:r>
            <a:r>
              <a:rPr lang="en-US" sz="1100" dirty="0">
                <a:solidFill>
                  <a:schemeClr val="bg2">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https://www.cdc.gov/rotavirus/clinical.html</a:t>
            </a:r>
            <a:r>
              <a:rPr lang="en-US" sz="1100" dirty="0">
                <a:solidFill>
                  <a:schemeClr val="bg2">
                    <a:lumMod val="50000"/>
                  </a:schemeClr>
                </a:solidFill>
                <a:latin typeface="Calibri" panose="020F0502020204030204" pitchFamily="34" charset="0"/>
                <a:cs typeface="Calibri" panose="020F0502020204030204" pitchFamily="34" charset="0"/>
              </a:rPr>
              <a:t>; </a:t>
            </a:r>
            <a:r>
              <a:rPr lang="en-US" sz="1050" dirty="0">
                <a:solidFill>
                  <a:schemeClr val="bg2">
                    <a:lumMod val="50000"/>
                  </a:schemeClr>
                </a:solidFill>
                <a:latin typeface="Calibri" panose="020F0502020204030204" pitchFamily="34" charset="0"/>
                <a:cs typeface="Calibri" panose="020F0502020204030204" pitchFamily="34" charset="0"/>
              </a:rPr>
              <a:t>Velázquez FR, Matson DO, Calva JJ, Guerrero L, Morrow AL, Carter-Campbell S, Glass RI, Estes MK, Pickering LK, Ruiz-Palacios GM. Rotavirus infection in infants as protection against subsequent infections. N </a:t>
            </a:r>
            <a:r>
              <a:rPr lang="en-US" sz="1050" dirty="0" err="1">
                <a:solidFill>
                  <a:schemeClr val="bg2">
                    <a:lumMod val="50000"/>
                  </a:schemeClr>
                </a:solidFill>
                <a:latin typeface="Calibri" panose="020F0502020204030204" pitchFamily="34" charset="0"/>
                <a:cs typeface="Calibri" panose="020F0502020204030204" pitchFamily="34" charset="0"/>
              </a:rPr>
              <a:t>Engl</a:t>
            </a:r>
            <a:r>
              <a:rPr lang="en-US" sz="1050" dirty="0">
                <a:solidFill>
                  <a:schemeClr val="bg2">
                    <a:lumMod val="50000"/>
                  </a:schemeClr>
                </a:solidFill>
                <a:latin typeface="Calibri" panose="020F0502020204030204" pitchFamily="34" charset="0"/>
                <a:cs typeface="Calibri" panose="020F0502020204030204" pitchFamily="34" charset="0"/>
              </a:rPr>
              <a:t> J Med. 1996 Oct 3;335(14):1022-8. </a:t>
            </a:r>
            <a:r>
              <a:rPr lang="en-US" sz="1050" dirty="0" err="1">
                <a:solidFill>
                  <a:schemeClr val="bg2">
                    <a:lumMod val="50000"/>
                  </a:schemeClr>
                </a:solidFill>
                <a:latin typeface="Calibri" panose="020F0502020204030204" pitchFamily="34" charset="0"/>
                <a:cs typeface="Calibri" panose="020F0502020204030204" pitchFamily="34" charset="0"/>
              </a:rPr>
              <a:t>doi</a:t>
            </a:r>
            <a:r>
              <a:rPr lang="en-US" sz="1050" dirty="0">
                <a:solidFill>
                  <a:schemeClr val="bg2">
                    <a:lumMod val="50000"/>
                  </a:schemeClr>
                </a:solidFill>
                <a:latin typeface="Calibri" panose="020F0502020204030204" pitchFamily="34" charset="0"/>
                <a:cs typeface="Calibri" panose="020F0502020204030204" pitchFamily="34" charset="0"/>
              </a:rPr>
              <a:t>: 10.1056/NEJM199610033351404. PMID: 8793926.</a:t>
            </a:r>
          </a:p>
        </p:txBody>
      </p:sp>
    </p:spTree>
    <p:extLst>
      <p:ext uri="{BB962C8B-B14F-4D97-AF65-F5344CB8AC3E}">
        <p14:creationId xmlns:p14="http://schemas.microsoft.com/office/powerpoint/2010/main" val="46706180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p:txBody>
          <a:bodyPr/>
          <a:lstStyle/>
          <a:p>
            <a:r>
              <a:rPr lang="en-US" dirty="0"/>
              <a:t>VACCINE-PREVENTABLE DISEASES</a:t>
            </a:r>
          </a:p>
        </p:txBody>
      </p:sp>
      <p:sp>
        <p:nvSpPr>
          <p:cNvPr id="4" name="Text Placeholder 3">
            <a:extLst>
              <a:ext uri="{FF2B5EF4-FFF2-40B4-BE49-F238E27FC236}">
                <a16:creationId xmlns:a16="http://schemas.microsoft.com/office/drawing/2014/main" id="{6818A382-63E8-4E73-82B5-20775BF38A1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49443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49262C-750A-4E27-B871-AB48346C0DAA}"/>
              </a:ext>
            </a:extLst>
          </p:cNvPr>
          <p:cNvSpPr>
            <a:spLocks noGrp="1"/>
          </p:cNvSpPr>
          <p:nvPr>
            <p:ph type="title"/>
          </p:nvPr>
        </p:nvSpPr>
        <p:spPr/>
        <p:txBody>
          <a:bodyPr/>
          <a:lstStyle/>
          <a:p>
            <a:r>
              <a:rPr lang="en-US" dirty="0"/>
              <a:t>Rotavirus Pathogenesis</a:t>
            </a:r>
            <a:endParaRPr lang="en-US" sz="2400" dirty="0"/>
          </a:p>
        </p:txBody>
      </p:sp>
      <p:sp>
        <p:nvSpPr>
          <p:cNvPr id="2" name="Text Placeholder 1">
            <a:extLst>
              <a:ext uri="{FF2B5EF4-FFF2-40B4-BE49-F238E27FC236}">
                <a16:creationId xmlns:a16="http://schemas.microsoft.com/office/drawing/2014/main" id="{C368B40B-65CA-4B80-8C50-FBE735A84C0C}"/>
              </a:ext>
            </a:extLst>
          </p:cNvPr>
          <p:cNvSpPr>
            <a:spLocks noGrp="1"/>
          </p:cNvSpPr>
          <p:nvPr>
            <p:ph type="body" sz="quarter" idx="10"/>
          </p:nvPr>
        </p:nvSpPr>
        <p:spPr>
          <a:xfrm>
            <a:off x="457200" y="1121495"/>
            <a:ext cx="8229600" cy="3104541"/>
          </a:xfrm>
        </p:spPr>
        <p:txBody>
          <a:bodyPr/>
          <a:lstStyle/>
          <a:p>
            <a:r>
              <a:rPr lang="en-US" dirty="0"/>
              <a:t>Entry through mouth</a:t>
            </a:r>
          </a:p>
          <a:p>
            <a:r>
              <a:rPr lang="en-US" dirty="0"/>
              <a:t>Replication in epithelium of small intestine</a:t>
            </a:r>
          </a:p>
          <a:p>
            <a:r>
              <a:rPr lang="en-US" dirty="0"/>
              <a:t>Rotavirus antigen detectable in serum in severe infections.</a:t>
            </a:r>
          </a:p>
          <a:p>
            <a:r>
              <a:rPr lang="en-US" dirty="0"/>
              <a:t>Infection leads to isotonic diarrhea.</a:t>
            </a:r>
          </a:p>
          <a:p>
            <a:pPr marL="38100" indent="0" fontAlgn="ctr">
              <a:buNone/>
            </a:pPr>
            <a:endParaRPr lang="en-US" dirty="0"/>
          </a:p>
        </p:txBody>
      </p:sp>
      <p:sp>
        <p:nvSpPr>
          <p:cNvPr id="5" name="TextBox 4">
            <a:extLst>
              <a:ext uri="{FF2B5EF4-FFF2-40B4-BE49-F238E27FC236}">
                <a16:creationId xmlns:a16="http://schemas.microsoft.com/office/drawing/2014/main" id="{182F27D3-AD19-4F57-9F63-29BE696B7972}"/>
              </a:ext>
            </a:extLst>
          </p:cNvPr>
          <p:cNvSpPr txBox="1"/>
          <p:nvPr/>
        </p:nvSpPr>
        <p:spPr>
          <a:xfrm>
            <a:off x="457200" y="4638790"/>
            <a:ext cx="8686800" cy="415498"/>
          </a:xfrm>
          <a:prstGeom prst="rect">
            <a:avLst/>
          </a:prstGeom>
          <a:noFill/>
        </p:spPr>
        <p:txBody>
          <a:bodyPr wrap="square" rtlCol="0">
            <a:spAutoFit/>
          </a:bodyPr>
          <a:lstStyle/>
          <a:p>
            <a:r>
              <a:rPr lang="en-US" sz="1050" dirty="0">
                <a:solidFill>
                  <a:schemeClr val="bg2">
                    <a:lumMod val="50000"/>
                  </a:schemeClr>
                </a:solidFill>
                <a:latin typeface="Calibri" panose="020F0502020204030204" pitchFamily="34" charset="0"/>
                <a:cs typeface="Calibri" panose="020F0502020204030204" pitchFamily="34" charset="0"/>
              </a:rPr>
              <a:t>Information from Centers for Disease Control and Prevention. </a:t>
            </a:r>
            <a:r>
              <a:rPr lang="en-US" sz="1050" i="1" dirty="0">
                <a:solidFill>
                  <a:schemeClr val="bg2">
                    <a:lumMod val="50000"/>
                  </a:schemeClr>
                </a:solidFill>
                <a:latin typeface="Calibri" panose="020F0502020204030204" pitchFamily="34" charset="0"/>
                <a:cs typeface="Calibri" panose="020F0502020204030204" pitchFamily="34" charset="0"/>
              </a:rPr>
              <a:t>Epidemiology and Prevention of Vaccine-Preventable Diseases</a:t>
            </a:r>
            <a:r>
              <a:rPr lang="en-US" sz="1050" dirty="0">
                <a:solidFill>
                  <a:schemeClr val="bg2">
                    <a:lumMod val="50000"/>
                  </a:schemeClr>
                </a:solidFill>
                <a:latin typeface="Calibri" panose="020F0502020204030204" pitchFamily="34" charset="0"/>
                <a:cs typeface="Calibri" panose="020F0502020204030204" pitchFamily="34" charset="0"/>
              </a:rPr>
              <a:t>. Hamborsky J, Kroger A, Wolfe S, eds. 13th ed. Washington D.C.: Public Health Foundation; 2015; https://www.cdc.gov/vaccines/pubs/pinkbook/index.html.</a:t>
            </a:r>
          </a:p>
        </p:txBody>
      </p:sp>
    </p:spTree>
    <p:extLst>
      <p:ext uri="{BB962C8B-B14F-4D97-AF65-F5344CB8AC3E}">
        <p14:creationId xmlns:p14="http://schemas.microsoft.com/office/powerpoint/2010/main" val="215310703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49262C-750A-4E27-B871-AB48346C0DAA}"/>
              </a:ext>
            </a:extLst>
          </p:cNvPr>
          <p:cNvSpPr>
            <a:spLocks noGrp="1"/>
          </p:cNvSpPr>
          <p:nvPr>
            <p:ph type="title"/>
          </p:nvPr>
        </p:nvSpPr>
        <p:spPr/>
        <p:txBody>
          <a:bodyPr/>
          <a:lstStyle/>
          <a:p>
            <a:r>
              <a:rPr lang="en-US" dirty="0"/>
              <a:t>Rotavirus Epidemiology</a:t>
            </a:r>
            <a:endParaRPr lang="en-US" sz="2400" dirty="0"/>
          </a:p>
        </p:txBody>
      </p:sp>
      <p:sp>
        <p:nvSpPr>
          <p:cNvPr id="2" name="Text Placeholder 1">
            <a:extLst>
              <a:ext uri="{FF2B5EF4-FFF2-40B4-BE49-F238E27FC236}">
                <a16:creationId xmlns:a16="http://schemas.microsoft.com/office/drawing/2014/main" id="{C368B40B-65CA-4B80-8C50-FBE735A84C0C}"/>
              </a:ext>
            </a:extLst>
          </p:cNvPr>
          <p:cNvSpPr>
            <a:spLocks noGrp="1"/>
          </p:cNvSpPr>
          <p:nvPr>
            <p:ph type="body" sz="quarter" idx="10"/>
          </p:nvPr>
        </p:nvSpPr>
        <p:spPr>
          <a:xfrm>
            <a:off x="457200" y="1221119"/>
            <a:ext cx="8229600" cy="3104541"/>
          </a:xfrm>
        </p:spPr>
        <p:txBody>
          <a:bodyPr/>
          <a:lstStyle/>
          <a:p>
            <a:pPr marL="38100" indent="0" fontAlgn="ctr">
              <a:buNone/>
            </a:pPr>
            <a:r>
              <a:rPr lang="en-US" sz="2400" b="1" dirty="0"/>
              <a:t>Reservoir</a:t>
            </a:r>
            <a:r>
              <a:rPr lang="en-US" sz="2400" dirty="0"/>
              <a:t>			</a:t>
            </a:r>
            <a:r>
              <a:rPr lang="en-US" sz="2400" b="0" dirty="0"/>
              <a:t>Human (GI tract and stool)</a:t>
            </a:r>
          </a:p>
          <a:p>
            <a:pPr marL="38100" indent="0" fontAlgn="ctr">
              <a:buNone/>
            </a:pPr>
            <a:r>
              <a:rPr lang="en-US" sz="2400" b="1" dirty="0"/>
              <a:t>Transmission</a:t>
            </a:r>
            <a:r>
              <a:rPr lang="en-US" sz="2400" dirty="0"/>
              <a:t>			</a:t>
            </a:r>
            <a:r>
              <a:rPr lang="en-US" sz="2400" b="0" dirty="0"/>
              <a:t>Fecal-oral route</a:t>
            </a:r>
          </a:p>
          <a:p>
            <a:pPr marL="38100" indent="0" fontAlgn="ctr">
              <a:buNone/>
            </a:pPr>
            <a:r>
              <a:rPr lang="en-US" sz="2400" b="1" dirty="0"/>
              <a:t>Temporal pattern</a:t>
            </a:r>
            <a:r>
              <a:rPr lang="en-US" sz="2400" dirty="0"/>
              <a:t>		W</a:t>
            </a:r>
            <a:r>
              <a:rPr lang="en-US" sz="2400" b="0" dirty="0"/>
              <a:t>inter and early spring</a:t>
            </a:r>
          </a:p>
          <a:p>
            <a:pPr marL="38100" indent="0" fontAlgn="ctr">
              <a:buNone/>
            </a:pPr>
            <a:r>
              <a:rPr lang="en-US" sz="2400" b="1" dirty="0"/>
              <a:t>Communicability</a:t>
            </a:r>
            <a:r>
              <a:rPr lang="en-US" sz="2400" dirty="0"/>
              <a:t>		2 days before to 10 days after 				onset of symptoms</a:t>
            </a:r>
            <a:endParaRPr lang="en-US" sz="2400" b="0" dirty="0"/>
          </a:p>
          <a:p>
            <a:pPr marL="38100" indent="0">
              <a:buNone/>
            </a:pPr>
            <a:endParaRPr lang="en-US" dirty="0"/>
          </a:p>
        </p:txBody>
      </p:sp>
      <p:sp>
        <p:nvSpPr>
          <p:cNvPr id="5" name="TextBox 4">
            <a:extLst>
              <a:ext uri="{FF2B5EF4-FFF2-40B4-BE49-F238E27FC236}">
                <a16:creationId xmlns:a16="http://schemas.microsoft.com/office/drawing/2014/main" id="{182F27D3-AD19-4F57-9F63-29BE696B7972}"/>
              </a:ext>
            </a:extLst>
          </p:cNvPr>
          <p:cNvSpPr txBox="1"/>
          <p:nvPr/>
        </p:nvSpPr>
        <p:spPr>
          <a:xfrm>
            <a:off x="406400" y="4483550"/>
            <a:ext cx="8686800" cy="938719"/>
          </a:xfrm>
          <a:prstGeom prst="rect">
            <a:avLst/>
          </a:prstGeom>
          <a:noFill/>
        </p:spPr>
        <p:txBody>
          <a:bodyPr wrap="square" rtlCol="0">
            <a:spAutoFit/>
          </a:bodyPr>
          <a:lstStyle/>
          <a:p>
            <a:r>
              <a:rPr lang="en-US" sz="1100" dirty="0">
                <a:solidFill>
                  <a:schemeClr val="bg2">
                    <a:lumMod val="50000"/>
                  </a:schemeClr>
                </a:solidFill>
                <a:latin typeface="Calibri" panose="020F0502020204030204" pitchFamily="34" charset="0"/>
                <a:cs typeface="Calibri" panose="020F0502020204030204" pitchFamily="34" charset="0"/>
              </a:rPr>
              <a:t>Information from Centers for Disease Control and Prevention. </a:t>
            </a:r>
            <a:r>
              <a:rPr lang="en-US" sz="1100" i="1" dirty="0">
                <a:solidFill>
                  <a:schemeClr val="bg2">
                    <a:lumMod val="50000"/>
                  </a:schemeClr>
                </a:solidFill>
                <a:latin typeface="Calibri" panose="020F0502020204030204" pitchFamily="34" charset="0"/>
                <a:cs typeface="Calibri" panose="020F0502020204030204" pitchFamily="34" charset="0"/>
              </a:rPr>
              <a:t>Epidemiology and Prevention of Vaccine-Preventable Diseases</a:t>
            </a:r>
            <a:r>
              <a:rPr lang="en-US" sz="1100" dirty="0">
                <a:solidFill>
                  <a:schemeClr val="bg2">
                    <a:lumMod val="50000"/>
                  </a:schemeClr>
                </a:solidFill>
                <a:latin typeface="Calibri" panose="020F0502020204030204" pitchFamily="34" charset="0"/>
                <a:cs typeface="Calibri" panose="020F0502020204030204" pitchFamily="34" charset="0"/>
              </a:rPr>
              <a:t>. Hamborsky J, Kroger A, Wolfe S, eds. 13th ed. Washington D.C.: Public Health Foundation; 2015; https://www.cdc.gov/vaccines/pubs/pinkbook/index.html; </a:t>
            </a:r>
            <a:r>
              <a:rPr lang="en-US" sz="1100" dirty="0">
                <a:solidFill>
                  <a:schemeClr val="bg2">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https://www.cdc.gov/rotavirus/clinical.html</a:t>
            </a:r>
            <a:r>
              <a:rPr lang="en-US" sz="1100" dirty="0">
                <a:solidFill>
                  <a:schemeClr val="bg2">
                    <a:lumMod val="50000"/>
                  </a:schemeClr>
                </a:solidFill>
                <a:latin typeface="Calibri" panose="020F0502020204030204" pitchFamily="34" charset="0"/>
                <a:cs typeface="Calibri" panose="020F0502020204030204" pitchFamily="34" charset="0"/>
              </a:rPr>
              <a:t>; </a:t>
            </a:r>
            <a:r>
              <a:rPr lang="en-US" sz="1100" dirty="0">
                <a:solidFill>
                  <a:schemeClr val="bg2">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https://www.cdc.gov/rotavirus/surveillance.html</a:t>
            </a:r>
            <a:r>
              <a:rPr lang="en-US" sz="1100" dirty="0">
                <a:solidFill>
                  <a:schemeClr val="bg2">
                    <a:lumMod val="50000"/>
                  </a:schemeClr>
                </a:solidFill>
                <a:latin typeface="Calibri" panose="020F0502020204030204" pitchFamily="34" charset="0"/>
                <a:cs typeface="Calibri" panose="020F0502020204030204" pitchFamily="34" charset="0"/>
              </a:rPr>
              <a:t>.</a:t>
            </a:r>
          </a:p>
          <a:p>
            <a:endParaRPr lang="en-US" sz="1100" dirty="0">
              <a:solidFill>
                <a:schemeClr val="bg2">
                  <a:lumMod val="50000"/>
                </a:schemeClr>
              </a:solidFill>
              <a:latin typeface="Calibri" panose="020F0502020204030204" pitchFamily="34" charset="0"/>
              <a:cs typeface="Calibri" panose="020F0502020204030204" pitchFamily="34" charset="0"/>
            </a:endParaRPr>
          </a:p>
          <a:p>
            <a:endParaRPr lang="en-US" sz="1100" dirty="0">
              <a:solidFill>
                <a:schemeClr val="bg2">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680494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Rotavirus Clinical Features</a:t>
            </a:r>
          </a:p>
        </p:txBody>
      </p:sp>
      <p:sp>
        <p:nvSpPr>
          <p:cNvPr id="3" name="Content Placeholder 2"/>
          <p:cNvSpPr>
            <a:spLocks noGrp="1"/>
          </p:cNvSpPr>
          <p:nvPr>
            <p:ph type="body" sz="quarter" idx="10"/>
          </p:nvPr>
        </p:nvSpPr>
        <p:spPr/>
        <p:txBody>
          <a:bodyPr/>
          <a:lstStyle/>
          <a:p>
            <a:r>
              <a:rPr lang="en-US" dirty="0"/>
              <a:t>Short incubation period: onset of diarrheal symptoms occurring in less than than 48 hours after infection</a:t>
            </a:r>
          </a:p>
          <a:p>
            <a:r>
              <a:rPr lang="en-US" dirty="0"/>
              <a:t>First infection is generally most severe.</a:t>
            </a:r>
          </a:p>
          <a:p>
            <a:r>
              <a:rPr lang="en-US" dirty="0"/>
              <a:t>May be asymptomatic or severe diarrhea, fever, and vomiting </a:t>
            </a:r>
          </a:p>
          <a:p>
            <a:r>
              <a:rPr lang="en-US" dirty="0"/>
              <a:t>Gastrointestinal symptoms generally resolve in 3–7 days.</a:t>
            </a:r>
          </a:p>
          <a:p>
            <a:r>
              <a:rPr lang="en-US" dirty="0"/>
              <a:t>Clinical features are similar to other pathogens.</a:t>
            </a:r>
          </a:p>
          <a:p>
            <a:pPr lvl="1"/>
            <a:r>
              <a:rPr lang="en-US" dirty="0"/>
              <a:t>Confirm with laboratory diagnostic testing of stool</a:t>
            </a:r>
          </a:p>
        </p:txBody>
      </p:sp>
      <p:sp>
        <p:nvSpPr>
          <p:cNvPr id="6" name="TextBox 5">
            <a:extLst>
              <a:ext uri="{FF2B5EF4-FFF2-40B4-BE49-F238E27FC236}">
                <a16:creationId xmlns:a16="http://schemas.microsoft.com/office/drawing/2014/main" id="{28CAE6B9-8036-4C37-8A3C-375A5EC5E8B2}"/>
              </a:ext>
            </a:extLst>
          </p:cNvPr>
          <p:cNvSpPr txBox="1"/>
          <p:nvPr/>
        </p:nvSpPr>
        <p:spPr>
          <a:xfrm>
            <a:off x="406400" y="4483550"/>
            <a:ext cx="8686799" cy="907941"/>
          </a:xfrm>
          <a:prstGeom prst="rect">
            <a:avLst/>
          </a:prstGeom>
          <a:noFill/>
        </p:spPr>
        <p:txBody>
          <a:bodyPr wrap="square" rtlCol="0">
            <a:spAutoFit/>
          </a:bodyPr>
          <a:lstStyle/>
          <a:p>
            <a:r>
              <a:rPr lang="en-US" sz="1050" dirty="0">
                <a:solidFill>
                  <a:schemeClr val="bg2">
                    <a:lumMod val="50000"/>
                  </a:schemeClr>
                </a:solidFill>
                <a:latin typeface="Calibri" panose="020F0502020204030204" pitchFamily="34" charset="0"/>
                <a:cs typeface="Calibri" panose="020F0502020204030204" pitchFamily="34" charset="0"/>
              </a:rPr>
              <a:t>Information from Centers for Disease Control and Prevention. </a:t>
            </a:r>
            <a:r>
              <a:rPr lang="en-US" sz="1050" i="1" dirty="0">
                <a:solidFill>
                  <a:schemeClr val="bg2">
                    <a:lumMod val="50000"/>
                  </a:schemeClr>
                </a:solidFill>
                <a:latin typeface="Calibri" panose="020F0502020204030204" pitchFamily="34" charset="0"/>
                <a:cs typeface="Calibri" panose="020F0502020204030204" pitchFamily="34" charset="0"/>
              </a:rPr>
              <a:t>Epidemiology and Prevention of Vaccine-Preventable Diseases</a:t>
            </a:r>
            <a:r>
              <a:rPr lang="en-US" sz="1050" dirty="0">
                <a:solidFill>
                  <a:schemeClr val="bg2">
                    <a:lumMod val="50000"/>
                  </a:schemeClr>
                </a:solidFill>
                <a:latin typeface="Calibri" panose="020F0502020204030204" pitchFamily="34" charset="0"/>
                <a:cs typeface="Calibri" panose="020F0502020204030204" pitchFamily="34" charset="0"/>
              </a:rPr>
              <a:t>. Hamborsky J, Kroger A, Wolfe S, eds. 13th ed. Washington D.C.: Public Health Foundation; 2015; https://www.cdc.gov/vaccines/pubs/pinkbook/index.html; </a:t>
            </a:r>
            <a:r>
              <a:rPr lang="en-US" sz="1050" dirty="0">
                <a:solidFill>
                  <a:schemeClr val="bg2">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https://www.cdc.gov/rotavirus/clinical.html</a:t>
            </a:r>
            <a:r>
              <a:rPr lang="en-US" sz="1050" dirty="0">
                <a:solidFill>
                  <a:schemeClr val="bg2">
                    <a:lumMod val="50000"/>
                  </a:schemeClr>
                </a:solidFill>
                <a:latin typeface="Calibri" panose="020F0502020204030204" pitchFamily="34" charset="0"/>
                <a:cs typeface="Calibri" panose="020F0502020204030204" pitchFamily="34" charset="0"/>
              </a:rPr>
              <a:t>; </a:t>
            </a:r>
            <a:r>
              <a:rPr lang="en-US" sz="1050" dirty="0">
                <a:solidFill>
                  <a:schemeClr val="bg2">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https://www.cdc.gov/rotavirus/surveillance.html</a:t>
            </a:r>
            <a:r>
              <a:rPr lang="en-US" sz="1050" dirty="0">
                <a:solidFill>
                  <a:schemeClr val="bg2">
                    <a:lumMod val="50000"/>
                  </a:schemeClr>
                </a:solidFill>
                <a:latin typeface="Calibri" panose="020F0502020204030204" pitchFamily="34" charset="0"/>
                <a:cs typeface="Calibri" panose="020F0502020204030204" pitchFamily="34" charset="0"/>
              </a:rPr>
              <a:t>.</a:t>
            </a:r>
          </a:p>
          <a:p>
            <a:endParaRPr lang="en-US" sz="1050" dirty="0">
              <a:solidFill>
                <a:schemeClr val="bg2">
                  <a:lumMod val="50000"/>
                </a:schemeClr>
              </a:solidFill>
              <a:latin typeface="Calibri" panose="020F0502020204030204" pitchFamily="34" charset="0"/>
              <a:cs typeface="Calibri" panose="020F0502020204030204" pitchFamily="34" charset="0"/>
            </a:endParaRPr>
          </a:p>
          <a:p>
            <a:endParaRPr lang="en-US" sz="1050" dirty="0">
              <a:solidFill>
                <a:schemeClr val="bg2">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446992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p:txBody>
          <a:bodyPr/>
          <a:lstStyle/>
          <a:p>
            <a:r>
              <a:rPr lang="en-US" dirty="0"/>
              <a:t>IMMUNIZATION STRATEGIES</a:t>
            </a:r>
          </a:p>
        </p:txBody>
      </p:sp>
      <p:sp>
        <p:nvSpPr>
          <p:cNvPr id="4" name="Text Placeholder 3">
            <a:extLst>
              <a:ext uri="{FF2B5EF4-FFF2-40B4-BE49-F238E27FC236}">
                <a16:creationId xmlns:a16="http://schemas.microsoft.com/office/drawing/2014/main" id="{35886C0A-D98F-4257-AE17-1DB70908B759}"/>
              </a:ext>
            </a:extLst>
          </p:cNvPr>
          <p:cNvSpPr>
            <a:spLocks noGrp="1"/>
          </p:cNvSpPr>
          <p:nvPr>
            <p:ph type="body" idx="1"/>
          </p:nvPr>
        </p:nvSpPr>
        <p:spPr/>
        <p:txBody>
          <a:bodyPr/>
          <a:lstStyle/>
          <a:p>
            <a:endParaRPr lang="en-US" sz="3200" dirty="0">
              <a:solidFill>
                <a:srgbClr val="7F7F7F"/>
              </a:solidFill>
            </a:endParaRPr>
          </a:p>
        </p:txBody>
      </p:sp>
    </p:spTree>
    <p:extLst>
      <p:ext uri="{BB962C8B-B14F-4D97-AF65-F5344CB8AC3E}">
        <p14:creationId xmlns:p14="http://schemas.microsoft.com/office/powerpoint/2010/main" val="377413448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Barriers to Routine Vaccination in the United States: Health Care Access</a:t>
            </a:r>
          </a:p>
        </p:txBody>
      </p:sp>
      <p:sp>
        <p:nvSpPr>
          <p:cNvPr id="2" name="Text Placeholder 1"/>
          <p:cNvSpPr>
            <a:spLocks noGrp="1"/>
          </p:cNvSpPr>
          <p:nvPr>
            <p:ph type="body" sz="quarter" idx="10"/>
          </p:nvPr>
        </p:nvSpPr>
        <p:spPr>
          <a:xfrm>
            <a:off x="579120" y="1260622"/>
            <a:ext cx="8564880" cy="1888545"/>
          </a:xfrm>
        </p:spPr>
        <p:txBody>
          <a:bodyPr numCol="2"/>
          <a:lstStyle/>
          <a:p>
            <a:pPr marL="381000"/>
            <a:r>
              <a:rPr lang="en-US" sz="1600" b="1" dirty="0"/>
              <a:t>Barriers to health care access: </a:t>
            </a:r>
          </a:p>
          <a:p>
            <a:pPr marL="781050" lvl="1">
              <a:spcBef>
                <a:spcPts val="0"/>
              </a:spcBef>
            </a:pPr>
            <a:r>
              <a:rPr lang="en-US" sz="1600" dirty="0"/>
              <a:t>Language barriers</a:t>
            </a:r>
          </a:p>
          <a:p>
            <a:pPr marL="781050" lvl="1">
              <a:spcBef>
                <a:spcPts val="0"/>
              </a:spcBef>
            </a:pPr>
            <a:r>
              <a:rPr lang="en-US" sz="1600" dirty="0"/>
              <a:t>Lack of trust in providers</a:t>
            </a:r>
          </a:p>
          <a:p>
            <a:pPr marL="781050" lvl="1">
              <a:spcBef>
                <a:spcPts val="0"/>
              </a:spcBef>
            </a:pPr>
            <a:r>
              <a:rPr lang="en-US" sz="1600" dirty="0"/>
              <a:t>Transportation problems</a:t>
            </a:r>
          </a:p>
          <a:p>
            <a:pPr marL="781050" lvl="1">
              <a:spcBef>
                <a:spcPts val="0"/>
              </a:spcBef>
            </a:pPr>
            <a:r>
              <a:rPr lang="en-US" sz="1600" dirty="0"/>
              <a:t>Inconvenient office hours</a:t>
            </a:r>
          </a:p>
          <a:p>
            <a:pPr marL="781050" lvl="1">
              <a:spcBef>
                <a:spcPts val="0"/>
              </a:spcBef>
            </a:pPr>
            <a:r>
              <a:rPr lang="en-US" sz="1600" dirty="0"/>
              <a:t>Patient/parent misinformation </a:t>
            </a:r>
          </a:p>
          <a:p>
            <a:pPr marL="781050" lvl="1">
              <a:spcBef>
                <a:spcPts val="0"/>
              </a:spcBef>
            </a:pPr>
            <a:r>
              <a:rPr lang="en-US" sz="1600" dirty="0"/>
              <a:t>Vaccine stigma</a:t>
            </a:r>
          </a:p>
          <a:p>
            <a:pPr marL="781050" lvl="1">
              <a:spcBef>
                <a:spcPts val="0"/>
              </a:spcBef>
            </a:pPr>
            <a:endParaRPr lang="en-US" sz="1600" dirty="0"/>
          </a:p>
          <a:p>
            <a:pPr marL="781050" lvl="1">
              <a:spcBef>
                <a:spcPts val="0"/>
              </a:spcBef>
            </a:pPr>
            <a:endParaRPr lang="en-US" sz="1600" dirty="0"/>
          </a:p>
          <a:p>
            <a:pPr marL="781050" lvl="1">
              <a:spcBef>
                <a:spcPts val="0"/>
              </a:spcBef>
            </a:pPr>
            <a:endParaRPr lang="en-US" sz="1600" dirty="0"/>
          </a:p>
          <a:p>
            <a:pPr marL="495300" lvl="1" indent="0">
              <a:spcBef>
                <a:spcPts val="0"/>
              </a:spcBef>
              <a:buNone/>
            </a:pPr>
            <a:endParaRPr lang="en-US" sz="1600" dirty="0"/>
          </a:p>
          <a:p>
            <a:pPr marL="781050" lvl="1">
              <a:spcBef>
                <a:spcPts val="0"/>
              </a:spcBef>
            </a:pPr>
            <a:r>
              <a:rPr lang="en-US" sz="1600" dirty="0"/>
              <a:t>Competing provider priorities </a:t>
            </a:r>
          </a:p>
          <a:p>
            <a:pPr marL="781050" lvl="1">
              <a:spcBef>
                <a:spcPts val="0"/>
              </a:spcBef>
            </a:pPr>
            <a:r>
              <a:rPr lang="en-US" sz="1600" dirty="0"/>
              <a:t>Low awareness of vaccination benefits</a:t>
            </a:r>
          </a:p>
          <a:p>
            <a:pPr marL="781050" lvl="1">
              <a:spcBef>
                <a:spcPts val="0"/>
              </a:spcBef>
            </a:pPr>
            <a:r>
              <a:rPr lang="en-US" sz="1600" dirty="0"/>
              <a:t>Receipt of care from multiple providers</a:t>
            </a:r>
          </a:p>
          <a:p>
            <a:pPr marL="781050" lvl="1">
              <a:spcBef>
                <a:spcPts val="0"/>
              </a:spcBef>
            </a:pPr>
            <a:r>
              <a:rPr lang="en-US" sz="1600" dirty="0"/>
              <a:t>Complex vaccination schedule </a:t>
            </a:r>
          </a:p>
          <a:p>
            <a:pPr marL="781050" lvl="1">
              <a:spcBef>
                <a:spcPts val="0"/>
              </a:spcBef>
            </a:pPr>
            <a:r>
              <a:rPr lang="en-US" sz="1600" dirty="0"/>
              <a:t>Vaccine cost</a:t>
            </a:r>
          </a:p>
          <a:p>
            <a:pPr marL="781050" lvl="1">
              <a:spcBef>
                <a:spcPts val="0"/>
              </a:spcBef>
            </a:pPr>
            <a:r>
              <a:rPr lang="en-US" sz="1600" dirty="0"/>
              <a:t>Breaks in insurance coverage</a:t>
            </a:r>
          </a:p>
          <a:p>
            <a:pPr marL="38100" indent="0">
              <a:buNone/>
            </a:pPr>
            <a:endParaRPr lang="en-US" sz="1500" b="0" dirty="0"/>
          </a:p>
        </p:txBody>
      </p:sp>
      <p:sp>
        <p:nvSpPr>
          <p:cNvPr id="5" name="Rectangle 4">
            <a:extLst>
              <a:ext uri="{FF2B5EF4-FFF2-40B4-BE49-F238E27FC236}">
                <a16:creationId xmlns:a16="http://schemas.microsoft.com/office/drawing/2014/main" id="{9DF6347D-2EF1-40EB-ADAA-E946023C300F}"/>
              </a:ext>
            </a:extLst>
          </p:cNvPr>
          <p:cNvSpPr/>
          <p:nvPr/>
        </p:nvSpPr>
        <p:spPr>
          <a:xfrm>
            <a:off x="240175" y="4016639"/>
            <a:ext cx="8663650" cy="1046440"/>
          </a:xfrm>
          <a:prstGeom prst="rect">
            <a:avLst/>
          </a:prstGeom>
        </p:spPr>
        <p:txBody>
          <a:bodyPr wrap="square">
            <a:spAutoFit/>
          </a:bodyPr>
          <a:lstStyle/>
          <a:p>
            <a:pPr>
              <a:spcBef>
                <a:spcPts val="0"/>
              </a:spcBef>
              <a:buSzPts val="1013"/>
            </a:pPr>
            <a:r>
              <a:rPr lang="en-US" sz="1050" dirty="0">
                <a:solidFill>
                  <a:schemeClr val="bg2">
                    <a:lumMod val="50000"/>
                  </a:schemeClr>
                </a:solidFill>
                <a:latin typeface="Calibri" panose="020F0502020204030204" pitchFamily="34" charset="0"/>
                <a:cs typeface="Calibri" panose="020F0502020204030204" pitchFamily="34" charset="0"/>
              </a:rPr>
              <a:t>Information Hill HA, </a:t>
            </a:r>
            <a:r>
              <a:rPr lang="en-US" sz="1050" dirty="0" err="1">
                <a:solidFill>
                  <a:schemeClr val="bg2">
                    <a:lumMod val="50000"/>
                  </a:schemeClr>
                </a:solidFill>
                <a:latin typeface="Calibri" panose="020F0502020204030204" pitchFamily="34" charset="0"/>
                <a:cs typeface="Calibri" panose="020F0502020204030204" pitchFamily="34" charset="0"/>
              </a:rPr>
              <a:t>Yankey</a:t>
            </a:r>
            <a:r>
              <a:rPr lang="en-US" sz="1050" dirty="0">
                <a:solidFill>
                  <a:schemeClr val="bg2">
                    <a:lumMod val="50000"/>
                  </a:schemeClr>
                </a:solidFill>
                <a:latin typeface="Calibri" panose="020F0502020204030204" pitchFamily="34" charset="0"/>
                <a:cs typeface="Calibri" panose="020F0502020204030204" pitchFamily="34" charset="0"/>
              </a:rPr>
              <a:t> D, Elam-Evans LD, Singleton JA, </a:t>
            </a:r>
            <a:r>
              <a:rPr lang="en-US" sz="1050" dirty="0" err="1">
                <a:solidFill>
                  <a:schemeClr val="bg2">
                    <a:lumMod val="50000"/>
                  </a:schemeClr>
                </a:solidFill>
                <a:latin typeface="Calibri" panose="020F0502020204030204" pitchFamily="34" charset="0"/>
                <a:cs typeface="Calibri" panose="020F0502020204030204" pitchFamily="34" charset="0"/>
              </a:rPr>
              <a:t>Pingali</a:t>
            </a:r>
            <a:r>
              <a:rPr lang="en-US" sz="1050" dirty="0">
                <a:solidFill>
                  <a:schemeClr val="bg2">
                    <a:lumMod val="50000"/>
                  </a:schemeClr>
                </a:solidFill>
                <a:latin typeface="Calibri" panose="020F0502020204030204" pitchFamily="34" charset="0"/>
                <a:cs typeface="Calibri" panose="020F0502020204030204" pitchFamily="34" charset="0"/>
              </a:rPr>
              <a:t> SC, </a:t>
            </a:r>
            <a:r>
              <a:rPr lang="en-US" sz="1050" dirty="0" err="1">
                <a:solidFill>
                  <a:schemeClr val="bg2">
                    <a:lumMod val="50000"/>
                  </a:schemeClr>
                </a:solidFill>
                <a:latin typeface="Calibri" panose="020F0502020204030204" pitchFamily="34" charset="0"/>
                <a:cs typeface="Calibri" panose="020F0502020204030204" pitchFamily="34" charset="0"/>
              </a:rPr>
              <a:t>Santibanez</a:t>
            </a:r>
            <a:r>
              <a:rPr lang="en-US" sz="1050" dirty="0">
                <a:solidFill>
                  <a:schemeClr val="bg2">
                    <a:lumMod val="50000"/>
                  </a:schemeClr>
                </a:solidFill>
                <a:latin typeface="Calibri" panose="020F0502020204030204" pitchFamily="34" charset="0"/>
                <a:cs typeface="Calibri" panose="020F0502020204030204" pitchFamily="34" charset="0"/>
              </a:rPr>
              <a:t> TA. Vaccination Coverage by Age 24 Months Among Children Born in 2016 and 2017 — National Immunization Survey-Child, United States, 2017–2019. MMWR </a:t>
            </a:r>
            <a:r>
              <a:rPr lang="en-US" sz="1050" dirty="0" err="1">
                <a:solidFill>
                  <a:schemeClr val="bg2">
                    <a:lumMod val="50000"/>
                  </a:schemeClr>
                </a:solidFill>
                <a:latin typeface="Calibri" panose="020F0502020204030204" pitchFamily="34" charset="0"/>
                <a:cs typeface="Calibri" panose="020F0502020204030204" pitchFamily="34" charset="0"/>
              </a:rPr>
              <a:t>Morb</a:t>
            </a:r>
            <a:r>
              <a:rPr lang="en-US" sz="1050" dirty="0">
                <a:solidFill>
                  <a:schemeClr val="bg2">
                    <a:lumMod val="50000"/>
                  </a:schemeClr>
                </a:solidFill>
                <a:latin typeface="Calibri" panose="020F0502020204030204" pitchFamily="34" charset="0"/>
                <a:cs typeface="Calibri" panose="020F0502020204030204" pitchFamily="34" charset="0"/>
              </a:rPr>
              <a:t> Mortal </a:t>
            </a:r>
            <a:r>
              <a:rPr lang="en-US" sz="1050" dirty="0" err="1">
                <a:solidFill>
                  <a:schemeClr val="bg2">
                    <a:lumMod val="50000"/>
                  </a:schemeClr>
                </a:solidFill>
                <a:latin typeface="Calibri" panose="020F0502020204030204" pitchFamily="34" charset="0"/>
                <a:cs typeface="Calibri" panose="020F0502020204030204" pitchFamily="34" charset="0"/>
              </a:rPr>
              <a:t>Wkly</a:t>
            </a:r>
            <a:r>
              <a:rPr lang="en-US" sz="1050" dirty="0">
                <a:solidFill>
                  <a:schemeClr val="bg2">
                    <a:lumMod val="50000"/>
                  </a:schemeClr>
                </a:solidFill>
                <a:latin typeface="Calibri" panose="020F0502020204030204" pitchFamily="34" charset="0"/>
                <a:cs typeface="Calibri" panose="020F0502020204030204" pitchFamily="34" charset="0"/>
              </a:rPr>
              <a:t> Rep 2020;69:1505–1511. DOI: </a:t>
            </a:r>
            <a:r>
              <a:rPr lang="en-US" sz="1050" dirty="0">
                <a:solidFill>
                  <a:schemeClr val="bg2">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http://dx.doi.org/10.15585/mmwr.mm6942a1external icon</a:t>
            </a:r>
            <a:r>
              <a:rPr lang="en-US" sz="1050" dirty="0">
                <a:solidFill>
                  <a:schemeClr val="bg2">
                    <a:lumMod val="50000"/>
                  </a:schemeClr>
                </a:solidFill>
                <a:latin typeface="Calibri" panose="020F0502020204030204" pitchFamily="34" charset="0"/>
                <a:cs typeface="Calibri" panose="020F0502020204030204" pitchFamily="34" charset="0"/>
              </a:rPr>
              <a:t>.; Walker TY, Elam-Evans LD, Yankey D, et al. National, Regional, State, and Selected Local Area Vaccination Coverage Among Adolescents Aged 13–17 Years</a:t>
            </a:r>
            <a:r>
              <a:rPr lang="en-US" sz="1000" dirty="0">
                <a:solidFill>
                  <a:schemeClr val="bg2">
                    <a:lumMod val="50000"/>
                  </a:schemeClr>
                </a:solidFill>
                <a:latin typeface="Calibri" panose="020F0502020204030204" pitchFamily="34" charset="0"/>
                <a:cs typeface="Calibri" panose="020F0502020204030204" pitchFamily="34" charset="0"/>
              </a:rPr>
              <a:t>—United States, 2018. </a:t>
            </a:r>
            <a:r>
              <a:rPr lang="en-US" sz="1000" i="1" dirty="0">
                <a:solidFill>
                  <a:schemeClr val="bg2">
                    <a:lumMod val="50000"/>
                  </a:schemeClr>
                </a:solidFill>
                <a:latin typeface="Calibri" panose="020F0502020204030204" pitchFamily="34" charset="0"/>
                <a:cs typeface="Calibri" panose="020F0502020204030204" pitchFamily="34" charset="0"/>
              </a:rPr>
              <a:t>MMWR Morb Mortal Wkly Rep.</a:t>
            </a:r>
            <a:r>
              <a:rPr lang="en-US" sz="1000" dirty="0">
                <a:solidFill>
                  <a:schemeClr val="bg2">
                    <a:lumMod val="50000"/>
                  </a:schemeClr>
                </a:solidFill>
                <a:latin typeface="Calibri" panose="020F0502020204030204" pitchFamily="34" charset="0"/>
                <a:cs typeface="Calibri" panose="020F0502020204030204" pitchFamily="34" charset="0"/>
              </a:rPr>
              <a:t> 2019;68:718–723; Escoffery C, et al. Facilitators and Barriers to the Implementation of the HPV VACs (Vaccinate Adolescents Against Cancers) Program: A Consolidated Framework for Implementation Research Analysis. </a:t>
            </a:r>
            <a:r>
              <a:rPr lang="en-US" sz="1000" i="1" dirty="0">
                <a:solidFill>
                  <a:schemeClr val="bg2">
                    <a:lumMod val="50000"/>
                  </a:schemeClr>
                </a:solidFill>
                <a:latin typeface="Calibri" panose="020F0502020204030204" pitchFamily="34" charset="0"/>
                <a:cs typeface="Calibri" panose="020F0502020204030204" pitchFamily="34" charset="0"/>
              </a:rPr>
              <a:t>Prev Chronic Dis</a:t>
            </a:r>
            <a:r>
              <a:rPr lang="en-US" sz="1000" dirty="0">
                <a:solidFill>
                  <a:schemeClr val="bg2">
                    <a:lumMod val="50000"/>
                  </a:schemeClr>
                </a:solidFill>
                <a:latin typeface="Calibri" panose="020F0502020204030204" pitchFamily="34" charset="0"/>
                <a:cs typeface="Calibri" panose="020F0502020204030204" pitchFamily="34" charset="0"/>
              </a:rPr>
              <a:t>. 2019;16:E85. </a:t>
            </a:r>
          </a:p>
        </p:txBody>
      </p:sp>
      <p:sp>
        <p:nvSpPr>
          <p:cNvPr id="4" name="Rectangle 3">
            <a:extLst>
              <a:ext uri="{FF2B5EF4-FFF2-40B4-BE49-F238E27FC236}">
                <a16:creationId xmlns:a16="http://schemas.microsoft.com/office/drawing/2014/main" id="{66150543-E644-4720-83E9-C8AEEDCD6ED9}"/>
              </a:ext>
            </a:extLst>
          </p:cNvPr>
          <p:cNvSpPr/>
          <p:nvPr/>
        </p:nvSpPr>
        <p:spPr>
          <a:xfrm>
            <a:off x="180702" y="3236547"/>
            <a:ext cx="8663650" cy="584775"/>
          </a:xfrm>
          <a:prstGeom prst="rect">
            <a:avLst/>
          </a:prstGeom>
        </p:spPr>
        <p:txBody>
          <a:bodyPr wrap="square">
            <a:spAutoFit/>
          </a:bodyPr>
          <a:lstStyle/>
          <a:p>
            <a:pPr marL="781050" lvl="1" indent="-285750">
              <a:spcBef>
                <a:spcPts val="0"/>
              </a:spcBef>
              <a:buClr>
                <a:schemeClr val="accent5"/>
              </a:buClr>
              <a:buFont typeface="Wingdings" panose="05000000000000000000" pitchFamily="2" charset="2"/>
              <a:buChar char="§"/>
            </a:pPr>
            <a:r>
              <a:rPr lang="en-US" sz="1600" dirty="0">
                <a:solidFill>
                  <a:schemeClr val="accent4">
                    <a:lumMod val="75000"/>
                  </a:schemeClr>
                </a:solidFill>
                <a:latin typeface="Calibri" panose="020F0502020204030204" pitchFamily="34" charset="0"/>
                <a:cs typeface="Calibri" panose="020F0502020204030204" pitchFamily="34" charset="0"/>
              </a:rPr>
              <a:t>Vaccination coverage among children enrolled in Medicaid or with no health insurance was lower than that among children who were privately insured. </a:t>
            </a:r>
          </a:p>
        </p:txBody>
      </p:sp>
    </p:spTree>
    <p:extLst>
      <p:ext uri="{BB962C8B-B14F-4D97-AF65-F5344CB8AC3E}">
        <p14:creationId xmlns:p14="http://schemas.microsoft.com/office/powerpoint/2010/main" val="187190444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Strategies for High Vaccination Coverage: Vaccines for Children (VFC) Program</a:t>
            </a:r>
          </a:p>
        </p:txBody>
      </p:sp>
      <p:sp>
        <p:nvSpPr>
          <p:cNvPr id="2" name="Text Placeholder 1"/>
          <p:cNvSpPr>
            <a:spLocks noGrp="1"/>
          </p:cNvSpPr>
          <p:nvPr>
            <p:ph type="body" sz="quarter" idx="10"/>
          </p:nvPr>
        </p:nvSpPr>
        <p:spPr>
          <a:xfrm>
            <a:off x="457200" y="1158875"/>
            <a:ext cx="5890897" cy="3341688"/>
          </a:xfrm>
        </p:spPr>
        <p:txBody>
          <a:bodyPr/>
          <a:lstStyle/>
          <a:p>
            <a:r>
              <a:rPr lang="en-US" dirty="0"/>
              <a:t>Vaccines for Children program created in 1993</a:t>
            </a:r>
          </a:p>
          <a:p>
            <a:r>
              <a:rPr lang="en-US" dirty="0"/>
              <a:t>Children through age 18 years of age who meet at least one of the following criteria are eligible to receive VFC vaccine:</a:t>
            </a:r>
          </a:p>
          <a:p>
            <a:pPr lvl="1"/>
            <a:r>
              <a:rPr lang="en-US" dirty="0"/>
              <a:t>Medicaid eligible</a:t>
            </a:r>
          </a:p>
          <a:p>
            <a:pPr lvl="1"/>
            <a:r>
              <a:rPr lang="en-US" dirty="0"/>
              <a:t>Uninsured</a:t>
            </a:r>
          </a:p>
          <a:p>
            <a:pPr lvl="1"/>
            <a:r>
              <a:rPr lang="en-US" dirty="0"/>
              <a:t>American Indian or Alaska Native</a:t>
            </a:r>
          </a:p>
          <a:p>
            <a:pPr lvl="1"/>
            <a:r>
              <a:rPr lang="en-US" dirty="0"/>
              <a:t>Underinsured</a:t>
            </a:r>
          </a:p>
        </p:txBody>
      </p:sp>
      <p:sp>
        <p:nvSpPr>
          <p:cNvPr id="5" name="Rectangle 4">
            <a:extLst>
              <a:ext uri="{FF2B5EF4-FFF2-40B4-BE49-F238E27FC236}">
                <a16:creationId xmlns:a16="http://schemas.microsoft.com/office/drawing/2014/main" id="{F108C49B-C6B9-4010-8EF3-D25450A0B9BB}"/>
              </a:ext>
            </a:extLst>
          </p:cNvPr>
          <p:cNvSpPr/>
          <p:nvPr/>
        </p:nvSpPr>
        <p:spPr>
          <a:xfrm>
            <a:off x="0" y="4522022"/>
            <a:ext cx="9143999" cy="830997"/>
          </a:xfrm>
          <a:prstGeom prst="rect">
            <a:avLst/>
          </a:prstGeom>
        </p:spPr>
        <p:txBody>
          <a:bodyPr wrap="square">
            <a:spAutoFit/>
          </a:bodyPr>
          <a:lstStyle/>
          <a:p>
            <a:r>
              <a:rPr lang="en-US" sz="1000" dirty="0">
                <a:solidFill>
                  <a:schemeClr val="bg2">
                    <a:lumMod val="50000"/>
                  </a:schemeClr>
                </a:solidFill>
                <a:latin typeface="Calibri" panose="020F0502020204030204" pitchFamily="34" charset="0"/>
                <a:cs typeface="Calibri" panose="020F0502020204030204" pitchFamily="34" charset="0"/>
              </a:rPr>
              <a:t>Information from: Hill HA, Elam-Evans LD, Yankey D, Singleton JA, Kang Y. Vaccination Coverage Among Children Aged 19–35 Months — United States, 2016. MMWR Morb Mortal Wkly Rep 2017;66:1171–1177. DOI: </a:t>
            </a:r>
            <a:r>
              <a:rPr lang="en-US" sz="1000" u="sng" dirty="0">
                <a:solidFill>
                  <a:schemeClr val="bg2">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https://www.cdc.gov/mmwr/volumes/67/wr/mm6740a4.htm;  </a:t>
            </a:r>
            <a:r>
              <a:rPr lang="en-US" sz="1000" dirty="0">
                <a:solidFill>
                  <a:schemeClr val="bg2">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https://www.cdc.gov/vaccines/programs/vfc/about/index.html</a:t>
            </a:r>
            <a:r>
              <a:rPr lang="en-US" sz="1000" dirty="0">
                <a:solidFill>
                  <a:schemeClr val="bg2">
                    <a:lumMod val="50000"/>
                  </a:schemeClr>
                </a:solidFill>
                <a:latin typeface="Calibri" panose="020F0502020204030204" pitchFamily="34" charset="0"/>
                <a:cs typeface="Calibri" panose="020F0502020204030204" pitchFamily="34" charset="0"/>
              </a:rPr>
              <a:t>; https://www.cdc.gov/vaccines/programs/vfc/providers/eligibility.html. Image from: https://www.cdc.gov/vaccines/programs/vfc/index.html</a:t>
            </a:r>
          </a:p>
          <a:p>
            <a:endParaRPr lang="en-US" dirty="0"/>
          </a:p>
        </p:txBody>
      </p:sp>
      <p:pic>
        <p:nvPicPr>
          <p:cNvPr id="7" name="Picture 6" descr="A group of people posing for the camera&#10;&#10;Description automatically generated">
            <a:extLst>
              <a:ext uri="{FF2B5EF4-FFF2-40B4-BE49-F238E27FC236}">
                <a16:creationId xmlns:a16="http://schemas.microsoft.com/office/drawing/2014/main" id="{05A2DC4D-6E4F-4595-8F22-322F311BC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097" y="1524020"/>
            <a:ext cx="2742414" cy="1991515"/>
          </a:xfrm>
          <a:prstGeom prst="rect">
            <a:avLst/>
          </a:prstGeom>
        </p:spPr>
      </p:pic>
    </p:spTree>
    <p:extLst>
      <p:ext uri="{BB962C8B-B14F-4D97-AF65-F5344CB8AC3E}">
        <p14:creationId xmlns:p14="http://schemas.microsoft.com/office/powerpoint/2010/main" val="323499962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Strategies for High Vaccination Coverage</a:t>
            </a:r>
          </a:p>
        </p:txBody>
      </p:sp>
      <p:sp>
        <p:nvSpPr>
          <p:cNvPr id="2" name="Text Placeholder 1"/>
          <p:cNvSpPr>
            <a:spLocks noGrp="1"/>
          </p:cNvSpPr>
          <p:nvPr>
            <p:ph type="body" sz="quarter" idx="10"/>
          </p:nvPr>
        </p:nvSpPr>
        <p:spPr>
          <a:xfrm>
            <a:off x="457200" y="1158875"/>
            <a:ext cx="7390660" cy="3341688"/>
          </a:xfrm>
        </p:spPr>
        <p:txBody>
          <a:bodyPr/>
          <a:lstStyle/>
          <a:p>
            <a:pPr>
              <a:spcAft>
                <a:spcPts val="900"/>
              </a:spcAft>
              <a:buSzPct val="100000"/>
            </a:pPr>
            <a:r>
              <a:rPr lang="en-US" dirty="0"/>
              <a:t>Reduce barriers to immunization.</a:t>
            </a:r>
          </a:p>
          <a:p>
            <a:pPr>
              <a:spcAft>
                <a:spcPts val="900"/>
              </a:spcAft>
              <a:buSzPct val="100000"/>
            </a:pPr>
            <a:r>
              <a:rPr lang="en-US" dirty="0"/>
              <a:t>Provide recommendation for vaccination and reinforcement.</a:t>
            </a:r>
          </a:p>
          <a:p>
            <a:pPr>
              <a:spcAft>
                <a:spcPts val="900"/>
              </a:spcAft>
              <a:buSzPct val="100000"/>
              <a:buFont typeface="Wingdings" pitchFamily="2" charset="2"/>
              <a:buChar char="§"/>
            </a:pPr>
            <a:r>
              <a:rPr lang="en-US" b="0" dirty="0"/>
              <a:t>Reduce missed opportunities.</a:t>
            </a:r>
          </a:p>
          <a:p>
            <a:pPr>
              <a:spcAft>
                <a:spcPts val="900"/>
              </a:spcAft>
              <a:buSzPct val="100000"/>
              <a:buFont typeface="Wingdings" pitchFamily="2" charset="2"/>
              <a:buChar char="§"/>
            </a:pPr>
            <a:r>
              <a:rPr lang="en-US" b="0" dirty="0"/>
              <a:t>Schedule next immunization visit before patient leaves the office.</a:t>
            </a:r>
          </a:p>
          <a:p>
            <a:pPr>
              <a:spcAft>
                <a:spcPts val="900"/>
              </a:spcAft>
              <a:buSzPct val="100000"/>
              <a:buFont typeface="Wingdings" pitchFamily="2" charset="2"/>
              <a:buChar char="§"/>
            </a:pPr>
            <a:r>
              <a:rPr lang="en-US" b="0" dirty="0"/>
              <a:t>Utilize reminder and recall for patients.</a:t>
            </a:r>
          </a:p>
          <a:p>
            <a:endParaRPr lang="en-US" dirty="0"/>
          </a:p>
        </p:txBody>
      </p:sp>
      <p:sp>
        <p:nvSpPr>
          <p:cNvPr id="4" name="Text Placeholder 3"/>
          <p:cNvSpPr>
            <a:spLocks noGrp="1"/>
          </p:cNvSpPr>
          <p:nvPr>
            <p:ph type="body" idx="4294967295"/>
          </p:nvPr>
        </p:nvSpPr>
        <p:spPr>
          <a:xfrm>
            <a:off x="457200" y="4389834"/>
            <a:ext cx="8686800" cy="412750"/>
          </a:xfrm>
        </p:spPr>
        <p:txBody>
          <a:bodyPr/>
          <a:lstStyle/>
          <a:p>
            <a:pPr marL="0" indent="0">
              <a:buNone/>
            </a:pPr>
            <a:r>
              <a:rPr lang="en-US" sz="1000" dirty="0">
                <a:solidFill>
                  <a:schemeClr val="bg2">
                    <a:lumMod val="50000"/>
                  </a:schemeClr>
                </a:solidFill>
              </a:rPr>
              <a:t>Information from Centers for Disease Control and Prevention. </a:t>
            </a:r>
            <a:r>
              <a:rPr lang="en-US" sz="1000" i="1" dirty="0">
                <a:solidFill>
                  <a:schemeClr val="bg2">
                    <a:lumMod val="50000"/>
                  </a:schemeClr>
                </a:solidFill>
              </a:rPr>
              <a:t>Epidemiology and Prevention of Vaccine-Preventable Diseases</a:t>
            </a:r>
            <a:r>
              <a:rPr lang="en-US" sz="1000" dirty="0">
                <a:solidFill>
                  <a:schemeClr val="bg2">
                    <a:lumMod val="50000"/>
                  </a:schemeClr>
                </a:solidFill>
              </a:rPr>
              <a:t>. Hamborsky J, Kroger A, Wolfe S, eds. 13th ed. Washington D.C.: Public Health Foundation; 2015; https://www.cdc.gov/vaccines/pubs/pinkbook/index.html; Vaccination Coverage by Age 24 Months Among Children Born in 2015 and 2016—National Immunization Survey-Child, United States, </a:t>
            </a:r>
            <a:r>
              <a:rPr lang="en-US" sz="1000" i="1" dirty="0">
                <a:solidFill>
                  <a:schemeClr val="bg2">
                    <a:lumMod val="50000"/>
                  </a:schemeClr>
                </a:solidFill>
              </a:rPr>
              <a:t>MMWR</a:t>
            </a:r>
            <a:r>
              <a:rPr lang="en-US" sz="1000" dirty="0">
                <a:solidFill>
                  <a:schemeClr val="bg2">
                    <a:lumMod val="50000"/>
                  </a:schemeClr>
                </a:solidFill>
              </a:rPr>
              <a:t>/ October 18, 2019 / 68(41);913–918. ; https://www.cdc.gov/vaccines/programs/iqip/index.html</a:t>
            </a:r>
          </a:p>
        </p:txBody>
      </p:sp>
    </p:spTree>
    <p:extLst>
      <p:ext uri="{BB962C8B-B14F-4D97-AF65-F5344CB8AC3E}">
        <p14:creationId xmlns:p14="http://schemas.microsoft.com/office/powerpoint/2010/main" val="325076135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Strategies for High Vaccination Coverage</a:t>
            </a:r>
          </a:p>
        </p:txBody>
      </p:sp>
      <p:sp>
        <p:nvSpPr>
          <p:cNvPr id="2" name="Text Placeholder 1"/>
          <p:cNvSpPr>
            <a:spLocks noGrp="1"/>
          </p:cNvSpPr>
          <p:nvPr>
            <p:ph type="body" sz="quarter" idx="10"/>
          </p:nvPr>
        </p:nvSpPr>
        <p:spPr>
          <a:xfrm>
            <a:off x="457200" y="1158875"/>
            <a:ext cx="8229600" cy="3341688"/>
          </a:xfrm>
        </p:spPr>
        <p:txBody>
          <a:bodyPr/>
          <a:lstStyle/>
          <a:p>
            <a:pPr>
              <a:spcAft>
                <a:spcPts val="900"/>
              </a:spcAft>
              <a:buSzPct val="100000"/>
            </a:pPr>
            <a:r>
              <a:rPr lang="en-US" dirty="0"/>
              <a:t>Employ Immunization Quality Improvement For Providers (IQIP) Process and Strategies: </a:t>
            </a:r>
          </a:p>
          <a:p>
            <a:pPr lvl="1">
              <a:spcAft>
                <a:spcPts val="900"/>
              </a:spcAft>
              <a:buSzPct val="100000"/>
            </a:pPr>
            <a:r>
              <a:rPr lang="en-US" dirty="0"/>
              <a:t> </a:t>
            </a:r>
            <a:r>
              <a:rPr lang="en-US" dirty="0">
                <a:hlinkClick r:id="rId3"/>
              </a:rPr>
              <a:t>https://www.cdc.gov/vaccines/programs/iqip/at-a-glance.html</a:t>
            </a:r>
            <a:endParaRPr lang="en-US" b="0" dirty="0"/>
          </a:p>
          <a:p>
            <a:pPr>
              <a:spcAft>
                <a:spcPts val="900"/>
              </a:spcAft>
              <a:buSzPct val="100000"/>
            </a:pPr>
            <a:r>
              <a:rPr lang="en-US" dirty="0"/>
              <a:t>Maintain thorough documentation in patient records. </a:t>
            </a:r>
          </a:p>
          <a:p>
            <a:pPr>
              <a:spcAft>
                <a:spcPts val="900"/>
              </a:spcAft>
              <a:buSzPct val="100000"/>
            </a:pPr>
            <a:r>
              <a:rPr lang="en-US" dirty="0"/>
              <a:t>Utilize Immunization Information Systems (IISs) </a:t>
            </a:r>
          </a:p>
          <a:p>
            <a:endParaRPr lang="en-US" dirty="0"/>
          </a:p>
        </p:txBody>
      </p:sp>
      <p:sp>
        <p:nvSpPr>
          <p:cNvPr id="4" name="Text Placeholder 3"/>
          <p:cNvSpPr>
            <a:spLocks noGrp="1"/>
          </p:cNvSpPr>
          <p:nvPr>
            <p:ph type="body" idx="4294967295"/>
          </p:nvPr>
        </p:nvSpPr>
        <p:spPr>
          <a:xfrm>
            <a:off x="457200" y="4500563"/>
            <a:ext cx="8686800" cy="412750"/>
          </a:xfrm>
        </p:spPr>
        <p:txBody>
          <a:bodyPr/>
          <a:lstStyle/>
          <a:p>
            <a:pPr marL="0" indent="0">
              <a:buNone/>
            </a:pPr>
            <a:r>
              <a:rPr lang="en-US" sz="1000" dirty="0">
                <a:solidFill>
                  <a:schemeClr val="tx2">
                    <a:lumMod val="50000"/>
                  </a:schemeClr>
                </a:solidFill>
                <a:cs typeface="Calibri" panose="020F0502020204030204" pitchFamily="34" charset="0"/>
              </a:rPr>
              <a:t>Information from Centers for Disease Control and Prevention. </a:t>
            </a:r>
            <a:r>
              <a:rPr lang="en-US" sz="1000" i="1" dirty="0">
                <a:solidFill>
                  <a:schemeClr val="tx2">
                    <a:lumMod val="50000"/>
                  </a:schemeClr>
                </a:solidFill>
                <a:cs typeface="Calibri" panose="020F0502020204030204" pitchFamily="34" charset="0"/>
              </a:rPr>
              <a:t>Epidemiology and Prevention of Vaccine-Preventable Diseases</a:t>
            </a:r>
            <a:r>
              <a:rPr lang="en-US" sz="1000" dirty="0">
                <a:solidFill>
                  <a:schemeClr val="tx2">
                    <a:lumMod val="50000"/>
                  </a:schemeClr>
                </a:solidFill>
                <a:cs typeface="Calibri" panose="020F0502020204030204" pitchFamily="34" charset="0"/>
              </a:rPr>
              <a:t>. Hamborsky J, Kroger A, Wolfe S, eds. 13th ed. Washington D.C.: Public Health Foundation; 2015; </a:t>
            </a:r>
            <a:r>
              <a:rPr lang="en-US" sz="1000" dirty="0">
                <a:solidFill>
                  <a:schemeClr val="tx2">
                    <a:lumMod val="50000"/>
                  </a:schemeClr>
                </a:solidFill>
                <a:cs typeface="Calibri" panose="020F0502020204030204" pitchFamily="34" charset="0"/>
                <a:hlinkClick r:id="rId4">
                  <a:extLst>
                    <a:ext uri="{A12FA001-AC4F-418D-AE19-62706E023703}">
                      <ahyp:hlinkClr xmlns:ahyp="http://schemas.microsoft.com/office/drawing/2018/hyperlinkcolor" val="tx"/>
                    </a:ext>
                  </a:extLst>
                </a:hlinkClick>
              </a:rPr>
              <a:t>https://www.cdc.gov/vaccines/pubs/pinkbook/index.html</a:t>
            </a:r>
            <a:r>
              <a:rPr lang="en-US" sz="1000" dirty="0">
                <a:solidFill>
                  <a:schemeClr val="tx2">
                    <a:lumMod val="50000"/>
                  </a:schemeClr>
                </a:solidFill>
                <a:cs typeface="Calibri" panose="020F0502020204030204" pitchFamily="34" charset="0"/>
              </a:rPr>
              <a:t>; </a:t>
            </a:r>
            <a:r>
              <a:rPr lang="en-US" sz="1000" dirty="0">
                <a:solidFill>
                  <a:schemeClr val="tx2">
                    <a:lumMod val="50000"/>
                  </a:schemeClr>
                </a:solidFill>
              </a:rPr>
              <a:t>https://www.cdc.gov/vaccines/programs/iis/index.html</a:t>
            </a:r>
            <a:endParaRPr lang="en-US" sz="1000" dirty="0">
              <a:solidFill>
                <a:schemeClr val="tx2">
                  <a:lumMod val="50000"/>
                </a:schemeClr>
              </a:solidFill>
              <a:cs typeface="Calibri" panose="020F0502020204030204" pitchFamily="34" charset="0"/>
            </a:endParaRPr>
          </a:p>
        </p:txBody>
      </p:sp>
    </p:spTree>
    <p:extLst>
      <p:ext uri="{BB962C8B-B14F-4D97-AF65-F5344CB8AC3E}">
        <p14:creationId xmlns:p14="http://schemas.microsoft.com/office/powerpoint/2010/main" val="423454821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2" name="Title 1">
            <a:extLst>
              <a:ext uri="{FF2B5EF4-FFF2-40B4-BE49-F238E27FC236}">
                <a16:creationId xmlns:a16="http://schemas.microsoft.com/office/drawing/2014/main" id="{7622CF57-A8BD-42BE-BFD4-71CB7A2026E1}"/>
              </a:ext>
            </a:extLst>
          </p:cNvPr>
          <p:cNvSpPr>
            <a:spLocks noGrp="1"/>
          </p:cNvSpPr>
          <p:nvPr>
            <p:ph type="title"/>
          </p:nvPr>
        </p:nvSpPr>
        <p:spPr/>
        <p:txBody>
          <a:bodyPr/>
          <a:lstStyle/>
          <a:p>
            <a:r>
              <a:rPr lang="en-US" dirty="0">
                <a:solidFill>
                  <a:schemeClr val="accent3"/>
                </a:solidFill>
              </a:rPr>
              <a:t>How to Use This Presentation</a:t>
            </a:r>
          </a:p>
        </p:txBody>
      </p:sp>
      <p:sp>
        <p:nvSpPr>
          <p:cNvPr id="3" name="Subtitle 2">
            <a:extLst>
              <a:ext uri="{FF2B5EF4-FFF2-40B4-BE49-F238E27FC236}">
                <a16:creationId xmlns:a16="http://schemas.microsoft.com/office/drawing/2014/main" id="{F7A6BA9E-B46A-467E-AA55-2780E2DB8939}"/>
              </a:ext>
            </a:extLst>
          </p:cNvPr>
          <p:cNvSpPr>
            <a:spLocks noGrp="1"/>
          </p:cNvSpPr>
          <p:nvPr>
            <p:ph type="body" sz="quarter" idx="10"/>
          </p:nvPr>
        </p:nvSpPr>
        <p:spPr/>
        <p:txBody>
          <a:bodyPr/>
          <a:lstStyle/>
          <a:p>
            <a:pPr>
              <a:buClr>
                <a:schemeClr val="accent6">
                  <a:lumMod val="75000"/>
                  <a:lumOff val="25000"/>
                </a:schemeClr>
              </a:buClr>
            </a:pPr>
            <a:r>
              <a:rPr lang="en-US" dirty="0">
                <a:cs typeface="Calibri" panose="020F0502020204030204" pitchFamily="34" charset="0"/>
              </a:rPr>
              <a:t>Users are free to make changes to the presentation to fit their needs, including adding, modifying, or removing content, graphics, and/or speaker’s notes.</a:t>
            </a:r>
          </a:p>
          <a:p>
            <a:pPr>
              <a:buClr>
                <a:schemeClr val="accent6">
                  <a:lumMod val="75000"/>
                  <a:lumOff val="25000"/>
                </a:schemeClr>
              </a:buClr>
            </a:pPr>
            <a:r>
              <a:rPr lang="en-US" dirty="0">
                <a:cs typeface="Calibri" panose="020F0502020204030204" pitchFamily="34" charset="0"/>
              </a:rPr>
              <a:t>Each presenter should review the presentation to ensure familiarity before delivering the content. Glossary word definitions should be incorporated into the following slides as needed.</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solidFill>
                  <a:schemeClr val="accent3"/>
                </a:solidFill>
              </a:rPr>
              <a:t>DELETE THIS SLIDE BEFORE PRESENTATION</a:t>
            </a:r>
          </a:p>
        </p:txBody>
      </p:sp>
    </p:spTree>
    <p:extLst>
      <p:ext uri="{BB962C8B-B14F-4D97-AF65-F5344CB8AC3E}">
        <p14:creationId xmlns:p14="http://schemas.microsoft.com/office/powerpoint/2010/main" val="301118965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Immunization Information Systems (IISs)</a:t>
            </a:r>
          </a:p>
        </p:txBody>
      </p:sp>
      <p:sp>
        <p:nvSpPr>
          <p:cNvPr id="8" name="Text Placeholder 1">
            <a:extLst>
              <a:ext uri="{FF2B5EF4-FFF2-40B4-BE49-F238E27FC236}">
                <a16:creationId xmlns:a16="http://schemas.microsoft.com/office/drawing/2014/main" id="{72772D8E-7A30-4C20-A0A9-E42AF85D9B17}"/>
              </a:ext>
            </a:extLst>
          </p:cNvPr>
          <p:cNvSpPr>
            <a:spLocks noGrp="1"/>
          </p:cNvSpPr>
          <p:nvPr>
            <p:ph type="body" sz="quarter" idx="10"/>
          </p:nvPr>
        </p:nvSpPr>
        <p:spPr>
          <a:xfrm>
            <a:off x="457200" y="1158875"/>
            <a:ext cx="8229600" cy="3341688"/>
          </a:xfrm>
        </p:spPr>
        <p:txBody>
          <a:bodyPr/>
          <a:lstStyle/>
          <a:p>
            <a:r>
              <a:rPr lang="en-US" dirty="0"/>
              <a:t>IISs are confidential, computerized databases that record all vaccine doses administered by providers to persons residing within a given geopolitical area.</a:t>
            </a:r>
          </a:p>
          <a:p>
            <a:endParaRPr lang="en-US" dirty="0"/>
          </a:p>
          <a:p>
            <a:r>
              <a:rPr lang="en-US" dirty="0"/>
              <a:t>IISs provide consolidated immunization histories that help in determining appropriate vaccinations.</a:t>
            </a:r>
          </a:p>
          <a:p>
            <a:endParaRPr lang="en-US" dirty="0"/>
          </a:p>
          <a:p>
            <a:r>
              <a:rPr lang="en-US" dirty="0"/>
              <a:t>All immunization providers are encouraged to document all administered vaccines in an IIS. </a:t>
            </a:r>
          </a:p>
          <a:p>
            <a:endParaRPr lang="en-US" dirty="0"/>
          </a:p>
          <a:p>
            <a:endParaRPr lang="en-US" dirty="0"/>
          </a:p>
          <a:p>
            <a:endParaRPr lang="en-US" dirty="0"/>
          </a:p>
          <a:p>
            <a:endParaRPr lang="en-US" dirty="0"/>
          </a:p>
        </p:txBody>
      </p:sp>
      <p:sp>
        <p:nvSpPr>
          <p:cNvPr id="9" name="Text Placeholder 3">
            <a:extLst>
              <a:ext uri="{FF2B5EF4-FFF2-40B4-BE49-F238E27FC236}">
                <a16:creationId xmlns:a16="http://schemas.microsoft.com/office/drawing/2014/main" id="{01D383BF-E441-414E-9100-21CF5BCF57D0}"/>
              </a:ext>
            </a:extLst>
          </p:cNvPr>
          <p:cNvSpPr txBox="1">
            <a:spLocks/>
          </p:cNvSpPr>
          <p:nvPr/>
        </p:nvSpPr>
        <p:spPr bwMode="auto">
          <a:xfrm>
            <a:off x="457200" y="4533149"/>
            <a:ext cx="8686800" cy="40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000">
                <a:solidFill>
                  <a:schemeClr val="bg2">
                    <a:lumMod val="50000"/>
                  </a:schemeClr>
                </a:solidFill>
              </a:rPr>
              <a:t>Information from Centers for Disease Control and Prevention. </a:t>
            </a:r>
            <a:r>
              <a:rPr lang="en-US" sz="1000" i="1">
                <a:solidFill>
                  <a:schemeClr val="bg2">
                    <a:lumMod val="50000"/>
                  </a:schemeClr>
                </a:solidFill>
              </a:rPr>
              <a:t>Epidemiology and Prevention of Vaccine-Preventable Diseases</a:t>
            </a:r>
            <a:r>
              <a:rPr lang="en-US" sz="1000">
                <a:solidFill>
                  <a:schemeClr val="bg2">
                    <a:lumMod val="50000"/>
                  </a:schemeClr>
                </a:solidFill>
              </a:rPr>
              <a:t>. Hamborsky J, Kroger A, Wolfe S, eds. 13th ed. Washington D.C.: Public Health Foundation; 2015; About Immunization Information Systems https://www.cdc.gov/vaccines/programs/iis/about.html; https://www.cdc.gov/vaccinesafety/concerns/history/gardasil-recall-faq.html. </a:t>
            </a:r>
            <a:endParaRPr lang="en-US" sz="1000" dirty="0">
              <a:solidFill>
                <a:schemeClr val="bg2">
                  <a:lumMod val="50000"/>
                </a:schemeClr>
              </a:solidFill>
            </a:endParaRPr>
          </a:p>
        </p:txBody>
      </p:sp>
    </p:spTree>
    <p:extLst>
      <p:ext uri="{BB962C8B-B14F-4D97-AF65-F5344CB8AC3E}">
        <p14:creationId xmlns:p14="http://schemas.microsoft.com/office/powerpoint/2010/main" val="68102308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p:txBody>
          <a:bodyPr/>
          <a:lstStyle/>
          <a:p>
            <a:pPr lvl="0"/>
            <a:r>
              <a:rPr lang="en-US" dirty="0"/>
              <a:t>TYPE OF VACCINE</a:t>
            </a:r>
          </a:p>
        </p:txBody>
      </p:sp>
      <p:sp>
        <p:nvSpPr>
          <p:cNvPr id="4" name="Text Placeholder 3">
            <a:extLst>
              <a:ext uri="{FF2B5EF4-FFF2-40B4-BE49-F238E27FC236}">
                <a16:creationId xmlns:a16="http://schemas.microsoft.com/office/drawing/2014/main" id="{1CB53AFE-ED42-416A-9AE0-33671808556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507210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5979"/>
            <a:ext cx="8229600" cy="857250"/>
          </a:xfrm>
        </p:spPr>
        <p:txBody>
          <a:bodyPr/>
          <a:lstStyle/>
          <a:p>
            <a:r>
              <a:rPr lang="en-US" dirty="0"/>
              <a:t>Advisory Committee on Immunization Practices (ACIP) </a:t>
            </a:r>
          </a:p>
        </p:txBody>
      </p:sp>
      <p:sp>
        <p:nvSpPr>
          <p:cNvPr id="3" name="Content Placeholder 2"/>
          <p:cNvSpPr>
            <a:spLocks noGrp="1"/>
          </p:cNvSpPr>
          <p:nvPr>
            <p:ph type="body" sz="quarter" idx="10"/>
          </p:nvPr>
        </p:nvSpPr>
        <p:spPr/>
        <p:txBody>
          <a:bodyPr/>
          <a:lstStyle/>
          <a:p>
            <a:r>
              <a:rPr lang="en-US" dirty="0"/>
              <a:t>A group of medical and public health experts who develop recommendations for the use of vaccines in the civilian population of the United States</a:t>
            </a:r>
          </a:p>
          <a:p>
            <a:pPr marL="457200" lvl="1" indent="0">
              <a:buNone/>
            </a:pPr>
            <a:endParaRPr lang="en-US" dirty="0"/>
          </a:p>
          <a:p>
            <a:r>
              <a:rPr lang="en-US" dirty="0"/>
              <a:t>Provides guidance on use of vaccines and other biologic products to U.S. Department of Health and Human Services, CDC, and the U.S. Public Health Service</a:t>
            </a:r>
          </a:p>
          <a:p>
            <a:endParaRPr lang="en-US" dirty="0"/>
          </a:p>
          <a:p>
            <a:r>
              <a:rPr lang="en-US" dirty="0"/>
              <a:t>ACIP recommendations are standard of care in the United States.</a:t>
            </a:r>
          </a:p>
          <a:p>
            <a:pPr lvl="1"/>
            <a:endParaRPr lang="en-US" dirty="0"/>
          </a:p>
        </p:txBody>
      </p:sp>
      <p:sp>
        <p:nvSpPr>
          <p:cNvPr id="2" name="Text Placeholder 1">
            <a:extLst>
              <a:ext uri="{FF2B5EF4-FFF2-40B4-BE49-F238E27FC236}">
                <a16:creationId xmlns:a16="http://schemas.microsoft.com/office/drawing/2014/main" id="{F9D62B28-23E8-4B82-A7DF-932F298AAEF7}"/>
              </a:ext>
            </a:extLst>
          </p:cNvPr>
          <p:cNvSpPr>
            <a:spLocks noGrp="1"/>
          </p:cNvSpPr>
          <p:nvPr>
            <p:ph type="body" idx="4294967295"/>
          </p:nvPr>
        </p:nvSpPr>
        <p:spPr>
          <a:xfrm>
            <a:off x="457200" y="4766430"/>
            <a:ext cx="8915400" cy="218358"/>
          </a:xfrm>
        </p:spPr>
        <p:txBody>
          <a:bodyPr/>
          <a:lstStyle/>
          <a:p>
            <a:pPr marL="0" indent="0" eaLnBrk="1" fontAlgn="auto" hangingPunct="1">
              <a:spcBef>
                <a:spcPts val="0"/>
              </a:spcBef>
              <a:spcAft>
                <a:spcPts val="0"/>
              </a:spcAft>
              <a:buClr>
                <a:srgbClr val="4983F2"/>
              </a:buClr>
              <a:buSzPts val="1200"/>
              <a:buNone/>
            </a:pPr>
            <a:r>
              <a:rPr lang="en-US" sz="1100" kern="0" dirty="0">
                <a:solidFill>
                  <a:schemeClr val="bg2">
                    <a:lumMod val="50000"/>
                  </a:schemeClr>
                </a:solidFill>
                <a:latin typeface="Calibri"/>
                <a:cs typeface="Calibri"/>
              </a:rPr>
              <a:t>Information from Advisory Committee on Immunization Practices https://www.cdc.gov/vaccines/acip/committee/index.html.</a:t>
            </a:r>
          </a:p>
        </p:txBody>
      </p:sp>
    </p:spTree>
    <p:extLst>
      <p:ext uri="{BB962C8B-B14F-4D97-AF65-F5344CB8AC3E}">
        <p14:creationId xmlns:p14="http://schemas.microsoft.com/office/powerpoint/2010/main" val="4094934704"/>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90" name="Shape 290"/>
          <p:cNvSpPr txBox="1">
            <a:spLocks noGrp="1"/>
          </p:cNvSpPr>
          <p:nvPr>
            <p:ph type="title"/>
          </p:nvPr>
        </p:nvSpPr>
        <p:spPr/>
        <p:txBody>
          <a:bodyPr/>
          <a:lstStyle/>
          <a:p>
            <a:endParaRPr lang="en-US" dirty="0">
              <a:sym typeface="Arial"/>
            </a:endParaRPr>
          </a:p>
          <a:p>
            <a:endParaRPr lang="en-US" dirty="0"/>
          </a:p>
          <a:p>
            <a:endParaRPr lang="en-US" dirty="0"/>
          </a:p>
        </p:txBody>
      </p:sp>
      <p:sp>
        <p:nvSpPr>
          <p:cNvPr id="4" name="Shape 134"/>
          <p:cNvSpPr txBox="1">
            <a:spLocks noGrp="1"/>
          </p:cNvSpPr>
          <p:nvPr>
            <p:ph type="body" sz="quarter" idx="10"/>
          </p:nvPr>
        </p:nvSpPr>
        <p:spPr>
          <a:xfrm>
            <a:off x="457200" y="1342151"/>
            <a:ext cx="8485632" cy="3341688"/>
          </a:xfrm>
        </p:spPr>
        <p:txBody>
          <a:bodyPr/>
          <a:lstStyle/>
          <a:p>
            <a:pPr marL="57150" indent="0">
              <a:buNone/>
            </a:pPr>
            <a:r>
              <a:rPr lang="en-US" b="1" dirty="0"/>
              <a:t>Rotavirus vaccine is a live vaccine </a:t>
            </a:r>
            <a:r>
              <a:rPr lang="en-US" dirty="0"/>
              <a:t>(also known as an “attenuated vaccine”).</a:t>
            </a:r>
          </a:p>
          <a:p>
            <a:pPr marL="57150" indent="0">
              <a:buNone/>
            </a:pPr>
            <a:endParaRPr lang="en-US" sz="600" b="1" dirty="0"/>
          </a:p>
          <a:p>
            <a:pPr marL="57150" indent="0">
              <a:buNone/>
            </a:pPr>
            <a:endParaRPr lang="en-US" sz="600" b="1" dirty="0"/>
          </a:p>
          <a:p>
            <a:pPr marL="57150" indent="0">
              <a:buNone/>
            </a:pPr>
            <a:r>
              <a:rPr lang="en-US" b="1" dirty="0"/>
              <a:t>A live vaccine: </a:t>
            </a:r>
          </a:p>
          <a:p>
            <a:pPr marL="800100" lvl="1"/>
            <a:r>
              <a:rPr lang="en-US" dirty="0"/>
              <a:t>Is weakened form of the pathogen</a:t>
            </a:r>
            <a:endParaRPr lang="en-US" strike="sngStrike" dirty="0"/>
          </a:p>
          <a:p>
            <a:pPr marL="800100" lvl="1"/>
            <a:r>
              <a:rPr lang="en-US" dirty="0"/>
              <a:t>Must replicate in the body to induce an immune response </a:t>
            </a:r>
          </a:p>
          <a:p>
            <a:pPr marL="800100" lvl="1"/>
            <a:r>
              <a:rPr lang="en-US" dirty="0"/>
              <a:t>Causes immune response virtually identical to natural infection</a:t>
            </a:r>
          </a:p>
          <a:p>
            <a:pPr marL="914400" lvl="2" indent="0">
              <a:spcBef>
                <a:spcPts val="0"/>
              </a:spcBef>
              <a:buNone/>
            </a:pPr>
            <a:endParaRPr lang="en-US" sz="600" dirty="0"/>
          </a:p>
        </p:txBody>
      </p:sp>
      <p:sp>
        <p:nvSpPr>
          <p:cNvPr id="291" name="Shape 291"/>
          <p:cNvSpPr txBox="1">
            <a:spLocks noGrp="1"/>
          </p:cNvSpPr>
          <p:nvPr>
            <p:ph type="body" idx="4294967295"/>
          </p:nvPr>
        </p:nvSpPr>
        <p:spPr>
          <a:xfrm>
            <a:off x="457200" y="4683839"/>
            <a:ext cx="8686800" cy="412750"/>
          </a:xfrm>
          <a:prstGeom prst="rect">
            <a:avLst/>
          </a:prstGeom>
        </p:spPr>
        <p:txBody>
          <a:bodyPr spcFirstLastPara="1" vert="horz" wrap="square" lIns="68569" tIns="34275" rIns="68569" bIns="34275" numCol="1" anchor="b" anchorCtr="0" compatLnSpc="1">
            <a:prstTxWarp prst="textNoShape">
              <a:avLst/>
            </a:prstTxWarp>
            <a:noAutofit/>
          </a:bodyPr>
          <a:lstStyle/>
          <a:p>
            <a:pPr marL="0" indent="0">
              <a:buNone/>
            </a:pPr>
            <a:r>
              <a:rPr lang="en-US" sz="1100" dirty="0">
                <a:solidFill>
                  <a:schemeClr val="bg2">
                    <a:lumMod val="50000"/>
                  </a:schemeClr>
                </a:solidFill>
                <a:cs typeface="Calibri" panose="020F0502020204030204" pitchFamily="34" charset="0"/>
              </a:rPr>
              <a:t>Information from Centers for Disease Control and Prevention. </a:t>
            </a:r>
            <a:r>
              <a:rPr lang="en-US" sz="1100" i="1" dirty="0">
                <a:solidFill>
                  <a:schemeClr val="bg2">
                    <a:lumMod val="50000"/>
                  </a:schemeClr>
                </a:solidFill>
                <a:cs typeface="Calibri" panose="020F0502020204030204" pitchFamily="34" charset="0"/>
              </a:rPr>
              <a:t>Epidemiology and Prevention of Vaccine-Preventable Diseases</a:t>
            </a:r>
            <a:r>
              <a:rPr lang="en-US" sz="1100" dirty="0">
                <a:solidFill>
                  <a:schemeClr val="bg2">
                    <a:lumMod val="50000"/>
                  </a:schemeClr>
                </a:solidFill>
                <a:cs typeface="Calibri" panose="020F0502020204030204" pitchFamily="34" charset="0"/>
              </a:rPr>
              <a:t>. Hamborsky J, Kroger A, Wolfe S, eds. 13th ed. Washington D.C.: Public Health Foundation; 2015; </a:t>
            </a:r>
            <a:r>
              <a:rPr lang="en-US" sz="1100" dirty="0">
                <a:solidFill>
                  <a:schemeClr val="bg2">
                    <a:lumMod val="50000"/>
                  </a:schemeClr>
                </a:solidFill>
                <a:cs typeface="Calibri" panose="020F0502020204030204" pitchFamily="34" charset="0"/>
                <a:hlinkClick r:id="rId3">
                  <a:extLst>
                    <a:ext uri="{A12FA001-AC4F-418D-AE19-62706E023703}">
                      <ahyp:hlinkClr xmlns:ahyp="http://schemas.microsoft.com/office/drawing/2018/hyperlinkcolor" val="tx"/>
                    </a:ext>
                  </a:extLst>
                </a:hlinkClick>
              </a:rPr>
              <a:t>https://www.cdc.gov/vaccines/pubs/pinkbook/index.html</a:t>
            </a:r>
            <a:r>
              <a:rPr lang="en-US" sz="1100" dirty="0">
                <a:solidFill>
                  <a:schemeClr val="bg2">
                    <a:lumMod val="50000"/>
                  </a:schemeClr>
                </a:solidFill>
                <a:cs typeface="Calibri" panose="020F0502020204030204" pitchFamily="34" charset="0"/>
              </a:rPr>
              <a:t>;  </a:t>
            </a:r>
            <a:r>
              <a:rPr lang="en-US" sz="1100" dirty="0">
                <a:solidFill>
                  <a:schemeClr val="bg2">
                    <a:lumMod val="50000"/>
                  </a:schemeClr>
                </a:solidFill>
              </a:rPr>
              <a:t>https://www.vaccines.gov/basics/types/index.html.</a:t>
            </a:r>
            <a:endParaRPr sz="1100" dirty="0">
              <a:solidFill>
                <a:schemeClr val="bg2">
                  <a:lumMod val="50000"/>
                </a:schemeClr>
              </a:solidFill>
            </a:endParaRPr>
          </a:p>
        </p:txBody>
      </p:sp>
      <p:sp>
        <p:nvSpPr>
          <p:cNvPr id="5" name="Shape 135"/>
          <p:cNvSpPr txBox="1">
            <a:spLocks/>
          </p:cNvSpPr>
          <p:nvPr/>
        </p:nvSpPr>
        <p:spPr>
          <a:xfrm>
            <a:off x="457200" y="205740"/>
            <a:ext cx="8229600" cy="891540"/>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800" b="1" i="0" u="none" strike="noStrike" cap="none">
                <a:solidFill>
                  <a:srgbClr val="405984"/>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5867" b="0" i="0" u="none" strike="noStrike" cap="none">
                <a:solidFill>
                  <a:schemeClr val="dk1"/>
                </a:solidFill>
                <a:latin typeface="Open Sans"/>
                <a:ea typeface="Open Sans"/>
                <a:cs typeface="Open Sans"/>
                <a:sym typeface="Open Sans"/>
              </a:defRPr>
            </a:lvl2pPr>
            <a:lvl3pPr marR="0" lvl="2" algn="ctr" rtl="0">
              <a:lnSpc>
                <a:spcPct val="100000"/>
              </a:lnSpc>
              <a:spcBef>
                <a:spcPts val="0"/>
              </a:spcBef>
              <a:spcAft>
                <a:spcPts val="0"/>
              </a:spcAft>
              <a:buClr>
                <a:srgbClr val="000000"/>
              </a:buClr>
              <a:buSzPts val="1400"/>
              <a:buFont typeface="Arial"/>
              <a:buNone/>
              <a:defRPr sz="5867" b="0" i="0" u="none" strike="noStrike" cap="none">
                <a:solidFill>
                  <a:schemeClr val="dk1"/>
                </a:solidFill>
                <a:latin typeface="Open Sans"/>
                <a:ea typeface="Open Sans"/>
                <a:cs typeface="Open Sans"/>
                <a:sym typeface="Open Sans"/>
              </a:defRPr>
            </a:lvl3pPr>
            <a:lvl4pPr marR="0" lvl="3" algn="ctr" rtl="0">
              <a:lnSpc>
                <a:spcPct val="100000"/>
              </a:lnSpc>
              <a:spcBef>
                <a:spcPts val="0"/>
              </a:spcBef>
              <a:spcAft>
                <a:spcPts val="0"/>
              </a:spcAft>
              <a:buClr>
                <a:srgbClr val="000000"/>
              </a:buClr>
              <a:buSzPts val="1400"/>
              <a:buFont typeface="Arial"/>
              <a:buNone/>
              <a:defRPr sz="5867" b="0" i="0" u="none" strike="noStrike" cap="none">
                <a:solidFill>
                  <a:schemeClr val="dk1"/>
                </a:solidFill>
                <a:latin typeface="Open Sans"/>
                <a:ea typeface="Open Sans"/>
                <a:cs typeface="Open Sans"/>
                <a:sym typeface="Open Sans"/>
              </a:defRPr>
            </a:lvl4pPr>
            <a:lvl5pPr marR="0" lvl="4" algn="ctr" rtl="0">
              <a:lnSpc>
                <a:spcPct val="100000"/>
              </a:lnSpc>
              <a:spcBef>
                <a:spcPts val="0"/>
              </a:spcBef>
              <a:spcAft>
                <a:spcPts val="0"/>
              </a:spcAft>
              <a:buClr>
                <a:srgbClr val="000000"/>
              </a:buClr>
              <a:buSzPts val="1400"/>
              <a:buFont typeface="Arial"/>
              <a:buNone/>
              <a:defRPr sz="5867" b="0" i="0" u="none" strike="noStrike" cap="none">
                <a:solidFill>
                  <a:schemeClr val="dk1"/>
                </a:solidFill>
                <a:latin typeface="Open Sans"/>
                <a:ea typeface="Open Sans"/>
                <a:cs typeface="Open Sans"/>
                <a:sym typeface="Open Sans"/>
              </a:defRPr>
            </a:lvl5pPr>
            <a:lvl6pPr marR="0" lvl="5" algn="ctr" rtl="0">
              <a:lnSpc>
                <a:spcPct val="100000"/>
              </a:lnSpc>
              <a:spcBef>
                <a:spcPts val="0"/>
              </a:spcBef>
              <a:spcAft>
                <a:spcPts val="0"/>
              </a:spcAft>
              <a:buClr>
                <a:srgbClr val="000000"/>
              </a:buClr>
              <a:buSzPts val="1400"/>
              <a:buFont typeface="Arial"/>
              <a:buNone/>
              <a:defRPr sz="5867" b="0" i="0" u="none" strike="noStrike" cap="none">
                <a:solidFill>
                  <a:schemeClr val="dk1"/>
                </a:solidFill>
                <a:latin typeface="Open Sans"/>
                <a:ea typeface="Open Sans"/>
                <a:cs typeface="Open Sans"/>
                <a:sym typeface="Open Sans"/>
              </a:defRPr>
            </a:lvl6pPr>
            <a:lvl7pPr marR="0" lvl="6" algn="ctr" rtl="0">
              <a:lnSpc>
                <a:spcPct val="100000"/>
              </a:lnSpc>
              <a:spcBef>
                <a:spcPts val="0"/>
              </a:spcBef>
              <a:spcAft>
                <a:spcPts val="0"/>
              </a:spcAft>
              <a:buClr>
                <a:srgbClr val="000000"/>
              </a:buClr>
              <a:buSzPts val="1400"/>
              <a:buFont typeface="Arial"/>
              <a:buNone/>
              <a:defRPr sz="5867" b="0" i="0" u="none" strike="noStrike" cap="none">
                <a:solidFill>
                  <a:schemeClr val="dk1"/>
                </a:solidFill>
                <a:latin typeface="Open Sans"/>
                <a:ea typeface="Open Sans"/>
                <a:cs typeface="Open Sans"/>
                <a:sym typeface="Open Sans"/>
              </a:defRPr>
            </a:lvl7pPr>
            <a:lvl8pPr marR="0" lvl="7" algn="ctr" rtl="0">
              <a:lnSpc>
                <a:spcPct val="100000"/>
              </a:lnSpc>
              <a:spcBef>
                <a:spcPts val="0"/>
              </a:spcBef>
              <a:spcAft>
                <a:spcPts val="0"/>
              </a:spcAft>
              <a:buClr>
                <a:srgbClr val="000000"/>
              </a:buClr>
              <a:buSzPts val="1400"/>
              <a:buFont typeface="Arial"/>
              <a:buNone/>
              <a:defRPr sz="5867" b="0" i="0" u="none" strike="noStrike" cap="none">
                <a:solidFill>
                  <a:schemeClr val="dk1"/>
                </a:solidFill>
                <a:latin typeface="Open Sans"/>
                <a:ea typeface="Open Sans"/>
                <a:cs typeface="Open Sans"/>
                <a:sym typeface="Open Sans"/>
              </a:defRPr>
            </a:lvl8pPr>
            <a:lvl9pPr marR="0" lvl="8" algn="ctr" rtl="0">
              <a:lnSpc>
                <a:spcPct val="100000"/>
              </a:lnSpc>
              <a:spcBef>
                <a:spcPts val="0"/>
              </a:spcBef>
              <a:spcAft>
                <a:spcPts val="0"/>
              </a:spcAft>
              <a:buClr>
                <a:srgbClr val="000000"/>
              </a:buClr>
              <a:buSzPts val="1400"/>
              <a:buFont typeface="Arial"/>
              <a:buNone/>
              <a:defRPr sz="5867" b="0" i="0" u="none" strike="noStrike" cap="none">
                <a:solidFill>
                  <a:schemeClr val="dk1"/>
                </a:solidFill>
                <a:latin typeface="Open Sans"/>
                <a:ea typeface="Open Sans"/>
                <a:cs typeface="Open Sans"/>
                <a:sym typeface="Open Sans"/>
              </a:defRPr>
            </a:lvl9pPr>
          </a:lstStyle>
          <a:p>
            <a:endParaRPr lang="en-US" sz="2850" dirty="0"/>
          </a:p>
          <a:p>
            <a:r>
              <a:rPr lang="en-US" sz="2800" dirty="0">
                <a:solidFill>
                  <a:srgbClr val="005DAA"/>
                </a:solidFill>
              </a:rPr>
              <a:t>Type of Vaccine</a:t>
            </a:r>
          </a:p>
        </p:txBody>
      </p:sp>
    </p:spTree>
    <p:extLst>
      <p:ext uri="{BB962C8B-B14F-4D97-AF65-F5344CB8AC3E}">
        <p14:creationId xmlns:p14="http://schemas.microsoft.com/office/powerpoint/2010/main" val="1199478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Rotavirus Vaccine Products</a:t>
            </a:r>
            <a:endParaRPr lang="en-US" strike="sngStrike" dirty="0"/>
          </a:p>
        </p:txBody>
      </p:sp>
      <p:graphicFrame>
        <p:nvGraphicFramePr>
          <p:cNvPr id="5" name="Content Placeholder 6"/>
          <p:cNvGraphicFramePr>
            <a:graphicFrameLocks noGrp="1"/>
          </p:cNvGraphicFramePr>
          <p:nvPr>
            <p:ph sz="quarter" idx="4294967295"/>
            <p:extLst>
              <p:ext uri="{D42A27DB-BD31-4B8C-83A1-F6EECF244321}">
                <p14:modId xmlns:p14="http://schemas.microsoft.com/office/powerpoint/2010/main" val="2827200319"/>
              </p:ext>
            </p:extLst>
          </p:nvPr>
        </p:nvGraphicFramePr>
        <p:xfrm>
          <a:off x="457200" y="1893331"/>
          <a:ext cx="7390263" cy="1851660"/>
        </p:xfrm>
        <a:graphic>
          <a:graphicData uri="http://schemas.openxmlformats.org/drawingml/2006/table">
            <a:tbl>
              <a:tblPr firstRow="1" bandRow="1">
                <a:tableStyleId>{2D5ABB26-0587-4C30-8999-92F81FD0307C}</a:tableStyleId>
              </a:tblPr>
              <a:tblGrid>
                <a:gridCol w="3214688">
                  <a:extLst>
                    <a:ext uri="{9D8B030D-6E8A-4147-A177-3AD203B41FA5}">
                      <a16:colId xmlns:a16="http://schemas.microsoft.com/office/drawing/2014/main" val="3286136623"/>
                    </a:ext>
                  </a:extLst>
                </a:gridCol>
                <a:gridCol w="4175575">
                  <a:extLst>
                    <a:ext uri="{9D8B030D-6E8A-4147-A177-3AD203B41FA5}">
                      <a16:colId xmlns:a16="http://schemas.microsoft.com/office/drawing/2014/main" val="3809552504"/>
                    </a:ext>
                  </a:extLst>
                </a:gridCol>
              </a:tblGrid>
              <a:tr h="155311">
                <a:tc>
                  <a:txBody>
                    <a:bodyPr/>
                    <a:lstStyle/>
                    <a:p>
                      <a:pPr algn="l"/>
                      <a:r>
                        <a:rPr lang="en-US" sz="2000" dirty="0">
                          <a:solidFill>
                            <a:schemeClr val="tx2"/>
                          </a:solidFill>
                          <a:latin typeface="Calibri" panose="020F0502020204030204" pitchFamily="34" charset="0"/>
                          <a:cs typeface="Calibri" panose="020F0502020204030204" pitchFamily="34" charset="0"/>
                        </a:rPr>
                        <a:t>Vaccine</a:t>
                      </a:r>
                      <a:r>
                        <a:rPr lang="en-US" sz="2000" baseline="0" dirty="0">
                          <a:solidFill>
                            <a:schemeClr val="tx2"/>
                          </a:solidFill>
                          <a:latin typeface="Calibri" panose="020F0502020204030204" pitchFamily="34" charset="0"/>
                          <a:cs typeface="Calibri" panose="020F0502020204030204" pitchFamily="34" charset="0"/>
                        </a:rPr>
                        <a:t> product</a:t>
                      </a:r>
                      <a:endParaRPr lang="en-US" sz="2000" dirty="0">
                        <a:solidFill>
                          <a:schemeClr val="tx2"/>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a:r>
                        <a:rPr lang="en-US" sz="2000" dirty="0">
                          <a:solidFill>
                            <a:schemeClr val="tx2"/>
                          </a:solidFill>
                          <a:latin typeface="Calibri" panose="020F0502020204030204" pitchFamily="34" charset="0"/>
                          <a:cs typeface="Calibri" panose="020F0502020204030204" pitchFamily="34" charset="0"/>
                        </a:rPr>
                        <a:t>Age indications</a:t>
                      </a: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1274027544"/>
                  </a:ext>
                </a:extLst>
              </a:tr>
              <a:tr h="342900">
                <a:tc>
                  <a:txBody>
                    <a:bodyPr/>
                    <a:lstStyle/>
                    <a:p>
                      <a:pPr algn="l"/>
                      <a:r>
                        <a:rPr lang="en-US" sz="2000" dirty="0">
                          <a:solidFill>
                            <a:schemeClr val="accent4">
                              <a:lumMod val="50000"/>
                            </a:schemeClr>
                          </a:solidFill>
                          <a:latin typeface="Calibri" panose="020F0502020204030204" pitchFamily="34" charset="0"/>
                          <a:cs typeface="Calibri" panose="020F0502020204030204" pitchFamily="34" charset="0"/>
                        </a:rPr>
                        <a:t>RV1 (Rotarix®)</a:t>
                      </a: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l"/>
                      <a:r>
                        <a:rPr lang="en-US" sz="2400" b="0" i="0" u="none" strike="noStrike" kern="1200" baseline="0" dirty="0">
                          <a:solidFill>
                            <a:schemeClr val="accent4">
                              <a:lumMod val="50000"/>
                            </a:schemeClr>
                          </a:solidFill>
                          <a:latin typeface="Calibri" panose="020F0502020204030204" pitchFamily="34" charset="0"/>
                          <a:ea typeface="+mn-ea"/>
                          <a:cs typeface="Calibri" panose="020F0502020204030204" pitchFamily="34" charset="0"/>
                        </a:rPr>
                        <a:t> 6 weeks to 24 weeks of age </a:t>
                      </a:r>
                    </a:p>
                    <a:p>
                      <a:pPr algn="l"/>
                      <a:endParaRPr lang="en-US" sz="2000" dirty="0">
                        <a:solidFill>
                          <a:schemeClr val="accent4">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778739855"/>
                  </a:ext>
                </a:extLst>
              </a:tr>
              <a:tr h="303730">
                <a:tc>
                  <a:txBody>
                    <a:bodyPr/>
                    <a:lstStyle/>
                    <a:p>
                      <a:pPr algn="l"/>
                      <a:r>
                        <a:rPr lang="en-US" sz="2000" dirty="0">
                          <a:solidFill>
                            <a:schemeClr val="accent4">
                              <a:lumMod val="50000"/>
                            </a:schemeClr>
                          </a:solidFill>
                          <a:latin typeface="Calibri" panose="020F0502020204030204" pitchFamily="34" charset="0"/>
                          <a:cs typeface="Calibri" panose="020F0502020204030204" pitchFamily="34" charset="0"/>
                        </a:rPr>
                        <a:t>RV5 (RotaTeq®)</a:t>
                      </a: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l"/>
                      <a:r>
                        <a:rPr lang="en-US" sz="2400" b="0" i="0" u="none" strike="noStrike" kern="1200" baseline="0" dirty="0">
                          <a:solidFill>
                            <a:schemeClr val="accent4">
                              <a:lumMod val="50000"/>
                            </a:schemeClr>
                          </a:solidFill>
                          <a:latin typeface="Calibri" panose="020F0502020204030204" pitchFamily="34" charset="0"/>
                          <a:ea typeface="+mn-ea"/>
                          <a:cs typeface="Calibri" panose="020F0502020204030204" pitchFamily="34" charset="0"/>
                        </a:rPr>
                        <a:t> 6 weeks to 32 weeks of age </a:t>
                      </a:r>
                    </a:p>
                    <a:p>
                      <a:pPr algn="l"/>
                      <a:endParaRPr lang="en-US" sz="2000" dirty="0">
                        <a:solidFill>
                          <a:schemeClr val="accent4">
                            <a:lumMod val="50000"/>
                          </a:schemeClr>
                        </a:solidFill>
                        <a:latin typeface="Calibri" panose="020F0502020204030204" pitchFamily="34" charset="0"/>
                        <a:cs typeface="Calibri" panose="020F0502020204030204" pitchFamily="34" charset="0"/>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381798803"/>
                  </a:ext>
                </a:extLst>
              </a:tr>
            </a:tbl>
          </a:graphicData>
        </a:graphic>
      </p:graphicFrame>
      <p:sp>
        <p:nvSpPr>
          <p:cNvPr id="11" name="TextBox 10">
            <a:extLst>
              <a:ext uri="{FF2B5EF4-FFF2-40B4-BE49-F238E27FC236}">
                <a16:creationId xmlns:a16="http://schemas.microsoft.com/office/drawing/2014/main" id="{278D00B3-051B-4A9E-8E9E-574514C01939}"/>
              </a:ext>
            </a:extLst>
          </p:cNvPr>
          <p:cNvSpPr txBox="1"/>
          <p:nvPr/>
        </p:nvSpPr>
        <p:spPr>
          <a:xfrm>
            <a:off x="311150" y="4467304"/>
            <a:ext cx="8686800" cy="761747"/>
          </a:xfrm>
          <a:prstGeom prst="rect">
            <a:avLst/>
          </a:prstGeom>
          <a:noFill/>
        </p:spPr>
        <p:txBody>
          <a:bodyPr wrap="square" rtlCol="0">
            <a:spAutoFit/>
          </a:bodyPr>
          <a:lstStyle/>
          <a:p>
            <a:r>
              <a:rPr lang="en-US" sz="1100" dirty="0">
                <a:solidFill>
                  <a:schemeClr val="bg2">
                    <a:lumMod val="50000"/>
                  </a:schemeClr>
                </a:solidFill>
                <a:latin typeface="Calibri" panose="020F0502020204030204" pitchFamily="34" charset="0"/>
                <a:cs typeface="Calibri" panose="020F0502020204030204" pitchFamily="34" charset="0"/>
              </a:rPr>
              <a:t>Information from Centers for Disease Control and Prevention. </a:t>
            </a:r>
            <a:r>
              <a:rPr lang="en-US" sz="1100" i="1" dirty="0">
                <a:solidFill>
                  <a:schemeClr val="bg2">
                    <a:lumMod val="50000"/>
                  </a:schemeClr>
                </a:solidFill>
                <a:latin typeface="Calibri" panose="020F0502020204030204" pitchFamily="34" charset="0"/>
                <a:cs typeface="Calibri" panose="020F0502020204030204" pitchFamily="34" charset="0"/>
              </a:rPr>
              <a:t>Epidemiology and Prevention of Vaccine-Preventable Diseases</a:t>
            </a:r>
            <a:r>
              <a:rPr lang="en-US" sz="1100" dirty="0">
                <a:solidFill>
                  <a:schemeClr val="bg2">
                    <a:lumMod val="50000"/>
                  </a:schemeClr>
                </a:solidFill>
                <a:latin typeface="Calibri" panose="020F0502020204030204" pitchFamily="34" charset="0"/>
                <a:cs typeface="Calibri" panose="020F0502020204030204" pitchFamily="34" charset="0"/>
              </a:rPr>
              <a:t>. Hamborsky J, Kroger A, Wolfe S, eds. 13th ed. Washington D.C.: Public Health Foundation; 2015; https://www.cdc.gov/vaccines/pubs/pinkbook/index.html; </a:t>
            </a:r>
            <a:r>
              <a:rPr lang="en-US" sz="1100" dirty="0">
                <a:solidFill>
                  <a:schemeClr val="bg2">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https://www.cdc.gov/vaccines/vpd/rotavirus/hcp/about-vaccine.html</a:t>
            </a:r>
            <a:r>
              <a:rPr lang="en-US" sz="1100" dirty="0">
                <a:solidFill>
                  <a:schemeClr val="bg2">
                    <a:lumMod val="50000"/>
                  </a:schemeClr>
                </a:solidFill>
                <a:latin typeface="Calibri" panose="020F0502020204030204" pitchFamily="34" charset="0"/>
                <a:cs typeface="Calibri" panose="020F0502020204030204" pitchFamily="34" charset="0"/>
              </a:rPr>
              <a:t>; </a:t>
            </a:r>
            <a:r>
              <a:rPr lang="en-US" sz="1100" dirty="0">
                <a:solidFill>
                  <a:schemeClr val="bg2">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https://www.fda.gov/vaccines-blood-biologics/vaccines</a:t>
            </a:r>
            <a:r>
              <a:rPr lang="en-US" sz="1100" dirty="0">
                <a:solidFill>
                  <a:schemeClr val="bg2">
                    <a:lumMod val="50000"/>
                  </a:schemeClr>
                </a:solidFill>
                <a:latin typeface="Calibri" panose="020F0502020204030204" pitchFamily="34" charset="0"/>
                <a:cs typeface="Calibri" panose="020F0502020204030204" pitchFamily="34" charset="0"/>
              </a:rPr>
              <a:t>.</a:t>
            </a:r>
          </a:p>
          <a:p>
            <a:endParaRPr lang="en-US" sz="1050" dirty="0">
              <a:solidFill>
                <a:schemeClr val="bg2">
                  <a:lumMod val="50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2F91B4D-BCFB-421D-8314-835801F7B671}"/>
              </a:ext>
            </a:extLst>
          </p:cNvPr>
          <p:cNvSpPr/>
          <p:nvPr/>
        </p:nvSpPr>
        <p:spPr>
          <a:xfrm>
            <a:off x="457200" y="1278225"/>
            <a:ext cx="8229600" cy="400110"/>
          </a:xfrm>
          <a:prstGeom prst="rect">
            <a:avLst/>
          </a:prstGeom>
        </p:spPr>
        <p:txBody>
          <a:bodyPr wrap="square">
            <a:spAutoFit/>
          </a:bodyPr>
          <a:lstStyle/>
          <a:p>
            <a:r>
              <a:rPr lang="en-US" sz="2000" dirty="0">
                <a:solidFill>
                  <a:schemeClr val="accent4">
                    <a:lumMod val="50000"/>
                  </a:schemeClr>
                </a:solidFill>
                <a:latin typeface="Calibri" panose="020F0502020204030204" pitchFamily="34" charset="0"/>
                <a:cs typeface="Calibri" panose="020F0502020204030204" pitchFamily="34" charset="0"/>
              </a:rPr>
              <a:t>Two rotavirus vaccine products are available in the United States.</a:t>
            </a:r>
          </a:p>
        </p:txBody>
      </p:sp>
      <p:sp>
        <p:nvSpPr>
          <p:cNvPr id="2" name="Rectangle 1">
            <a:extLst>
              <a:ext uri="{FF2B5EF4-FFF2-40B4-BE49-F238E27FC236}">
                <a16:creationId xmlns:a16="http://schemas.microsoft.com/office/drawing/2014/main" id="{F4A6B280-EE22-41E2-BD2C-24C9B96D7A4C}"/>
              </a:ext>
            </a:extLst>
          </p:cNvPr>
          <p:cNvSpPr/>
          <p:nvPr/>
        </p:nvSpPr>
        <p:spPr>
          <a:xfrm>
            <a:off x="457200" y="3852198"/>
            <a:ext cx="7101281" cy="615553"/>
          </a:xfrm>
          <a:prstGeom prst="rect">
            <a:avLst/>
          </a:prstGeom>
        </p:spPr>
        <p:txBody>
          <a:bodyPr wrap="square">
            <a:spAutoFit/>
          </a:bodyPr>
          <a:lstStyle/>
          <a:p>
            <a:pPr marR="0" lvl="0">
              <a:spcBef>
                <a:spcPts val="0"/>
              </a:spcBef>
              <a:spcAft>
                <a:spcPts val="0"/>
              </a:spcAft>
              <a:tabLst>
                <a:tab pos="457200" algn="l"/>
              </a:tabLst>
            </a:pPr>
            <a:r>
              <a:rPr lang="en-US" sz="20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Neither vaccine contains thimerosal or other preservatives .  </a:t>
            </a:r>
          </a:p>
          <a:p>
            <a:pPr marL="0" marR="0">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328052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Vaccine Impact and Efficacy </a:t>
            </a:r>
          </a:p>
        </p:txBody>
      </p:sp>
      <p:sp>
        <p:nvSpPr>
          <p:cNvPr id="3" name="Content Placeholder 2"/>
          <p:cNvSpPr>
            <a:spLocks noGrp="1"/>
          </p:cNvSpPr>
          <p:nvPr>
            <p:ph type="body" sz="quarter" idx="10"/>
          </p:nvPr>
        </p:nvSpPr>
        <p:spPr>
          <a:xfrm>
            <a:off x="457200" y="752475"/>
            <a:ext cx="8229600" cy="3341688"/>
          </a:xfrm>
        </p:spPr>
        <p:txBody>
          <a:bodyPr>
            <a:normAutofit/>
          </a:bodyPr>
          <a:lstStyle/>
          <a:p>
            <a:pPr marL="0" indent="0">
              <a:buNone/>
            </a:pPr>
            <a:endParaRPr lang="en-US" dirty="0"/>
          </a:p>
          <a:p>
            <a:r>
              <a:rPr lang="en-US" dirty="0"/>
              <a:t>Both vaccines have significantly reduced physician visits for diarrhea and reduced rotavirus-related hospitalizations.</a:t>
            </a:r>
          </a:p>
          <a:p>
            <a:r>
              <a:rPr lang="en-US" dirty="0"/>
              <a:t>Protective against: </a:t>
            </a:r>
          </a:p>
          <a:p>
            <a:pPr lvl="1"/>
            <a:r>
              <a:rPr lang="en-US" dirty="0"/>
              <a:t>Any rotavirus gastroenteritis: 74–87% </a:t>
            </a:r>
          </a:p>
          <a:p>
            <a:pPr lvl="2"/>
            <a:endParaRPr lang="en-US" sz="800" dirty="0"/>
          </a:p>
          <a:p>
            <a:pPr lvl="1"/>
            <a:r>
              <a:rPr lang="en-US" dirty="0"/>
              <a:t>Severe gastroenteritis: 85–98%</a:t>
            </a:r>
          </a:p>
          <a:p>
            <a:pPr marL="0" indent="0">
              <a:buNone/>
            </a:pPr>
            <a:endParaRPr lang="en-US" dirty="0"/>
          </a:p>
          <a:p>
            <a:r>
              <a:rPr lang="en-US" dirty="0"/>
              <a:t>No ACIP preference for one product (Rotarix® vs. RotaTeq®) over the other</a:t>
            </a:r>
          </a:p>
          <a:p>
            <a:endParaRPr lang="en-US" dirty="0"/>
          </a:p>
        </p:txBody>
      </p:sp>
      <p:sp>
        <p:nvSpPr>
          <p:cNvPr id="11" name="TextBox 10">
            <a:extLst>
              <a:ext uri="{FF2B5EF4-FFF2-40B4-BE49-F238E27FC236}">
                <a16:creationId xmlns:a16="http://schemas.microsoft.com/office/drawing/2014/main" id="{0E511587-0045-476F-A59C-038C3D65E52B}"/>
              </a:ext>
            </a:extLst>
          </p:cNvPr>
          <p:cNvSpPr txBox="1"/>
          <p:nvPr/>
        </p:nvSpPr>
        <p:spPr>
          <a:xfrm>
            <a:off x="457200" y="4424988"/>
            <a:ext cx="8686801" cy="723275"/>
          </a:xfrm>
          <a:prstGeom prst="rect">
            <a:avLst/>
          </a:prstGeom>
          <a:noFill/>
        </p:spPr>
        <p:txBody>
          <a:bodyPr wrap="square" rtlCol="0">
            <a:spAutoFit/>
          </a:bodyPr>
          <a:lstStyle/>
          <a:p>
            <a:r>
              <a:rPr lang="en-US" sz="1100" dirty="0">
                <a:solidFill>
                  <a:schemeClr val="bg2">
                    <a:lumMod val="50000"/>
                  </a:schemeClr>
                </a:solidFill>
                <a:latin typeface="Calibri" panose="020F0502020204030204" pitchFamily="34" charset="0"/>
                <a:cs typeface="Calibri" panose="020F0502020204030204" pitchFamily="34" charset="0"/>
              </a:rPr>
              <a:t>Information from Centers for Disease Control and Prevention. </a:t>
            </a:r>
            <a:r>
              <a:rPr lang="en-US" sz="1100" i="1" dirty="0">
                <a:solidFill>
                  <a:schemeClr val="bg2">
                    <a:lumMod val="50000"/>
                  </a:schemeClr>
                </a:solidFill>
                <a:latin typeface="Calibri" panose="020F0502020204030204" pitchFamily="34" charset="0"/>
                <a:cs typeface="Calibri" panose="020F0502020204030204" pitchFamily="34" charset="0"/>
              </a:rPr>
              <a:t>Epidemiology and Prevention of Vaccine-Preventable Diseases</a:t>
            </a:r>
            <a:r>
              <a:rPr lang="en-US" sz="1100" dirty="0">
                <a:solidFill>
                  <a:schemeClr val="bg2">
                    <a:lumMod val="50000"/>
                  </a:schemeClr>
                </a:solidFill>
                <a:latin typeface="Calibri" panose="020F0502020204030204" pitchFamily="34" charset="0"/>
                <a:cs typeface="Calibri" panose="020F0502020204030204" pitchFamily="34" charset="0"/>
              </a:rPr>
              <a:t>. Hamborsky J, Kroger A, Wolfe S, eds. 13th ed. Washington D.C.: Public Health Foundation; 2015; https://www.cdc.gov/vaccines/pubs/pinkbook/index.html </a:t>
            </a:r>
            <a:r>
              <a:rPr lang="en-US" sz="1100" dirty="0">
                <a:solidFill>
                  <a:schemeClr val="bg2">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https://www.cdc.gov/vaccines/vpd/rotavirus/hcp/about-vaccine.html</a:t>
            </a:r>
            <a:r>
              <a:rPr lang="en-US" sz="1100" dirty="0">
                <a:solidFill>
                  <a:schemeClr val="bg2">
                    <a:lumMod val="50000"/>
                  </a:schemeClr>
                </a:solidFill>
                <a:latin typeface="Calibri" panose="020F0502020204030204" pitchFamily="34" charset="0"/>
                <a:cs typeface="Calibri" panose="020F0502020204030204" pitchFamily="34" charset="0"/>
              </a:rPr>
              <a:t>.</a:t>
            </a:r>
          </a:p>
          <a:p>
            <a:endParaRPr lang="en-US" sz="700" dirty="0">
              <a:solidFill>
                <a:schemeClr val="bg2">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774095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p:txBody>
          <a:bodyPr/>
          <a:lstStyle/>
          <a:p>
            <a:r>
              <a:rPr lang="en-US" dirty="0"/>
              <a:t>IMMUNIZATION SCHEDULES</a:t>
            </a:r>
          </a:p>
        </p:txBody>
      </p:sp>
      <p:sp>
        <p:nvSpPr>
          <p:cNvPr id="4" name="Text Placeholder 3">
            <a:extLst>
              <a:ext uri="{FF2B5EF4-FFF2-40B4-BE49-F238E27FC236}">
                <a16:creationId xmlns:a16="http://schemas.microsoft.com/office/drawing/2014/main" id="{60F70C4D-5D08-454C-B33B-7BA6BC8748D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237707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7" y="214312"/>
            <a:ext cx="8493470" cy="857250"/>
          </a:xfrm>
        </p:spPr>
        <p:txBody>
          <a:bodyPr/>
          <a:lstStyle/>
          <a:p>
            <a:r>
              <a:rPr lang="en-US" dirty="0"/>
              <a:t>ACIP Rotavirus Vaccine Recommendations: Pediatric</a:t>
            </a:r>
          </a:p>
        </p:txBody>
      </p:sp>
      <p:sp>
        <p:nvSpPr>
          <p:cNvPr id="4" name="Text Placeholder 3"/>
          <p:cNvSpPr>
            <a:spLocks noGrp="1"/>
          </p:cNvSpPr>
          <p:nvPr>
            <p:ph type="body" sz="quarter" idx="10"/>
          </p:nvPr>
        </p:nvSpPr>
        <p:spPr/>
        <p:txBody>
          <a:bodyPr/>
          <a:lstStyle/>
          <a:p>
            <a:r>
              <a:rPr lang="en-US" dirty="0"/>
              <a:t>*ACIP off-label recommendation for both vaccines because the labeled maximum age for the first dose of RV5 is 12 weeks </a:t>
            </a:r>
          </a:p>
        </p:txBody>
      </p:sp>
      <p:grpSp>
        <p:nvGrpSpPr>
          <p:cNvPr id="8" name="Group 7"/>
          <p:cNvGrpSpPr/>
          <p:nvPr/>
        </p:nvGrpSpPr>
        <p:grpSpPr>
          <a:xfrm>
            <a:off x="457200" y="1158875"/>
            <a:ext cx="8330184" cy="898525"/>
            <a:chOff x="795336" y="1279898"/>
            <a:chExt cx="10601325" cy="732606"/>
          </a:xfrm>
        </p:grpSpPr>
        <p:pic>
          <p:nvPicPr>
            <p:cNvPr id="9" name="Picture 8"/>
            <p:cNvPicPr>
              <a:picLocks noChangeAspect="1"/>
            </p:cNvPicPr>
            <p:nvPr/>
          </p:nvPicPr>
          <p:blipFill rotWithShape="1">
            <a:blip r:embed="rId3"/>
            <a:srcRect t="10760" b="10817"/>
            <a:stretch/>
          </p:blipFill>
          <p:spPr>
            <a:xfrm>
              <a:off x="819149" y="1279898"/>
              <a:ext cx="10553700" cy="366022"/>
            </a:xfrm>
            <a:prstGeom prst="rect">
              <a:avLst/>
            </a:prstGeom>
          </p:spPr>
        </p:pic>
        <p:pic>
          <p:nvPicPr>
            <p:cNvPr id="10" name="Picture 9"/>
            <p:cNvPicPr>
              <a:picLocks noChangeAspect="1"/>
            </p:cNvPicPr>
            <p:nvPr/>
          </p:nvPicPr>
          <p:blipFill rotWithShape="1">
            <a:blip r:embed="rId4"/>
            <a:srcRect b="8894"/>
            <a:stretch/>
          </p:blipFill>
          <p:spPr>
            <a:xfrm>
              <a:off x="795336" y="1630679"/>
              <a:ext cx="10601325" cy="381825"/>
            </a:xfrm>
            <a:prstGeom prst="rect">
              <a:avLst/>
            </a:prstGeom>
          </p:spPr>
        </p:pic>
      </p:grpSp>
      <p:sp>
        <p:nvSpPr>
          <p:cNvPr id="13" name="TextBox 12">
            <a:extLst>
              <a:ext uri="{FF2B5EF4-FFF2-40B4-BE49-F238E27FC236}">
                <a16:creationId xmlns:a16="http://schemas.microsoft.com/office/drawing/2014/main" id="{59E587A6-4110-48F4-AFC8-BD4C623E5DE1}"/>
              </a:ext>
            </a:extLst>
          </p:cNvPr>
          <p:cNvSpPr txBox="1"/>
          <p:nvPr/>
        </p:nvSpPr>
        <p:spPr>
          <a:xfrm>
            <a:off x="457200" y="4650411"/>
            <a:ext cx="8686799" cy="430887"/>
          </a:xfrm>
          <a:prstGeom prst="rect">
            <a:avLst/>
          </a:prstGeom>
          <a:noFill/>
        </p:spPr>
        <p:txBody>
          <a:bodyPr wrap="square" rtlCol="0">
            <a:spAutoFit/>
          </a:bodyPr>
          <a:lstStyle/>
          <a:p>
            <a:r>
              <a:rPr lang="en-US" sz="1100" dirty="0">
                <a:solidFill>
                  <a:schemeClr val="bg2">
                    <a:lumMod val="50000"/>
                  </a:schemeClr>
                </a:solidFill>
                <a:latin typeface="Calibri" panose="020F0502020204030204" pitchFamily="34" charset="0"/>
                <a:cs typeface="Calibri" panose="020F0502020204030204" pitchFamily="34" charset="0"/>
              </a:rPr>
              <a:t>Information from Centers for Disease Control and Prevention. </a:t>
            </a:r>
            <a:r>
              <a:rPr lang="en-US" sz="1100" i="1" dirty="0">
                <a:solidFill>
                  <a:schemeClr val="bg2">
                    <a:lumMod val="50000"/>
                  </a:schemeClr>
                </a:solidFill>
                <a:latin typeface="Calibri" panose="020F0502020204030204" pitchFamily="34" charset="0"/>
                <a:cs typeface="Calibri" panose="020F0502020204030204" pitchFamily="34" charset="0"/>
              </a:rPr>
              <a:t>Epidemiology and Prevention of Vaccine-Preventable Diseases</a:t>
            </a:r>
            <a:r>
              <a:rPr lang="en-US" sz="1100" dirty="0">
                <a:solidFill>
                  <a:schemeClr val="bg2">
                    <a:lumMod val="50000"/>
                  </a:schemeClr>
                </a:solidFill>
                <a:latin typeface="Calibri" panose="020F0502020204030204" pitchFamily="34" charset="0"/>
                <a:cs typeface="Calibri" panose="020F0502020204030204" pitchFamily="34" charset="0"/>
              </a:rPr>
              <a:t>. Hamborsky J, Kroger A, Wolfe S, eds. 13th ed. Washington D.C.: Public Health Foundation; 2015; https://www.cdc.gov/vaccines/pubs/pinkbook/index.html.</a:t>
            </a:r>
          </a:p>
        </p:txBody>
      </p:sp>
      <p:sp>
        <p:nvSpPr>
          <p:cNvPr id="18" name="Content Placeholder 2">
            <a:extLst>
              <a:ext uri="{FF2B5EF4-FFF2-40B4-BE49-F238E27FC236}">
                <a16:creationId xmlns:a16="http://schemas.microsoft.com/office/drawing/2014/main" id="{9ACAACC4-CECA-46CD-87BA-7FBA16975BAD}"/>
              </a:ext>
            </a:extLst>
          </p:cNvPr>
          <p:cNvSpPr txBox="1">
            <a:spLocks/>
          </p:cNvSpPr>
          <p:nvPr/>
        </p:nvSpPr>
        <p:spPr bwMode="auto">
          <a:xfrm>
            <a:off x="457200" y="2422692"/>
            <a:ext cx="8229600" cy="156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5DAA"/>
              </a:buClr>
              <a:buFont typeface="Wingdings" panose="05000000000000000000" pitchFamily="2" charset="2"/>
              <a:buChar char="§"/>
              <a:defRPr sz="2000" kern="1200">
                <a:solidFill>
                  <a:schemeClr val="accent4">
                    <a:lumMod val="75000"/>
                  </a:schemeClr>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532E63"/>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9A3B26"/>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685800">
              <a:defRPr/>
            </a:pPr>
            <a:r>
              <a:rPr lang="en-US" dirty="0">
                <a:latin typeface="Calibri" panose="020F0502020204030204"/>
              </a:rPr>
              <a:t>ACIP recommends rotavirus vaccine beginning at 2 months of age. </a:t>
            </a:r>
          </a:p>
          <a:p>
            <a:pPr defTabSz="685800">
              <a:defRPr/>
            </a:pPr>
            <a:r>
              <a:rPr lang="en-US" dirty="0">
                <a:latin typeface="Calibri" panose="020F0502020204030204"/>
              </a:rPr>
              <a:t>This vaccine is only recommended for infants. </a:t>
            </a:r>
          </a:p>
          <a:p>
            <a:pPr defTabSz="685800">
              <a:defRPr/>
            </a:pPr>
            <a:r>
              <a:rPr lang="en-US" dirty="0">
                <a:latin typeface="Calibri" panose="020F0502020204030204"/>
              </a:rPr>
              <a:t>Routine pediatric recommendations are found in the</a:t>
            </a:r>
            <a:r>
              <a:rPr lang="en-US" dirty="0">
                <a:latin typeface="Calibri" panose="020F0502020204030204"/>
                <a:hlinkClick r:id="rId5">
                  <a:extLst>
                    <a:ext uri="{A12FA001-AC4F-418D-AE19-62706E023703}">
                      <ahyp:hlinkClr xmlns:ahyp="http://schemas.microsoft.com/office/drawing/2018/hyperlinkcolor" val="tx"/>
                    </a:ext>
                  </a:extLst>
                </a:hlinkClick>
              </a:rPr>
              <a:t> </a:t>
            </a:r>
            <a:r>
              <a:rPr lang="en-US" dirty="0">
                <a:solidFill>
                  <a:schemeClr val="accent5"/>
                </a:solidFill>
                <a:latin typeface="Calibri" panose="020F0502020204030204"/>
                <a:hlinkClick r:id="rId5">
                  <a:extLst>
                    <a:ext uri="{A12FA001-AC4F-418D-AE19-62706E023703}">
                      <ahyp:hlinkClr xmlns:ahyp="http://schemas.microsoft.com/office/drawing/2018/hyperlinkcolor" val="tx"/>
                    </a:ext>
                  </a:extLst>
                </a:hlinkClick>
              </a:rPr>
              <a:t>Recommended Child and Adolescent Immunization Schedule for ages 18 years or younger</a:t>
            </a:r>
            <a:r>
              <a:rPr lang="en-US" dirty="0">
                <a:solidFill>
                  <a:schemeClr val="accent5"/>
                </a:solidFill>
                <a:latin typeface="Calibri" panose="020F0502020204030204"/>
              </a:rPr>
              <a:t>.</a:t>
            </a:r>
          </a:p>
          <a:p>
            <a:pPr marL="0" indent="0">
              <a:buNone/>
            </a:pPr>
            <a:endParaRPr lang="en-US" dirty="0"/>
          </a:p>
          <a:p>
            <a:endParaRPr lang="en-US" dirty="0"/>
          </a:p>
        </p:txBody>
      </p:sp>
    </p:spTree>
    <p:extLst>
      <p:ext uri="{BB962C8B-B14F-4D97-AF65-F5344CB8AC3E}">
        <p14:creationId xmlns:p14="http://schemas.microsoft.com/office/powerpoint/2010/main" val="288514209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04C9A-D735-4738-8EB2-DBE2F7881985}"/>
              </a:ext>
            </a:extLst>
          </p:cNvPr>
          <p:cNvSpPr>
            <a:spLocks noGrp="1"/>
          </p:cNvSpPr>
          <p:nvPr>
            <p:ph type="title"/>
          </p:nvPr>
        </p:nvSpPr>
        <p:spPr/>
        <p:txBody>
          <a:bodyPr/>
          <a:lstStyle/>
          <a:p>
            <a:r>
              <a:rPr lang="en-US" dirty="0"/>
              <a:t>Vaccination Schedule by Product </a:t>
            </a:r>
          </a:p>
        </p:txBody>
      </p:sp>
      <p:sp>
        <p:nvSpPr>
          <p:cNvPr id="4" name="Text Placeholder 3">
            <a:extLst>
              <a:ext uri="{FF2B5EF4-FFF2-40B4-BE49-F238E27FC236}">
                <a16:creationId xmlns:a16="http://schemas.microsoft.com/office/drawing/2014/main" id="{E1C6DAD3-6C8A-4833-8334-5875032CCA39}"/>
              </a:ext>
            </a:extLst>
          </p:cNvPr>
          <p:cNvSpPr>
            <a:spLocks noGrp="1"/>
          </p:cNvSpPr>
          <p:nvPr>
            <p:ph type="body" idx="4294967295"/>
          </p:nvPr>
        </p:nvSpPr>
        <p:spPr>
          <a:xfrm>
            <a:off x="457200" y="4484646"/>
            <a:ext cx="8686800" cy="516681"/>
          </a:xfrm>
        </p:spPr>
        <p:txBody>
          <a:bodyPr/>
          <a:lstStyle/>
          <a:p>
            <a:pPr marL="0" indent="0" eaLnBrk="1" fontAlgn="auto" hangingPunct="1">
              <a:spcBef>
                <a:spcPts val="0"/>
              </a:spcBef>
              <a:spcAft>
                <a:spcPts val="0"/>
              </a:spcAft>
              <a:buClr>
                <a:srgbClr val="4983F2"/>
              </a:buClr>
              <a:buSzPts val="1200"/>
              <a:buNone/>
            </a:pPr>
            <a:r>
              <a:rPr lang="en-US" sz="1100" kern="0" dirty="0">
                <a:solidFill>
                  <a:schemeClr val="bg2">
                    <a:lumMod val="50000"/>
                  </a:schemeClr>
                </a:solidFill>
                <a:cs typeface="Calibri" panose="020F0502020204030204" pitchFamily="34" charset="0"/>
              </a:rPr>
              <a:t>Information from Centers for Disease Control and Prevention. </a:t>
            </a:r>
            <a:r>
              <a:rPr lang="en-US" sz="1100" i="1" kern="0" dirty="0">
                <a:solidFill>
                  <a:schemeClr val="bg2">
                    <a:lumMod val="50000"/>
                  </a:schemeClr>
                </a:solidFill>
                <a:cs typeface="Calibri" panose="020F0502020204030204" pitchFamily="34" charset="0"/>
              </a:rPr>
              <a:t>Epidemiology and Prevention of Vaccine-Preventable Diseases</a:t>
            </a:r>
            <a:r>
              <a:rPr lang="en-US" sz="1100" kern="0" dirty="0">
                <a:solidFill>
                  <a:schemeClr val="bg2">
                    <a:lumMod val="50000"/>
                  </a:schemeClr>
                </a:solidFill>
                <a:cs typeface="Calibri" panose="020F0502020204030204" pitchFamily="34" charset="0"/>
              </a:rPr>
              <a:t>. Hamborsky J, Kroger A, Wolfe S, eds. 13th ed. Washington D.C.: Public Health Foundation; 2015; https://www.cdc.gov/vaccines/pubs/pinkbook/index.html; </a:t>
            </a:r>
            <a:r>
              <a:rPr lang="en-US" sz="1100" dirty="0">
                <a:solidFill>
                  <a:schemeClr val="bg2">
                    <a:lumMod val="50000"/>
                  </a:schemeClr>
                </a:solidFill>
                <a:cs typeface="Calibri" panose="020F0502020204030204" pitchFamily="34" charset="0"/>
              </a:rPr>
              <a:t>https://www.cdc.gov/vaccines/vpd/rotavirus/hcp/recommendations.html.</a:t>
            </a:r>
            <a:endParaRPr lang="en-US" sz="1100" kern="0" dirty="0">
              <a:solidFill>
                <a:schemeClr val="bg2">
                  <a:lumMod val="50000"/>
                </a:schemeClr>
              </a:solidFill>
              <a:cs typeface="Calibri" panose="020F0502020204030204" pitchFamily="34" charset="0"/>
            </a:endParaRPr>
          </a:p>
        </p:txBody>
      </p:sp>
      <p:graphicFrame>
        <p:nvGraphicFramePr>
          <p:cNvPr id="6" name="Table 5">
            <a:extLst>
              <a:ext uri="{FF2B5EF4-FFF2-40B4-BE49-F238E27FC236}">
                <a16:creationId xmlns:a16="http://schemas.microsoft.com/office/drawing/2014/main" id="{F2BF887F-02BE-480B-9CCF-FE9058160018}"/>
              </a:ext>
            </a:extLst>
          </p:cNvPr>
          <p:cNvGraphicFramePr>
            <a:graphicFrameLocks noGrp="1"/>
          </p:cNvGraphicFramePr>
          <p:nvPr>
            <p:extLst>
              <p:ext uri="{D42A27DB-BD31-4B8C-83A1-F6EECF244321}">
                <p14:modId xmlns:p14="http://schemas.microsoft.com/office/powerpoint/2010/main" val="1310460985"/>
              </p:ext>
            </p:extLst>
          </p:nvPr>
        </p:nvGraphicFramePr>
        <p:xfrm>
          <a:off x="457200" y="1291946"/>
          <a:ext cx="8229600" cy="1737360"/>
        </p:xfrm>
        <a:graphic>
          <a:graphicData uri="http://schemas.openxmlformats.org/drawingml/2006/table">
            <a:tbl>
              <a:tblPr firstRow="1" bandRow="1">
                <a:tableStyleId>{3B4B98B0-60AC-42C2-AFA5-B58CD77FA1E5}</a:tableStyleId>
              </a:tblPr>
              <a:tblGrid>
                <a:gridCol w="1730644">
                  <a:extLst>
                    <a:ext uri="{9D8B030D-6E8A-4147-A177-3AD203B41FA5}">
                      <a16:colId xmlns:a16="http://schemas.microsoft.com/office/drawing/2014/main" val="3195551278"/>
                    </a:ext>
                  </a:extLst>
                </a:gridCol>
                <a:gridCol w="2065089">
                  <a:extLst>
                    <a:ext uri="{9D8B030D-6E8A-4147-A177-3AD203B41FA5}">
                      <a16:colId xmlns:a16="http://schemas.microsoft.com/office/drawing/2014/main" val="2623654060"/>
                    </a:ext>
                  </a:extLst>
                </a:gridCol>
                <a:gridCol w="1488079">
                  <a:extLst>
                    <a:ext uri="{9D8B030D-6E8A-4147-A177-3AD203B41FA5}">
                      <a16:colId xmlns:a16="http://schemas.microsoft.com/office/drawing/2014/main" val="2462234966"/>
                    </a:ext>
                  </a:extLst>
                </a:gridCol>
                <a:gridCol w="1412156">
                  <a:extLst>
                    <a:ext uri="{9D8B030D-6E8A-4147-A177-3AD203B41FA5}">
                      <a16:colId xmlns:a16="http://schemas.microsoft.com/office/drawing/2014/main" val="753418650"/>
                    </a:ext>
                  </a:extLst>
                </a:gridCol>
                <a:gridCol w="1533632">
                  <a:extLst>
                    <a:ext uri="{9D8B030D-6E8A-4147-A177-3AD203B41FA5}">
                      <a16:colId xmlns:a16="http://schemas.microsoft.com/office/drawing/2014/main" val="3516275268"/>
                    </a:ext>
                  </a:extLst>
                </a:gridCol>
              </a:tblGrid>
              <a:tr h="236524">
                <a:tc>
                  <a:txBody>
                    <a:bodyPr/>
                    <a:lstStyle/>
                    <a:p>
                      <a:pPr algn="l"/>
                      <a:r>
                        <a:rPr lang="en-US" sz="2400" dirty="0">
                          <a:solidFill>
                            <a:schemeClr val="accent4">
                              <a:lumMod val="75000"/>
                            </a:schemeClr>
                          </a:solidFill>
                          <a:latin typeface="Calibri" panose="020F0502020204030204" pitchFamily="34" charset="0"/>
                          <a:cs typeface="Calibri" panose="020F0502020204030204" pitchFamily="34" charset="0"/>
                        </a:rPr>
                        <a:t>Vaccine Product </a:t>
                      </a:r>
                    </a:p>
                  </a:txBody>
                  <a:tcPr>
                    <a:solidFill>
                      <a:schemeClr val="accent6">
                        <a:lumMod val="10000"/>
                        <a:lumOff val="90000"/>
                      </a:schemeClr>
                    </a:solidFill>
                  </a:tcPr>
                </a:tc>
                <a:tc>
                  <a:txBody>
                    <a:bodyPr/>
                    <a:lstStyle/>
                    <a:p>
                      <a:pPr algn="l"/>
                      <a:r>
                        <a:rPr lang="en-US" sz="2400" dirty="0">
                          <a:solidFill>
                            <a:schemeClr val="accent4">
                              <a:lumMod val="75000"/>
                            </a:schemeClr>
                          </a:solidFill>
                          <a:latin typeface="Calibri" panose="020F0502020204030204" pitchFamily="34" charset="0"/>
                          <a:cs typeface="Calibri" panose="020F0502020204030204" pitchFamily="34" charset="0"/>
                        </a:rPr>
                        <a:t>ACIP Abbreviation </a:t>
                      </a:r>
                    </a:p>
                  </a:txBody>
                  <a:tcPr>
                    <a:solidFill>
                      <a:schemeClr val="accent6">
                        <a:lumMod val="10000"/>
                        <a:lumOff val="90000"/>
                      </a:schemeClr>
                    </a:solidFill>
                  </a:tcPr>
                </a:tc>
                <a:tc>
                  <a:txBody>
                    <a:bodyPr/>
                    <a:lstStyle/>
                    <a:p>
                      <a:pPr algn="ctr"/>
                      <a:r>
                        <a:rPr lang="en-US" sz="2400" dirty="0">
                          <a:solidFill>
                            <a:schemeClr val="accent4">
                              <a:lumMod val="75000"/>
                            </a:schemeClr>
                          </a:solidFill>
                          <a:latin typeface="Calibri" panose="020F0502020204030204" pitchFamily="34" charset="0"/>
                          <a:cs typeface="Calibri" panose="020F0502020204030204" pitchFamily="34" charset="0"/>
                        </a:rPr>
                        <a:t>2 months of age </a:t>
                      </a:r>
                    </a:p>
                  </a:txBody>
                  <a:tcPr>
                    <a:solidFill>
                      <a:schemeClr val="accent6">
                        <a:lumMod val="10000"/>
                        <a:lumOff val="90000"/>
                      </a:schemeClr>
                    </a:solidFill>
                  </a:tcPr>
                </a:tc>
                <a:tc>
                  <a:txBody>
                    <a:bodyPr/>
                    <a:lstStyle/>
                    <a:p>
                      <a:pPr algn="ctr"/>
                      <a:r>
                        <a:rPr lang="en-US" sz="2400" dirty="0">
                          <a:solidFill>
                            <a:schemeClr val="accent4">
                              <a:lumMod val="75000"/>
                            </a:schemeClr>
                          </a:solidFill>
                          <a:latin typeface="Calibri" panose="020F0502020204030204" pitchFamily="34" charset="0"/>
                          <a:cs typeface="Calibri" panose="020F0502020204030204" pitchFamily="34" charset="0"/>
                        </a:rPr>
                        <a:t>4 months of age</a:t>
                      </a:r>
                    </a:p>
                  </a:txBody>
                  <a:tcPr>
                    <a:solidFill>
                      <a:schemeClr val="accent6">
                        <a:lumMod val="10000"/>
                        <a:lumOff val="90000"/>
                      </a:schemeClr>
                    </a:solidFill>
                  </a:tcPr>
                </a:tc>
                <a:tc>
                  <a:txBody>
                    <a:bodyPr/>
                    <a:lstStyle/>
                    <a:p>
                      <a:pPr algn="ctr"/>
                      <a:r>
                        <a:rPr lang="en-US" sz="2400" dirty="0">
                          <a:solidFill>
                            <a:schemeClr val="accent4">
                              <a:lumMod val="75000"/>
                            </a:schemeClr>
                          </a:solidFill>
                          <a:latin typeface="Calibri" panose="020F0502020204030204" pitchFamily="34" charset="0"/>
                          <a:cs typeface="Calibri" panose="020F0502020204030204" pitchFamily="34" charset="0"/>
                        </a:rPr>
                        <a:t>6 months of age</a:t>
                      </a:r>
                    </a:p>
                  </a:txBody>
                  <a:tcPr>
                    <a:solidFill>
                      <a:schemeClr val="accent6">
                        <a:lumMod val="10000"/>
                        <a:lumOff val="90000"/>
                      </a:schemeClr>
                    </a:solidFill>
                  </a:tcPr>
                </a:tc>
                <a:extLst>
                  <a:ext uri="{0D108BD9-81ED-4DB2-BD59-A6C34878D82A}">
                    <a16:rowId xmlns:a16="http://schemas.microsoft.com/office/drawing/2014/main" val="3637126929"/>
                  </a:ext>
                </a:extLst>
              </a:tr>
              <a:tr h="264168">
                <a:tc>
                  <a:txBody>
                    <a:bodyPr/>
                    <a:lstStyle/>
                    <a:p>
                      <a:r>
                        <a:rPr lang="en-US" sz="2400" dirty="0">
                          <a:solidFill>
                            <a:schemeClr val="accent4">
                              <a:lumMod val="75000"/>
                            </a:schemeClr>
                          </a:solidFill>
                          <a:latin typeface="Calibri" panose="020F0502020204030204" pitchFamily="34" charset="0"/>
                          <a:cs typeface="Calibri" panose="020F0502020204030204" pitchFamily="34" charset="0"/>
                        </a:rPr>
                        <a:t>Rotarix</a:t>
                      </a:r>
                      <a:r>
                        <a:rPr lang="en-US" sz="2400" baseline="0" dirty="0">
                          <a:solidFill>
                            <a:schemeClr val="accent4">
                              <a:lumMod val="75000"/>
                            </a:schemeClr>
                          </a:solidFill>
                          <a:latin typeface="Calibri" panose="020F0502020204030204" pitchFamily="34" charset="0"/>
                          <a:cs typeface="Calibri" panose="020F0502020204030204" pitchFamily="34" charset="0"/>
                        </a:rPr>
                        <a:t>® </a:t>
                      </a:r>
                    </a:p>
                  </a:txBody>
                  <a:tcPr>
                    <a:solidFill>
                      <a:schemeClr val="tx2"/>
                    </a:solidFill>
                  </a:tcPr>
                </a:tc>
                <a:tc>
                  <a:txBody>
                    <a:bodyPr/>
                    <a:lstStyle/>
                    <a:p>
                      <a:r>
                        <a:rPr lang="en-US" sz="2400" dirty="0">
                          <a:solidFill>
                            <a:schemeClr val="accent4">
                              <a:lumMod val="75000"/>
                            </a:schemeClr>
                          </a:solidFill>
                          <a:latin typeface="Calibri" panose="020F0502020204030204" pitchFamily="34" charset="0"/>
                          <a:cs typeface="Calibri" panose="020F0502020204030204" pitchFamily="34" charset="0"/>
                        </a:rPr>
                        <a:t>RV1</a:t>
                      </a:r>
                    </a:p>
                  </a:txBody>
                  <a:tcPr>
                    <a:solidFill>
                      <a:schemeClr val="tx2"/>
                    </a:solidFill>
                  </a:tcPr>
                </a:tc>
                <a:tc>
                  <a:txBody>
                    <a:bodyPr/>
                    <a:lstStyle/>
                    <a:p>
                      <a:pPr algn="ctr"/>
                      <a:r>
                        <a:rPr lang="en-US" sz="2400" b="0" dirty="0">
                          <a:solidFill>
                            <a:schemeClr val="accent4">
                              <a:lumMod val="75000"/>
                            </a:schemeClr>
                          </a:solidFill>
                          <a:latin typeface="Calibri" panose="020F0502020204030204" pitchFamily="34" charset="0"/>
                          <a:cs typeface="Calibri" panose="020F0502020204030204" pitchFamily="34" charset="0"/>
                          <a:sym typeface="Wingdings" panose="05000000000000000000" pitchFamily="2" charset="2"/>
                        </a:rPr>
                        <a:t></a:t>
                      </a:r>
                      <a:endParaRPr lang="en-US" sz="2400" b="0" dirty="0">
                        <a:solidFill>
                          <a:schemeClr val="accent4">
                            <a:lumMod val="75000"/>
                          </a:schemeClr>
                        </a:solidFill>
                        <a:latin typeface="Calibri" panose="020F0502020204030204" pitchFamily="34" charset="0"/>
                        <a:cs typeface="Calibri" panose="020F0502020204030204" pitchFamily="34" charset="0"/>
                      </a:endParaRPr>
                    </a:p>
                  </a:txBody>
                  <a:tcPr>
                    <a:solidFill>
                      <a:schemeClr val="tx2"/>
                    </a:solidFill>
                  </a:tcPr>
                </a:tc>
                <a:tc>
                  <a:txBody>
                    <a:bodyPr/>
                    <a:lstStyle/>
                    <a:p>
                      <a:pPr algn="ctr"/>
                      <a:r>
                        <a:rPr lang="en-US" sz="2400" b="0" dirty="0">
                          <a:solidFill>
                            <a:schemeClr val="accent4">
                              <a:lumMod val="75000"/>
                            </a:schemeClr>
                          </a:solidFill>
                          <a:latin typeface="Calibri" panose="020F0502020204030204" pitchFamily="34" charset="0"/>
                          <a:cs typeface="Calibri" panose="020F0502020204030204" pitchFamily="34" charset="0"/>
                          <a:sym typeface="Wingdings" panose="05000000000000000000" pitchFamily="2" charset="2"/>
                        </a:rPr>
                        <a:t></a:t>
                      </a:r>
                      <a:endParaRPr lang="en-US" sz="2400" b="0" dirty="0">
                        <a:solidFill>
                          <a:schemeClr val="accent4">
                            <a:lumMod val="75000"/>
                          </a:schemeClr>
                        </a:solidFill>
                        <a:latin typeface="Calibri" panose="020F0502020204030204" pitchFamily="34" charset="0"/>
                        <a:cs typeface="Calibri" panose="020F0502020204030204" pitchFamily="34" charset="0"/>
                      </a:endParaRPr>
                    </a:p>
                  </a:txBody>
                  <a:tcPr>
                    <a:solidFill>
                      <a:schemeClr val="tx2"/>
                    </a:solidFill>
                  </a:tcPr>
                </a:tc>
                <a:tc>
                  <a:txBody>
                    <a:bodyPr/>
                    <a:lstStyle/>
                    <a:p>
                      <a:pPr algn="ctr"/>
                      <a:endParaRPr lang="en-US" sz="2400" b="0" dirty="0">
                        <a:solidFill>
                          <a:schemeClr val="accent4">
                            <a:lumMod val="75000"/>
                          </a:schemeClr>
                        </a:solidFill>
                        <a:latin typeface="Calibri" panose="020F0502020204030204" pitchFamily="34" charset="0"/>
                        <a:cs typeface="Calibri" panose="020F0502020204030204" pitchFamily="34" charset="0"/>
                      </a:endParaRPr>
                    </a:p>
                  </a:txBody>
                  <a:tcPr>
                    <a:solidFill>
                      <a:schemeClr val="tx2"/>
                    </a:solidFill>
                  </a:tcPr>
                </a:tc>
                <a:extLst>
                  <a:ext uri="{0D108BD9-81ED-4DB2-BD59-A6C34878D82A}">
                    <a16:rowId xmlns:a16="http://schemas.microsoft.com/office/drawing/2014/main" val="607547439"/>
                  </a:ext>
                </a:extLst>
              </a:tr>
              <a:tr h="0">
                <a:tc>
                  <a:txBody>
                    <a:bodyPr/>
                    <a:lstStyle/>
                    <a:p>
                      <a:r>
                        <a:rPr lang="en-US" sz="2400" dirty="0">
                          <a:solidFill>
                            <a:schemeClr val="accent4">
                              <a:lumMod val="75000"/>
                            </a:schemeClr>
                          </a:solidFill>
                          <a:latin typeface="Calibri" panose="020F0502020204030204" pitchFamily="34" charset="0"/>
                          <a:cs typeface="Calibri" panose="020F0502020204030204" pitchFamily="34" charset="0"/>
                        </a:rPr>
                        <a:t>RotaTeq®</a:t>
                      </a:r>
                    </a:p>
                  </a:txBody>
                  <a:tcPr>
                    <a:solidFill>
                      <a:schemeClr val="tx2"/>
                    </a:solidFill>
                  </a:tcPr>
                </a:tc>
                <a:tc>
                  <a:txBody>
                    <a:bodyPr/>
                    <a:lstStyle/>
                    <a:p>
                      <a:r>
                        <a:rPr lang="en-US" sz="2400" dirty="0">
                          <a:solidFill>
                            <a:schemeClr val="accent4">
                              <a:lumMod val="75000"/>
                            </a:schemeClr>
                          </a:solidFill>
                          <a:latin typeface="Calibri" panose="020F0502020204030204" pitchFamily="34" charset="0"/>
                          <a:cs typeface="Calibri" panose="020F0502020204030204" pitchFamily="34" charset="0"/>
                        </a:rPr>
                        <a:t>RV5</a:t>
                      </a:r>
                    </a:p>
                  </a:txBody>
                  <a:tcPr>
                    <a:solidFill>
                      <a:schemeClr val="tx2"/>
                    </a:solidFill>
                  </a:tcPr>
                </a:tc>
                <a:tc>
                  <a:txBody>
                    <a:bodyPr/>
                    <a:lstStyle/>
                    <a:p>
                      <a:pPr algn="ctr"/>
                      <a:r>
                        <a:rPr lang="en-US" sz="2400" b="0" dirty="0">
                          <a:solidFill>
                            <a:schemeClr val="accent4">
                              <a:lumMod val="75000"/>
                            </a:schemeClr>
                          </a:solidFill>
                          <a:latin typeface="Calibri" panose="020F0502020204030204" pitchFamily="34" charset="0"/>
                          <a:cs typeface="Calibri" panose="020F0502020204030204" pitchFamily="34" charset="0"/>
                          <a:sym typeface="Wingdings" panose="05000000000000000000" pitchFamily="2" charset="2"/>
                        </a:rPr>
                        <a:t></a:t>
                      </a:r>
                      <a:endParaRPr lang="en-US" sz="2400" b="0" dirty="0">
                        <a:solidFill>
                          <a:schemeClr val="accent4">
                            <a:lumMod val="75000"/>
                          </a:schemeClr>
                        </a:solidFill>
                        <a:latin typeface="Calibri" panose="020F0502020204030204" pitchFamily="34" charset="0"/>
                        <a:cs typeface="Calibri" panose="020F0502020204030204" pitchFamily="34" charset="0"/>
                      </a:endParaRPr>
                    </a:p>
                  </a:txBody>
                  <a:tcPr>
                    <a:solidFill>
                      <a:schemeClr val="tx2"/>
                    </a:solidFill>
                  </a:tcPr>
                </a:tc>
                <a:tc>
                  <a:txBody>
                    <a:bodyPr/>
                    <a:lstStyle/>
                    <a:p>
                      <a:pPr algn="ctr"/>
                      <a:r>
                        <a:rPr lang="en-US" sz="2400" b="0" dirty="0">
                          <a:solidFill>
                            <a:schemeClr val="accent4">
                              <a:lumMod val="75000"/>
                            </a:schemeClr>
                          </a:solidFill>
                          <a:latin typeface="Calibri" panose="020F0502020204030204" pitchFamily="34" charset="0"/>
                          <a:cs typeface="Calibri" panose="020F0502020204030204" pitchFamily="34" charset="0"/>
                          <a:sym typeface="Wingdings" panose="05000000000000000000" pitchFamily="2" charset="2"/>
                        </a:rPr>
                        <a:t></a:t>
                      </a:r>
                      <a:endParaRPr lang="en-US" sz="2400" b="0" dirty="0">
                        <a:solidFill>
                          <a:schemeClr val="accent4">
                            <a:lumMod val="75000"/>
                          </a:schemeClr>
                        </a:solidFill>
                        <a:latin typeface="Calibri" panose="020F0502020204030204" pitchFamily="34" charset="0"/>
                        <a:cs typeface="Calibri" panose="020F0502020204030204" pitchFamily="34" charset="0"/>
                      </a:endParaRPr>
                    </a:p>
                  </a:txBody>
                  <a:tcPr>
                    <a:solidFill>
                      <a:schemeClr val="tx2"/>
                    </a:solidFill>
                  </a:tcPr>
                </a:tc>
                <a:tc>
                  <a:txBody>
                    <a:bodyPr/>
                    <a:lstStyle/>
                    <a:p>
                      <a:pPr algn="ctr"/>
                      <a:r>
                        <a:rPr lang="en-US" sz="2400" b="0" dirty="0">
                          <a:solidFill>
                            <a:schemeClr val="accent4">
                              <a:lumMod val="75000"/>
                            </a:schemeClr>
                          </a:solidFill>
                          <a:latin typeface="Calibri" panose="020F0502020204030204" pitchFamily="34" charset="0"/>
                          <a:cs typeface="Calibri" panose="020F0502020204030204" pitchFamily="34" charset="0"/>
                          <a:sym typeface="Wingdings" panose="05000000000000000000" pitchFamily="2" charset="2"/>
                        </a:rPr>
                        <a:t></a:t>
                      </a:r>
                      <a:endParaRPr lang="en-US" sz="2400" b="0" dirty="0">
                        <a:solidFill>
                          <a:schemeClr val="accent4">
                            <a:lumMod val="75000"/>
                          </a:schemeClr>
                        </a:solidFill>
                        <a:latin typeface="Calibri" panose="020F0502020204030204" pitchFamily="34" charset="0"/>
                        <a:cs typeface="Calibri" panose="020F0502020204030204" pitchFamily="34" charset="0"/>
                      </a:endParaRPr>
                    </a:p>
                  </a:txBody>
                  <a:tcPr>
                    <a:solidFill>
                      <a:schemeClr val="tx2"/>
                    </a:solidFill>
                  </a:tcPr>
                </a:tc>
                <a:extLst>
                  <a:ext uri="{0D108BD9-81ED-4DB2-BD59-A6C34878D82A}">
                    <a16:rowId xmlns:a16="http://schemas.microsoft.com/office/drawing/2014/main" val="2349892302"/>
                  </a:ext>
                </a:extLst>
              </a:tr>
            </a:tbl>
          </a:graphicData>
        </a:graphic>
      </p:graphicFrame>
    </p:spTree>
    <p:extLst>
      <p:ext uri="{BB962C8B-B14F-4D97-AF65-F5344CB8AC3E}">
        <p14:creationId xmlns:p14="http://schemas.microsoft.com/office/powerpoint/2010/main" val="1272273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ACIP Vaccine Recommendations: Pediatric</a:t>
            </a:r>
          </a:p>
        </p:txBody>
      </p:sp>
      <p:sp>
        <p:nvSpPr>
          <p:cNvPr id="3" name="Content Placeholder 2"/>
          <p:cNvSpPr>
            <a:spLocks noGrp="1"/>
          </p:cNvSpPr>
          <p:nvPr>
            <p:ph type="body" sz="quarter" idx="10"/>
          </p:nvPr>
        </p:nvSpPr>
        <p:spPr>
          <a:xfrm>
            <a:off x="457200" y="1063229"/>
            <a:ext cx="8229600" cy="2862819"/>
          </a:xfrm>
        </p:spPr>
        <p:txBody>
          <a:bodyPr/>
          <a:lstStyle/>
          <a:p>
            <a:pPr marL="0" indent="0">
              <a:buNone/>
            </a:pPr>
            <a:r>
              <a:rPr lang="en-US" sz="1800" b="1" dirty="0"/>
              <a:t>First dose of series:</a:t>
            </a:r>
          </a:p>
          <a:p>
            <a:r>
              <a:rPr lang="en-US" sz="1800" dirty="0"/>
              <a:t>Series may be started as early as 6 weeks of age. </a:t>
            </a:r>
            <a:endParaRPr lang="en-US" sz="1800" b="1" dirty="0"/>
          </a:p>
          <a:p>
            <a:r>
              <a:rPr lang="en-US" sz="1800" dirty="0"/>
              <a:t>Maximum age for first dose is 14 weeks, 6 days.*</a:t>
            </a:r>
          </a:p>
          <a:p>
            <a:pPr marL="0" indent="0">
              <a:buNone/>
            </a:pPr>
            <a:r>
              <a:rPr lang="en-US" sz="1800" b="1" dirty="0"/>
              <a:t>Last dose of series:</a:t>
            </a:r>
          </a:p>
          <a:p>
            <a:r>
              <a:rPr lang="en-US" sz="1800" dirty="0"/>
              <a:t>Maximum age for any dose is 8 months, 0 days, even if the series is incomplete.*</a:t>
            </a:r>
          </a:p>
          <a:p>
            <a:pPr marL="0" indent="0">
              <a:buNone/>
            </a:pPr>
            <a:r>
              <a:rPr lang="en-US" sz="1800" b="1" dirty="0"/>
              <a:t>Interval between doses:</a:t>
            </a:r>
          </a:p>
          <a:p>
            <a:r>
              <a:rPr lang="en-US" sz="1800" dirty="0"/>
              <a:t>Minimum interval between doses is 4 weeks. </a:t>
            </a:r>
          </a:p>
          <a:p>
            <a:r>
              <a:rPr lang="en-US" sz="1800" dirty="0"/>
              <a:t>There is no maximum interval between doses. </a:t>
            </a:r>
          </a:p>
          <a:p>
            <a:endParaRPr lang="en-US" dirty="0"/>
          </a:p>
          <a:p>
            <a:endParaRPr lang="en-US" dirty="0"/>
          </a:p>
          <a:p>
            <a:endParaRPr lang="en-US" dirty="0"/>
          </a:p>
          <a:p>
            <a:endParaRPr lang="en-US" dirty="0"/>
          </a:p>
        </p:txBody>
      </p:sp>
      <p:sp>
        <p:nvSpPr>
          <p:cNvPr id="8" name="TextBox 7">
            <a:extLst>
              <a:ext uri="{FF2B5EF4-FFF2-40B4-BE49-F238E27FC236}">
                <a16:creationId xmlns:a16="http://schemas.microsoft.com/office/drawing/2014/main" id="{AFD90887-1D66-470A-865D-24AC21A6061B}"/>
              </a:ext>
            </a:extLst>
          </p:cNvPr>
          <p:cNvSpPr txBox="1"/>
          <p:nvPr/>
        </p:nvSpPr>
        <p:spPr>
          <a:xfrm>
            <a:off x="457200" y="4442399"/>
            <a:ext cx="8686800" cy="600164"/>
          </a:xfrm>
          <a:prstGeom prst="rect">
            <a:avLst/>
          </a:prstGeom>
          <a:noFill/>
        </p:spPr>
        <p:txBody>
          <a:bodyPr wrap="square" rtlCol="0">
            <a:spAutoFit/>
          </a:bodyPr>
          <a:lstStyle/>
          <a:p>
            <a:r>
              <a:rPr lang="en-US" sz="1100" dirty="0">
                <a:solidFill>
                  <a:schemeClr val="bg2">
                    <a:lumMod val="50000"/>
                  </a:schemeClr>
                </a:solidFill>
                <a:latin typeface="Calibri" panose="020F0502020204030204" pitchFamily="34" charset="0"/>
                <a:cs typeface="Calibri" panose="020F0502020204030204" pitchFamily="34" charset="0"/>
              </a:rPr>
              <a:t>Information from Centers for Disease Control and Prevention. </a:t>
            </a:r>
            <a:r>
              <a:rPr lang="en-US" sz="1100" i="1" dirty="0">
                <a:solidFill>
                  <a:schemeClr val="bg2">
                    <a:lumMod val="50000"/>
                  </a:schemeClr>
                </a:solidFill>
                <a:latin typeface="Calibri" panose="020F0502020204030204" pitchFamily="34" charset="0"/>
                <a:cs typeface="Calibri" panose="020F0502020204030204" pitchFamily="34" charset="0"/>
              </a:rPr>
              <a:t>Epidemiology and Prevention of Vaccine-Preventable Diseases</a:t>
            </a:r>
            <a:r>
              <a:rPr lang="en-US" sz="1100" dirty="0">
                <a:solidFill>
                  <a:schemeClr val="bg2">
                    <a:lumMod val="50000"/>
                  </a:schemeClr>
                </a:solidFill>
                <a:latin typeface="Calibri" panose="020F0502020204030204" pitchFamily="34" charset="0"/>
                <a:cs typeface="Calibri" panose="020F0502020204030204" pitchFamily="34" charset="0"/>
              </a:rPr>
              <a:t>. Hamborsky J, Kroger A, Wolfe S, eds. 13th ed. Washington D.C.: Public Health Foundation; 2015; https://www.cdc.gov/vaccines/pubs/pinkbook/index.html; </a:t>
            </a:r>
            <a:r>
              <a:rPr lang="en-US" sz="1100" dirty="0">
                <a:solidFill>
                  <a:schemeClr val="bg2">
                    <a:lumMod val="50000"/>
                  </a:schemeClr>
                </a:solidFill>
                <a:latin typeface="Calibri" panose="020F0502020204030204" pitchFamily="34" charset="0"/>
                <a:cs typeface="Calibri" panose="020F0502020204030204" pitchFamily="34" charset="0"/>
                <a:hlinkClick r:id="rId3"/>
              </a:rPr>
              <a:t>https://www.cdc.gov/vaccines/schedules/hcp/imz/child-adolescent.html</a:t>
            </a:r>
            <a:r>
              <a:rPr lang="en-US" sz="1100" dirty="0">
                <a:solidFill>
                  <a:schemeClr val="bg2">
                    <a:lumMod val="50000"/>
                  </a:schemeClr>
                </a:solidFill>
                <a:latin typeface="Calibri" panose="020F0502020204030204" pitchFamily="34" charset="0"/>
                <a:cs typeface="Calibri" panose="020F0502020204030204" pitchFamily="34" charset="0"/>
              </a:rPr>
              <a:t>; https://www.immunize.org/askexperts/experts_rota.asp.</a:t>
            </a:r>
          </a:p>
        </p:txBody>
      </p:sp>
      <p:sp>
        <p:nvSpPr>
          <p:cNvPr id="7" name="Text Placeholder 3">
            <a:extLst>
              <a:ext uri="{FF2B5EF4-FFF2-40B4-BE49-F238E27FC236}">
                <a16:creationId xmlns:a16="http://schemas.microsoft.com/office/drawing/2014/main" id="{B6939A52-97DF-4792-917D-E7655B266BD2}"/>
              </a:ext>
            </a:extLst>
          </p:cNvPr>
          <p:cNvSpPr txBox="1">
            <a:spLocks/>
          </p:cNvSpPr>
          <p:nvPr/>
        </p:nvSpPr>
        <p:spPr>
          <a:xfrm>
            <a:off x="388044" y="3949296"/>
            <a:ext cx="8562014" cy="361293"/>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Clr>
                <a:srgbClr val="532E63"/>
              </a:buClr>
              <a:buNone/>
            </a:pPr>
            <a:r>
              <a:rPr lang="en-US" sz="1400" dirty="0">
                <a:solidFill>
                  <a:schemeClr val="accent4">
                    <a:lumMod val="75000"/>
                  </a:schemeClr>
                </a:solidFill>
              </a:rPr>
              <a:t>*Off label use</a:t>
            </a:r>
          </a:p>
        </p:txBody>
      </p:sp>
    </p:spTree>
    <p:extLst>
      <p:ext uri="{BB962C8B-B14F-4D97-AF65-F5344CB8AC3E}">
        <p14:creationId xmlns:p14="http://schemas.microsoft.com/office/powerpoint/2010/main" val="372285772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9F16E-BAD3-48ED-8D3A-07432AF6B404}"/>
              </a:ext>
            </a:extLst>
          </p:cNvPr>
          <p:cNvSpPr>
            <a:spLocks noGrp="1"/>
          </p:cNvSpPr>
          <p:nvPr>
            <p:ph type="title"/>
          </p:nvPr>
        </p:nvSpPr>
        <p:spPr/>
        <p:txBody>
          <a:bodyPr/>
          <a:lstStyle/>
          <a:p>
            <a:r>
              <a:rPr lang="en-US" dirty="0">
                <a:solidFill>
                  <a:schemeClr val="accent3"/>
                </a:solidFill>
              </a:rPr>
              <a:t>Glossary Overview</a:t>
            </a:r>
            <a:endParaRPr lang="en-US" dirty="0"/>
          </a:p>
        </p:txBody>
      </p:sp>
      <p:sp>
        <p:nvSpPr>
          <p:cNvPr id="3" name="Text Placeholder 2">
            <a:extLst>
              <a:ext uri="{FF2B5EF4-FFF2-40B4-BE49-F238E27FC236}">
                <a16:creationId xmlns:a16="http://schemas.microsoft.com/office/drawing/2014/main" id="{A2B39E74-64A2-4012-869B-31495D073F2C}"/>
              </a:ext>
            </a:extLst>
          </p:cNvPr>
          <p:cNvSpPr>
            <a:spLocks noGrp="1"/>
          </p:cNvSpPr>
          <p:nvPr>
            <p:ph type="body" sz="quarter" idx="10"/>
          </p:nvPr>
        </p:nvSpPr>
        <p:spPr/>
        <p:txBody>
          <a:bodyPr/>
          <a:lstStyle/>
          <a:p>
            <a:r>
              <a:rPr lang="en-US" dirty="0"/>
              <a:t>The following seven slides define terminology used throughout the slides and speaker’s notes of this presentation.</a:t>
            </a:r>
          </a:p>
          <a:p>
            <a:pPr lvl="1"/>
            <a:r>
              <a:rPr lang="en-US" dirty="0"/>
              <a:t>Insert these definitions into the following slides and/or speaker’s notes as needed for your audience.</a:t>
            </a:r>
          </a:p>
          <a:p>
            <a:pPr lvl="1"/>
            <a:r>
              <a:rPr lang="en-US" dirty="0"/>
              <a:t>Alternatively, this glossary can be provided to the audience for review ahead of the presentation.</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solidFill>
                  <a:schemeClr val="accent3"/>
                </a:solidFill>
              </a:rPr>
              <a:t>DELETE THIS SLIDE BEFORE PRESENTATION</a:t>
            </a:r>
          </a:p>
          <a:p>
            <a:pPr marL="0" indent="0">
              <a:buNone/>
            </a:pPr>
            <a:endParaRPr lang="en-US" dirty="0"/>
          </a:p>
        </p:txBody>
      </p:sp>
    </p:spTree>
    <p:extLst>
      <p:ext uri="{BB962C8B-B14F-4D97-AF65-F5344CB8AC3E}">
        <p14:creationId xmlns:p14="http://schemas.microsoft.com/office/powerpoint/2010/main" val="62527388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ACIP Vaccine Recommendations: Pediatric</a:t>
            </a:r>
          </a:p>
        </p:txBody>
      </p:sp>
      <p:sp>
        <p:nvSpPr>
          <p:cNvPr id="3" name="Content Placeholder 2"/>
          <p:cNvSpPr>
            <a:spLocks noGrp="1"/>
          </p:cNvSpPr>
          <p:nvPr>
            <p:ph type="body" sz="quarter" idx="10"/>
          </p:nvPr>
        </p:nvSpPr>
        <p:spPr/>
        <p:txBody>
          <a:bodyPr/>
          <a:lstStyle/>
          <a:p>
            <a:pPr marL="0" indent="0">
              <a:buNone/>
            </a:pPr>
            <a:r>
              <a:rPr lang="en-US" b="1" dirty="0"/>
              <a:t>Complete the series with the same vaccine product whenever possible. </a:t>
            </a:r>
          </a:p>
          <a:p>
            <a:r>
              <a:rPr lang="en-US" dirty="0"/>
              <a:t>If product used for a prior dose or doses is not available or not known, continue or complete the series with the product that is available. </a:t>
            </a:r>
          </a:p>
          <a:p>
            <a:r>
              <a:rPr lang="en-US" dirty="0"/>
              <a:t>If any dose in the series was RV5 (RotaTeq®) or the vaccine brand used for any prior dose is not known, follow the 3-dose schedule.</a:t>
            </a:r>
          </a:p>
          <a:p>
            <a:r>
              <a:rPr lang="en-US" dirty="0"/>
              <a:t>Remember—children should receive all doses of rotavirus vaccine before they turn 8 months old.</a:t>
            </a:r>
          </a:p>
          <a:p>
            <a:pPr lvl="1"/>
            <a:endParaRPr lang="en-US" dirty="0"/>
          </a:p>
        </p:txBody>
      </p:sp>
      <p:sp>
        <p:nvSpPr>
          <p:cNvPr id="5" name="TextBox 4">
            <a:extLst>
              <a:ext uri="{FF2B5EF4-FFF2-40B4-BE49-F238E27FC236}">
                <a16:creationId xmlns:a16="http://schemas.microsoft.com/office/drawing/2014/main" id="{3A8548F9-58CD-4817-A71C-E343FA515140}"/>
              </a:ext>
            </a:extLst>
          </p:cNvPr>
          <p:cNvSpPr txBox="1"/>
          <p:nvPr/>
        </p:nvSpPr>
        <p:spPr>
          <a:xfrm>
            <a:off x="457200" y="4500563"/>
            <a:ext cx="8686801" cy="600164"/>
          </a:xfrm>
          <a:prstGeom prst="rect">
            <a:avLst/>
          </a:prstGeom>
          <a:noFill/>
        </p:spPr>
        <p:txBody>
          <a:bodyPr wrap="square" rtlCol="0">
            <a:spAutoFit/>
          </a:bodyPr>
          <a:lstStyle/>
          <a:p>
            <a:r>
              <a:rPr lang="en-US" sz="1100" dirty="0">
                <a:solidFill>
                  <a:schemeClr val="bg2">
                    <a:lumMod val="50000"/>
                  </a:schemeClr>
                </a:solidFill>
                <a:latin typeface="Calibri" panose="020F0502020204030204" pitchFamily="34" charset="0"/>
                <a:cs typeface="Calibri" panose="020F0502020204030204" pitchFamily="34" charset="0"/>
              </a:rPr>
              <a:t>Information from Centers for Disease Control and Prevention. </a:t>
            </a:r>
            <a:r>
              <a:rPr lang="en-US" sz="1100" i="1" dirty="0">
                <a:solidFill>
                  <a:schemeClr val="bg2">
                    <a:lumMod val="50000"/>
                  </a:schemeClr>
                </a:solidFill>
                <a:latin typeface="Calibri" panose="020F0502020204030204" pitchFamily="34" charset="0"/>
                <a:cs typeface="Calibri" panose="020F0502020204030204" pitchFamily="34" charset="0"/>
              </a:rPr>
              <a:t>Epidemiology and Prevention of Vaccine-Preventable Diseases. </a:t>
            </a:r>
            <a:r>
              <a:rPr lang="en-US" sz="1100" dirty="0">
                <a:solidFill>
                  <a:schemeClr val="bg2">
                    <a:lumMod val="50000"/>
                  </a:schemeClr>
                </a:solidFill>
                <a:latin typeface="Calibri" panose="020F0502020204030204" pitchFamily="34" charset="0"/>
                <a:cs typeface="Calibri" panose="020F0502020204030204" pitchFamily="34" charset="0"/>
              </a:rPr>
              <a:t>Hamborsky J, Kroger A, Wolfe S, eds. 13th ed. Washington D.C.: Public Health Foundation; 2015; https://www.cdc.gov/vaccines/pubs/pinkbook/index.html; </a:t>
            </a:r>
            <a:r>
              <a:rPr lang="en-US" sz="1100" dirty="0">
                <a:solidFill>
                  <a:schemeClr val="bg2">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https://www.cdc.gov/vaccines/vpd/rotavirus/hcp/recommendations.html</a:t>
            </a:r>
            <a:r>
              <a:rPr lang="en-US" sz="1100" dirty="0">
                <a:solidFill>
                  <a:schemeClr val="bg2">
                    <a:lumMod val="50000"/>
                  </a:schemeClr>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0582875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ACIP RV Vaccine Recommendations: Pediatric</a:t>
            </a:r>
          </a:p>
        </p:txBody>
      </p:sp>
      <p:sp>
        <p:nvSpPr>
          <p:cNvPr id="3" name="Content Placeholder 2"/>
          <p:cNvSpPr>
            <a:spLocks noGrp="1"/>
          </p:cNvSpPr>
          <p:nvPr>
            <p:ph type="body" sz="quarter" idx="10"/>
          </p:nvPr>
        </p:nvSpPr>
        <p:spPr/>
        <p:txBody>
          <a:bodyPr/>
          <a:lstStyle/>
          <a:p>
            <a:r>
              <a:rPr lang="en-US" dirty="0"/>
              <a:t>Infants with documented rotavirus gastroenteritis before receiving the full course of rotavirus vaccinations should still begin or complete the 2- or 3-dose schedule. </a:t>
            </a:r>
          </a:p>
          <a:p>
            <a:pPr marL="0" indent="0">
              <a:buNone/>
            </a:pPr>
            <a:endParaRPr lang="en-US" dirty="0"/>
          </a:p>
          <a:p>
            <a:endParaRPr lang="en-US" dirty="0"/>
          </a:p>
          <a:p>
            <a:endParaRPr lang="en-US" dirty="0"/>
          </a:p>
        </p:txBody>
      </p:sp>
      <p:sp>
        <p:nvSpPr>
          <p:cNvPr id="6" name="TextBox 5">
            <a:extLst>
              <a:ext uri="{FF2B5EF4-FFF2-40B4-BE49-F238E27FC236}">
                <a16:creationId xmlns:a16="http://schemas.microsoft.com/office/drawing/2014/main" id="{164EF2BF-B3F6-40B9-B9D4-B155719618AA}"/>
              </a:ext>
            </a:extLst>
          </p:cNvPr>
          <p:cNvSpPr txBox="1"/>
          <p:nvPr/>
        </p:nvSpPr>
        <p:spPr>
          <a:xfrm>
            <a:off x="228600" y="4596209"/>
            <a:ext cx="8686799" cy="430887"/>
          </a:xfrm>
          <a:prstGeom prst="rect">
            <a:avLst/>
          </a:prstGeom>
          <a:noFill/>
        </p:spPr>
        <p:txBody>
          <a:bodyPr wrap="square" rtlCol="0">
            <a:spAutoFit/>
          </a:bodyPr>
          <a:lstStyle/>
          <a:p>
            <a:r>
              <a:rPr lang="en-US" sz="1100" dirty="0">
                <a:solidFill>
                  <a:schemeClr val="bg2">
                    <a:lumMod val="50000"/>
                  </a:schemeClr>
                </a:solidFill>
                <a:latin typeface="Calibri" panose="020F0502020204030204" pitchFamily="34" charset="0"/>
                <a:cs typeface="Calibri" panose="020F0502020204030204" pitchFamily="34" charset="0"/>
              </a:rPr>
              <a:t>Information from Centers for Disease Control and Prevention. </a:t>
            </a:r>
            <a:r>
              <a:rPr lang="en-US" sz="1100" i="1" dirty="0">
                <a:solidFill>
                  <a:schemeClr val="bg2">
                    <a:lumMod val="50000"/>
                  </a:schemeClr>
                </a:solidFill>
                <a:latin typeface="Calibri" panose="020F0502020204030204" pitchFamily="34" charset="0"/>
                <a:cs typeface="Calibri" panose="020F0502020204030204" pitchFamily="34" charset="0"/>
              </a:rPr>
              <a:t>Epidemiology and Prevention of Vaccine-Preventable Diseases</a:t>
            </a:r>
            <a:r>
              <a:rPr lang="en-US" sz="1100" dirty="0">
                <a:solidFill>
                  <a:schemeClr val="bg2">
                    <a:lumMod val="50000"/>
                  </a:schemeClr>
                </a:solidFill>
                <a:latin typeface="Calibri" panose="020F0502020204030204" pitchFamily="34" charset="0"/>
                <a:cs typeface="Calibri" panose="020F0502020204030204" pitchFamily="34" charset="0"/>
              </a:rPr>
              <a:t>. Hamborsky J, Kroger A, Wolfe S, eds. 13th ed. Washington D.C.: Public Health Foundation; 2015; https://www.cdc.gov/vaccines/pubs/pinkbook/index.html.</a:t>
            </a:r>
          </a:p>
        </p:txBody>
      </p:sp>
    </p:spTree>
    <p:extLst>
      <p:ext uri="{BB962C8B-B14F-4D97-AF65-F5344CB8AC3E}">
        <p14:creationId xmlns:p14="http://schemas.microsoft.com/office/powerpoint/2010/main" val="269103375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Shape 462"/>
          <p:cNvSpPr txBox="1">
            <a:spLocks noGrp="1"/>
          </p:cNvSpPr>
          <p:nvPr>
            <p:ph type="title"/>
          </p:nvPr>
        </p:nvSpPr>
        <p:spPr/>
        <p:txBody>
          <a:bodyPr/>
          <a:lstStyle/>
          <a:p>
            <a:r>
              <a:rPr lang="en-US" dirty="0"/>
              <a:t>COMMUNICATIONS</a:t>
            </a:r>
          </a:p>
        </p:txBody>
      </p:sp>
      <p:sp>
        <p:nvSpPr>
          <p:cNvPr id="4" name="Text Placeholder 3">
            <a:extLst>
              <a:ext uri="{FF2B5EF4-FFF2-40B4-BE49-F238E27FC236}">
                <a16:creationId xmlns:a16="http://schemas.microsoft.com/office/drawing/2014/main" id="{579C93AE-8868-4953-8DFB-25644A0A23D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544191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4BD8658-AC83-42E0-A688-F41A9A202BF7}"/>
              </a:ext>
            </a:extLst>
          </p:cNvPr>
          <p:cNvSpPr>
            <a:spLocks noGrp="1"/>
          </p:cNvSpPr>
          <p:nvPr>
            <p:ph type="title"/>
          </p:nvPr>
        </p:nvSpPr>
        <p:spPr/>
        <p:txBody>
          <a:bodyPr/>
          <a:lstStyle/>
          <a:p>
            <a:r>
              <a:rPr lang="en-US" dirty="0"/>
              <a:t>CDC Rotavirus Vaccine Information Statement (VIS)</a:t>
            </a:r>
          </a:p>
        </p:txBody>
      </p:sp>
      <p:sp>
        <p:nvSpPr>
          <p:cNvPr id="4" name="Text Placeholder 3">
            <a:extLst>
              <a:ext uri="{FF2B5EF4-FFF2-40B4-BE49-F238E27FC236}">
                <a16:creationId xmlns:a16="http://schemas.microsoft.com/office/drawing/2014/main" id="{C061CD0C-F2FA-495B-850B-DA5378868B6D}"/>
              </a:ext>
            </a:extLst>
          </p:cNvPr>
          <p:cNvSpPr>
            <a:spLocks noGrp="1"/>
          </p:cNvSpPr>
          <p:nvPr>
            <p:ph type="body" sz="quarter" idx="10"/>
          </p:nvPr>
        </p:nvSpPr>
        <p:spPr>
          <a:xfrm>
            <a:off x="457200" y="4831158"/>
            <a:ext cx="8229600" cy="212725"/>
          </a:xfrm>
        </p:spPr>
        <p:txBody>
          <a:bodyPr/>
          <a:lstStyle/>
          <a:p>
            <a:pPr marL="0" indent="0">
              <a:buNone/>
            </a:pPr>
            <a:r>
              <a:rPr lang="en-US" sz="1100" dirty="0">
                <a:solidFill>
                  <a:schemeClr val="bg2">
                    <a:lumMod val="50000"/>
                  </a:schemeClr>
                </a:solidFill>
              </a:rPr>
              <a:t>Information from vaccine information statements </a:t>
            </a:r>
            <a:r>
              <a:rPr lang="en-US" sz="1100" dirty="0">
                <a:solidFill>
                  <a:schemeClr val="bg2">
                    <a:lumMod val="50000"/>
                  </a:schemeClr>
                </a:solidFill>
                <a:hlinkClick r:id="rId3">
                  <a:extLst>
                    <a:ext uri="{A12FA001-AC4F-418D-AE19-62706E023703}">
                      <ahyp:hlinkClr xmlns:ahyp="http://schemas.microsoft.com/office/drawing/2018/hyperlinkcolor" val="tx"/>
                    </a:ext>
                  </a:extLst>
                </a:hlinkClick>
              </a:rPr>
              <a:t>www.cdc.gov/vaccines/hcp/vis/</a:t>
            </a:r>
            <a:r>
              <a:rPr lang="en-US" sz="1100" dirty="0">
                <a:solidFill>
                  <a:schemeClr val="bg2">
                    <a:lumMod val="50000"/>
                  </a:schemeClr>
                </a:solidFill>
              </a:rPr>
              <a:t>; foreign language versions </a:t>
            </a:r>
            <a:r>
              <a:rPr lang="en-US" sz="1100" dirty="0">
                <a:solidFill>
                  <a:schemeClr val="bg2">
                    <a:lumMod val="50000"/>
                  </a:schemeClr>
                </a:solidFill>
                <a:hlinkClick r:id="rId4">
                  <a:extLst>
                    <a:ext uri="{A12FA001-AC4F-418D-AE19-62706E023703}">
                      <ahyp:hlinkClr xmlns:ahyp="http://schemas.microsoft.com/office/drawing/2018/hyperlinkcolor" val="tx"/>
                    </a:ext>
                  </a:extLst>
                </a:hlinkClick>
              </a:rPr>
              <a:t>https://www.immunize.org/vis/</a:t>
            </a:r>
            <a:r>
              <a:rPr lang="en-US" sz="1100" dirty="0">
                <a:solidFill>
                  <a:schemeClr val="bg2">
                    <a:lumMod val="50000"/>
                  </a:schemeClr>
                </a:solidFill>
              </a:rPr>
              <a:t>. </a:t>
            </a:r>
          </a:p>
        </p:txBody>
      </p:sp>
      <p:sp>
        <p:nvSpPr>
          <p:cNvPr id="9" name="Content Placeholder 2">
            <a:extLst>
              <a:ext uri="{FF2B5EF4-FFF2-40B4-BE49-F238E27FC236}">
                <a16:creationId xmlns:a16="http://schemas.microsoft.com/office/drawing/2014/main" id="{53667684-5F0C-47AF-805D-2E33ECF1582F}"/>
              </a:ext>
            </a:extLst>
          </p:cNvPr>
          <p:cNvSpPr txBox="1">
            <a:spLocks/>
          </p:cNvSpPr>
          <p:nvPr/>
        </p:nvSpPr>
        <p:spPr bwMode="auto">
          <a:xfrm>
            <a:off x="457200" y="1201981"/>
            <a:ext cx="5037881" cy="3505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a:bodyPr>
          <a:lstStyle>
            <a:lvl1pPr marL="243834" indent="-243834" algn="l" rtl="0" eaLnBrk="1" fontAlgn="base" hangingPunct="1">
              <a:spcBef>
                <a:spcPts val="800"/>
              </a:spcBef>
              <a:spcAft>
                <a:spcPct val="0"/>
              </a:spcAft>
              <a:buClr>
                <a:schemeClr val="accent1"/>
              </a:buClr>
              <a:buSzPct val="100000"/>
              <a:buFont typeface="Wingdings" panose="05000000000000000000" pitchFamily="2" charset="2"/>
              <a:buChar char="§"/>
              <a:defRPr sz="3200" b="1" kern="1200">
                <a:solidFill>
                  <a:schemeClr val="tx2"/>
                </a:solidFill>
                <a:latin typeface="+mn-lt"/>
                <a:ea typeface="+mn-ea"/>
                <a:cs typeface="+mn-cs"/>
              </a:defRPr>
            </a:lvl1pPr>
            <a:lvl2pPr marL="487668" indent="-243834" algn="l" rtl="0" eaLnBrk="1" fontAlgn="base" hangingPunct="1">
              <a:spcBef>
                <a:spcPts val="0"/>
              </a:spcBef>
              <a:spcAft>
                <a:spcPct val="0"/>
              </a:spcAft>
              <a:buClr>
                <a:schemeClr val="accent1"/>
              </a:buClr>
              <a:buSzPct val="100000"/>
              <a:buFont typeface="Arial" panose="020B0604020202020204" pitchFamily="34" charset="0"/>
              <a:buChar char="–"/>
              <a:defRPr sz="2800" kern="1200">
                <a:solidFill>
                  <a:schemeClr val="tx2"/>
                </a:solidFill>
                <a:latin typeface="+mn-lt"/>
                <a:ea typeface="+mn-ea"/>
                <a:cs typeface="+mn-cs"/>
              </a:defRPr>
            </a:lvl2pPr>
            <a:lvl3pPr marL="731502" indent="-243834" algn="l" rtl="0" eaLnBrk="1" fontAlgn="base" hangingPunct="1">
              <a:spcBef>
                <a:spcPts val="0"/>
              </a:spcBef>
              <a:spcAft>
                <a:spcPct val="0"/>
              </a:spcAft>
              <a:buClr>
                <a:schemeClr val="accent1"/>
              </a:buClr>
              <a:buSzPct val="100000"/>
              <a:buFont typeface="Arial" panose="020B0604020202020204" pitchFamily="34" charset="0"/>
              <a:buChar char="•"/>
              <a:defRPr sz="2400" kern="1200">
                <a:solidFill>
                  <a:schemeClr val="tx2"/>
                </a:solidFill>
                <a:latin typeface="+mn-lt"/>
                <a:ea typeface="+mn-ea"/>
                <a:cs typeface="+mn-cs"/>
              </a:defRPr>
            </a:lvl3pPr>
            <a:lvl4pPr marL="100584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4pPr>
            <a:lvl5pPr marL="121917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5pPr>
            <a:lvl6pPr marL="14173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6pPr>
            <a:lvl7pPr marL="16459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7pPr>
            <a:lvl8pPr marL="182880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8pPr>
            <a:lvl9pPr marL="201168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9pPr>
          </a:lstStyle>
          <a:p>
            <a:pPr>
              <a:buClr>
                <a:schemeClr val="accent6">
                  <a:lumMod val="75000"/>
                  <a:lumOff val="25000"/>
                </a:schemeClr>
              </a:buClr>
              <a:defRPr/>
            </a:pPr>
            <a:r>
              <a:rPr lang="en-US" sz="2400" b="0" dirty="0">
                <a:solidFill>
                  <a:schemeClr val="accent4">
                    <a:lumMod val="75000"/>
                  </a:schemeClr>
                </a:solidFill>
                <a:latin typeface="Calibri" panose="020F0502020204030204" pitchFamily="34" charset="0"/>
                <a:cs typeface="Calibri" panose="020F0502020204030204" pitchFamily="34" charset="0"/>
              </a:rPr>
              <a:t>Federal law requires that a VIS be provided to a patient, parent, or legal representative before each dose of certain vaccines.</a:t>
            </a:r>
          </a:p>
          <a:p>
            <a:pPr>
              <a:buClr>
                <a:schemeClr val="accent6">
                  <a:lumMod val="75000"/>
                  <a:lumOff val="25000"/>
                </a:schemeClr>
              </a:buClr>
              <a:defRPr/>
            </a:pPr>
            <a:endParaRPr lang="en-US" sz="1200" b="0" dirty="0">
              <a:solidFill>
                <a:schemeClr val="accent4">
                  <a:lumMod val="75000"/>
                </a:schemeClr>
              </a:solidFill>
              <a:latin typeface="Calibri" panose="020F0502020204030204" pitchFamily="34" charset="0"/>
              <a:cs typeface="Calibri" panose="020F0502020204030204" pitchFamily="34" charset="0"/>
            </a:endParaRPr>
          </a:p>
          <a:p>
            <a:pPr>
              <a:buClr>
                <a:schemeClr val="accent6">
                  <a:lumMod val="75000"/>
                  <a:lumOff val="25000"/>
                </a:schemeClr>
              </a:buClr>
              <a:defRPr/>
            </a:pPr>
            <a:r>
              <a:rPr lang="en-US" sz="2400" b="0" dirty="0">
                <a:solidFill>
                  <a:schemeClr val="accent4">
                    <a:lumMod val="75000"/>
                  </a:schemeClr>
                </a:solidFill>
                <a:latin typeface="Calibri" panose="020F0502020204030204" pitchFamily="34" charset="0"/>
                <a:cs typeface="Calibri" panose="020F0502020204030204" pitchFamily="34" charset="0"/>
              </a:rPr>
              <a:t>VISs explain both the benefits and risks of the vaccine the patient is receiving.</a:t>
            </a:r>
          </a:p>
        </p:txBody>
      </p:sp>
      <p:pic>
        <p:nvPicPr>
          <p:cNvPr id="2" name="Picture 1">
            <a:hlinkClick r:id="rId5"/>
            <a:extLst>
              <a:ext uri="{FF2B5EF4-FFF2-40B4-BE49-F238E27FC236}">
                <a16:creationId xmlns:a16="http://schemas.microsoft.com/office/drawing/2014/main" id="{301A0C9F-54BF-41D5-ABC0-DE34F692F455}"/>
              </a:ext>
            </a:extLst>
          </p:cNvPr>
          <p:cNvPicPr>
            <a:picLocks noChangeAspect="1"/>
          </p:cNvPicPr>
          <p:nvPr/>
        </p:nvPicPr>
        <p:blipFill>
          <a:blip r:embed="rId6"/>
          <a:stretch>
            <a:fillRect/>
          </a:stretch>
        </p:blipFill>
        <p:spPr>
          <a:xfrm>
            <a:off x="6271326" y="1189085"/>
            <a:ext cx="2415474" cy="3126295"/>
          </a:xfrm>
          <a:prstGeom prst="rect">
            <a:avLst/>
          </a:prstGeom>
          <a:ln>
            <a:solidFill>
              <a:srgbClr val="000000"/>
            </a:solidFill>
          </a:ln>
        </p:spPr>
      </p:pic>
    </p:spTree>
    <p:extLst>
      <p:ext uri="{BB962C8B-B14F-4D97-AF65-F5344CB8AC3E}">
        <p14:creationId xmlns:p14="http://schemas.microsoft.com/office/powerpoint/2010/main" val="227834039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4BD8658-AC83-42E0-A688-F41A9A202BF7}"/>
              </a:ext>
            </a:extLst>
          </p:cNvPr>
          <p:cNvSpPr>
            <a:spLocks noGrp="1"/>
          </p:cNvSpPr>
          <p:nvPr>
            <p:ph type="title"/>
          </p:nvPr>
        </p:nvSpPr>
        <p:spPr/>
        <p:txBody>
          <a:bodyPr/>
          <a:lstStyle/>
          <a:p>
            <a:r>
              <a:rPr lang="en-US" dirty="0"/>
              <a:t>CDC Vaccine Information Statement (VIS)</a:t>
            </a:r>
          </a:p>
        </p:txBody>
      </p:sp>
      <p:sp>
        <p:nvSpPr>
          <p:cNvPr id="4" name="Text Placeholder 3">
            <a:extLst>
              <a:ext uri="{FF2B5EF4-FFF2-40B4-BE49-F238E27FC236}">
                <a16:creationId xmlns:a16="http://schemas.microsoft.com/office/drawing/2014/main" id="{C061CD0C-F2FA-495B-850B-DA5378868B6D}"/>
              </a:ext>
            </a:extLst>
          </p:cNvPr>
          <p:cNvSpPr>
            <a:spLocks noGrp="1"/>
          </p:cNvSpPr>
          <p:nvPr>
            <p:ph type="body" sz="quarter" idx="10"/>
          </p:nvPr>
        </p:nvSpPr>
        <p:spPr>
          <a:xfrm>
            <a:off x="457200" y="4812164"/>
            <a:ext cx="8229600" cy="187720"/>
          </a:xfrm>
        </p:spPr>
        <p:txBody>
          <a:bodyPr/>
          <a:lstStyle/>
          <a:p>
            <a:pPr marL="0" indent="0">
              <a:buNone/>
            </a:pPr>
            <a:r>
              <a:rPr lang="en-US" sz="1100" dirty="0">
                <a:solidFill>
                  <a:schemeClr val="bg2">
                    <a:lumMod val="50000"/>
                  </a:schemeClr>
                </a:solidFill>
              </a:rPr>
              <a:t>Information from https://www.cdc.gov/vaccines/hcp/vis/about/facts-vis.html.</a:t>
            </a:r>
          </a:p>
        </p:txBody>
      </p:sp>
      <p:sp>
        <p:nvSpPr>
          <p:cNvPr id="9" name="Content Placeholder 2">
            <a:extLst>
              <a:ext uri="{FF2B5EF4-FFF2-40B4-BE49-F238E27FC236}">
                <a16:creationId xmlns:a16="http://schemas.microsoft.com/office/drawing/2014/main" id="{53667684-5F0C-47AF-805D-2E33ECF1582F}"/>
              </a:ext>
            </a:extLst>
          </p:cNvPr>
          <p:cNvSpPr txBox="1">
            <a:spLocks/>
          </p:cNvSpPr>
          <p:nvPr/>
        </p:nvSpPr>
        <p:spPr bwMode="auto">
          <a:xfrm>
            <a:off x="457199" y="1125592"/>
            <a:ext cx="8359629" cy="362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Autofit/>
          </a:bodyPr>
          <a:lstStyle>
            <a:lvl1pPr marL="243834" indent="-243834" algn="l" rtl="0" eaLnBrk="1" fontAlgn="base" hangingPunct="1">
              <a:spcBef>
                <a:spcPts val="800"/>
              </a:spcBef>
              <a:spcAft>
                <a:spcPct val="0"/>
              </a:spcAft>
              <a:buClr>
                <a:schemeClr val="accent1"/>
              </a:buClr>
              <a:buSzPct val="100000"/>
              <a:buFont typeface="Wingdings" panose="05000000000000000000" pitchFamily="2" charset="2"/>
              <a:buChar char="§"/>
              <a:defRPr sz="3200" b="1" kern="1200">
                <a:solidFill>
                  <a:schemeClr val="tx2"/>
                </a:solidFill>
                <a:latin typeface="+mn-lt"/>
                <a:ea typeface="+mn-ea"/>
                <a:cs typeface="+mn-cs"/>
              </a:defRPr>
            </a:lvl1pPr>
            <a:lvl2pPr marL="487668" indent="-243834" algn="l" rtl="0" eaLnBrk="1" fontAlgn="base" hangingPunct="1">
              <a:spcBef>
                <a:spcPts val="0"/>
              </a:spcBef>
              <a:spcAft>
                <a:spcPct val="0"/>
              </a:spcAft>
              <a:buClr>
                <a:schemeClr val="accent1"/>
              </a:buClr>
              <a:buSzPct val="100000"/>
              <a:buFont typeface="Arial" panose="020B0604020202020204" pitchFamily="34" charset="0"/>
              <a:buChar char="–"/>
              <a:defRPr sz="2800" kern="1200">
                <a:solidFill>
                  <a:schemeClr val="tx2"/>
                </a:solidFill>
                <a:latin typeface="+mn-lt"/>
                <a:ea typeface="+mn-ea"/>
                <a:cs typeface="+mn-cs"/>
              </a:defRPr>
            </a:lvl2pPr>
            <a:lvl3pPr marL="731502" indent="-243834" algn="l" rtl="0" eaLnBrk="1" fontAlgn="base" hangingPunct="1">
              <a:spcBef>
                <a:spcPts val="0"/>
              </a:spcBef>
              <a:spcAft>
                <a:spcPct val="0"/>
              </a:spcAft>
              <a:buClr>
                <a:schemeClr val="accent1"/>
              </a:buClr>
              <a:buSzPct val="100000"/>
              <a:buFont typeface="Arial" panose="020B0604020202020204" pitchFamily="34" charset="0"/>
              <a:buChar char="•"/>
              <a:defRPr sz="2400" kern="1200">
                <a:solidFill>
                  <a:schemeClr val="tx2"/>
                </a:solidFill>
                <a:latin typeface="+mn-lt"/>
                <a:ea typeface="+mn-ea"/>
                <a:cs typeface="+mn-cs"/>
              </a:defRPr>
            </a:lvl3pPr>
            <a:lvl4pPr marL="100584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4pPr>
            <a:lvl5pPr marL="1219170" indent="-243834" algn="l" rtl="0" eaLnBrk="1" fontAlgn="base" hangingPunct="1">
              <a:spcBef>
                <a:spcPts val="0"/>
              </a:spcBef>
              <a:spcAft>
                <a:spcPct val="0"/>
              </a:spcAft>
              <a:buClr>
                <a:schemeClr val="accent1"/>
              </a:buClr>
              <a:buSzPct val="100000"/>
              <a:buFont typeface="Arial" panose="020B0604020202020204" pitchFamily="34" charset="0"/>
              <a:buChar char="»"/>
              <a:defRPr sz="1800" kern="1200">
                <a:solidFill>
                  <a:schemeClr val="tx2"/>
                </a:solidFill>
                <a:latin typeface="+mn-lt"/>
                <a:ea typeface="+mn-ea"/>
                <a:cs typeface="+mn-cs"/>
              </a:defRPr>
            </a:lvl5pPr>
            <a:lvl6pPr marL="14173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6pPr>
            <a:lvl7pPr marL="1645920" indent="-182880" algn="l" defTabSz="1219170" rtl="0" eaLnBrk="1" latinLnBrk="0" hangingPunct="1">
              <a:spcBef>
                <a:spcPts val="0"/>
              </a:spcBef>
              <a:buClr>
                <a:schemeClr val="accent1"/>
              </a:buClr>
              <a:buSzPct val="100000"/>
              <a:buFont typeface="Arial" pitchFamily="34" charset="0"/>
              <a:buChar char="•"/>
              <a:defRPr sz="1800" kern="1200">
                <a:solidFill>
                  <a:schemeClr val="tx2"/>
                </a:solidFill>
                <a:latin typeface="+mn-lt"/>
                <a:ea typeface="+mn-ea"/>
                <a:cs typeface="+mn-cs"/>
              </a:defRPr>
            </a:lvl7pPr>
            <a:lvl8pPr marL="182880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8pPr>
            <a:lvl9pPr marL="2011680" indent="-182880" algn="l" defTabSz="1219170" rtl="0" eaLnBrk="1" latinLnBrk="0" hangingPunct="1">
              <a:spcBef>
                <a:spcPts val="0"/>
              </a:spcBef>
              <a:buClr>
                <a:schemeClr val="accent1"/>
              </a:buClr>
              <a:buSzPct val="100000"/>
              <a:buFont typeface="Arial" pitchFamily="34" charset="0"/>
              <a:buChar char="•"/>
              <a:defRPr sz="1800" kern="1200" baseline="0">
                <a:solidFill>
                  <a:schemeClr val="tx2"/>
                </a:solidFill>
                <a:latin typeface="+mn-lt"/>
                <a:ea typeface="+mn-ea"/>
                <a:cs typeface="+mn-cs"/>
              </a:defRPr>
            </a:lvl9pPr>
          </a:lstStyle>
          <a:p>
            <a:pPr marL="0" indent="0">
              <a:spcAft>
                <a:spcPts val="600"/>
              </a:spcAft>
              <a:buNone/>
            </a:pPr>
            <a:r>
              <a:rPr lang="en-US" sz="1400" dirty="0">
                <a:solidFill>
                  <a:schemeClr val="accent4">
                    <a:lumMod val="75000"/>
                  </a:schemeClr>
                </a:solidFill>
                <a:latin typeface="Calibri" panose="020F0502020204030204" pitchFamily="34" charset="0"/>
                <a:cs typeface="Calibri" panose="020F0502020204030204" pitchFamily="34" charset="0"/>
              </a:rPr>
              <a:t>How to provide a VIS prior to vaccination:</a:t>
            </a:r>
          </a:p>
          <a:p>
            <a:pPr lvl="2">
              <a:spcAft>
                <a:spcPts val="600"/>
              </a:spcAft>
              <a:buClr>
                <a:schemeClr val="accent6">
                  <a:lumMod val="75000"/>
                  <a:lumOff val="25000"/>
                </a:schemeClr>
              </a:buClr>
              <a:buFont typeface="Wingdings" panose="05000000000000000000" pitchFamily="2" charset="2"/>
              <a:buChar char="§"/>
            </a:pPr>
            <a:r>
              <a:rPr lang="en-US" sz="1400" dirty="0">
                <a:solidFill>
                  <a:schemeClr val="accent4">
                    <a:lumMod val="75000"/>
                  </a:schemeClr>
                </a:solidFill>
                <a:latin typeface="Calibri" panose="020F0502020204030204" pitchFamily="34" charset="0"/>
                <a:cs typeface="Calibri" panose="020F0502020204030204" pitchFamily="34" charset="0"/>
              </a:rPr>
              <a:t>Paper copies of the VIS can be printed and given to patients prior to vaccination.</a:t>
            </a:r>
          </a:p>
          <a:p>
            <a:pPr lvl="2">
              <a:spcAft>
                <a:spcPts val="600"/>
              </a:spcAft>
              <a:buClr>
                <a:schemeClr val="accent6">
                  <a:lumMod val="75000"/>
                  <a:lumOff val="25000"/>
                </a:schemeClr>
              </a:buClr>
              <a:buFont typeface="Wingdings" panose="05000000000000000000" pitchFamily="2" charset="2"/>
              <a:buChar char="§"/>
            </a:pPr>
            <a:r>
              <a:rPr lang="en-US" sz="1400" dirty="0">
                <a:solidFill>
                  <a:schemeClr val="accent4">
                    <a:lumMod val="75000"/>
                  </a:schemeClr>
                </a:solidFill>
                <a:latin typeface="Calibri" panose="020F0502020204030204" pitchFamily="34" charset="0"/>
                <a:cs typeface="Calibri" panose="020F0502020204030204" pitchFamily="34" charset="0"/>
              </a:rPr>
              <a:t>Permanent, laminated office copies may be given to patients to read prior to vaccination.</a:t>
            </a:r>
          </a:p>
          <a:p>
            <a:pPr lvl="2">
              <a:spcAft>
                <a:spcPts val="600"/>
              </a:spcAft>
              <a:buClr>
                <a:schemeClr val="accent6">
                  <a:lumMod val="75000"/>
                  <a:lumOff val="25000"/>
                </a:schemeClr>
              </a:buClr>
              <a:buFont typeface="Wingdings" panose="05000000000000000000" pitchFamily="2" charset="2"/>
              <a:buChar char="§"/>
            </a:pPr>
            <a:r>
              <a:rPr lang="en-US" sz="1400" dirty="0">
                <a:solidFill>
                  <a:schemeClr val="accent4">
                    <a:lumMod val="75000"/>
                  </a:schemeClr>
                </a:solidFill>
                <a:latin typeface="Calibri" panose="020F0502020204030204" pitchFamily="34" charset="0"/>
                <a:cs typeface="Calibri" panose="020F0502020204030204" pitchFamily="34" charset="0"/>
              </a:rPr>
              <a:t>Patients may view VISs on a computer monitor or other video display.</a:t>
            </a:r>
          </a:p>
          <a:p>
            <a:pPr lvl="2">
              <a:spcAft>
                <a:spcPts val="600"/>
              </a:spcAft>
              <a:buClr>
                <a:schemeClr val="accent6">
                  <a:lumMod val="75000"/>
                  <a:lumOff val="25000"/>
                </a:schemeClr>
              </a:buClr>
              <a:buFont typeface="Wingdings" panose="05000000000000000000" pitchFamily="2" charset="2"/>
              <a:buChar char="§"/>
            </a:pPr>
            <a:r>
              <a:rPr lang="en-US" sz="1400" dirty="0">
                <a:solidFill>
                  <a:schemeClr val="accent4">
                    <a:lumMod val="75000"/>
                  </a:schemeClr>
                </a:solidFill>
                <a:latin typeface="Calibri" panose="020F0502020204030204" pitchFamily="34" charset="0"/>
                <a:cs typeface="Calibri" panose="020F0502020204030204" pitchFamily="34" charset="0"/>
              </a:rPr>
              <a:t>Patients may read the VIS on their phone or other digital device by downloading the pdf file from CDC’s website.</a:t>
            </a:r>
          </a:p>
          <a:p>
            <a:pPr lvl="2">
              <a:spcAft>
                <a:spcPts val="600"/>
              </a:spcAft>
              <a:buClr>
                <a:schemeClr val="accent6">
                  <a:lumMod val="75000"/>
                  <a:lumOff val="25000"/>
                </a:schemeClr>
              </a:buClr>
              <a:buFont typeface="Wingdings" panose="05000000000000000000" pitchFamily="2" charset="2"/>
              <a:buChar char="§"/>
            </a:pPr>
            <a:r>
              <a:rPr lang="en-US" sz="1400" dirty="0">
                <a:solidFill>
                  <a:schemeClr val="accent4">
                    <a:lumMod val="75000"/>
                  </a:schemeClr>
                </a:solidFill>
                <a:latin typeface="Calibri" panose="020F0502020204030204" pitchFamily="34" charset="0"/>
                <a:cs typeface="Calibri" panose="020F0502020204030204" pitchFamily="34" charset="0"/>
              </a:rPr>
              <a:t>Patients may be given a copy of a VIS during a prior visit, or told how to access it through the internet, so they can read it in advance. These patients must still be offered a copy to read during the immunization visit, as a reminder.</a:t>
            </a:r>
          </a:p>
          <a:p>
            <a:pPr marL="0" indent="0">
              <a:buNone/>
            </a:pPr>
            <a:r>
              <a:rPr lang="en-US" sz="1400" dirty="0">
                <a:solidFill>
                  <a:schemeClr val="accent4">
                    <a:lumMod val="75000"/>
                  </a:schemeClr>
                </a:solidFill>
                <a:latin typeface="Calibri" panose="020F0502020204030204" pitchFamily="34" charset="0"/>
                <a:cs typeface="Calibri" panose="020F0502020204030204" pitchFamily="34" charset="0"/>
              </a:rPr>
              <a:t>Always offer the parent or legal representative an opportunity to ask questions about the vaccine you are administering. </a:t>
            </a:r>
          </a:p>
          <a:p>
            <a:pPr marL="0" indent="0">
              <a:buNone/>
            </a:pPr>
            <a:endParaRPr lang="en-US" sz="1400" dirty="0">
              <a:solidFill>
                <a:schemeClr val="accent4">
                  <a:lumMod val="75000"/>
                </a:schemeClr>
              </a:solidFill>
              <a:latin typeface="Calibri" panose="020F0502020204030204" pitchFamily="34" charset="0"/>
              <a:cs typeface="Calibri" panose="020F0502020204030204" pitchFamily="34" charset="0"/>
            </a:endParaRPr>
          </a:p>
          <a:p>
            <a:pPr marL="0" indent="0">
              <a:buNone/>
            </a:pPr>
            <a:r>
              <a:rPr lang="en-US" sz="1400" dirty="0">
                <a:solidFill>
                  <a:schemeClr val="accent4">
                    <a:lumMod val="75000"/>
                  </a:schemeClr>
                </a:solidFill>
                <a:latin typeface="Calibri" panose="020F0502020204030204" pitchFamily="34" charset="0"/>
                <a:cs typeface="Calibri" panose="020F0502020204030204" pitchFamily="34" charset="0"/>
              </a:rPr>
              <a:t>Patients must still be offered a copy of the VIS to take away following the vaccination. The patient may decline.</a:t>
            </a:r>
          </a:p>
        </p:txBody>
      </p:sp>
    </p:spTree>
    <p:extLst>
      <p:ext uri="{BB962C8B-B14F-4D97-AF65-F5344CB8AC3E}">
        <p14:creationId xmlns:p14="http://schemas.microsoft.com/office/powerpoint/2010/main" val="341776948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p:txBody>
          <a:bodyPr/>
          <a:lstStyle/>
          <a:p>
            <a:r>
              <a:rPr lang="en-US" dirty="0"/>
              <a:t>LEGAL/ETHICAL ISSUES</a:t>
            </a:r>
          </a:p>
        </p:txBody>
      </p:sp>
      <p:sp>
        <p:nvSpPr>
          <p:cNvPr id="4" name="Text Placeholder 3">
            <a:extLst>
              <a:ext uri="{FF2B5EF4-FFF2-40B4-BE49-F238E27FC236}">
                <a16:creationId xmlns:a16="http://schemas.microsoft.com/office/drawing/2014/main" id="{4940DB59-6A2D-4051-AB12-54BD548ED6A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090325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967394-E200-8A4F-877B-573E4E663F15}"/>
              </a:ext>
            </a:extLst>
          </p:cNvPr>
          <p:cNvSpPr>
            <a:spLocks noGrp="1"/>
          </p:cNvSpPr>
          <p:nvPr>
            <p:ph type="title"/>
          </p:nvPr>
        </p:nvSpPr>
        <p:spPr/>
        <p:txBody>
          <a:bodyPr/>
          <a:lstStyle/>
          <a:p>
            <a:r>
              <a:rPr lang="en-US" dirty="0"/>
              <a:t>Legal and Ethical Considerations</a:t>
            </a:r>
          </a:p>
        </p:txBody>
      </p:sp>
      <p:sp>
        <p:nvSpPr>
          <p:cNvPr id="2" name="Text Placeholder 1">
            <a:extLst>
              <a:ext uri="{FF2B5EF4-FFF2-40B4-BE49-F238E27FC236}">
                <a16:creationId xmlns:a16="http://schemas.microsoft.com/office/drawing/2014/main" id="{C37484C5-D332-374A-91A2-A7025369A4D5}"/>
              </a:ext>
            </a:extLst>
          </p:cNvPr>
          <p:cNvSpPr>
            <a:spLocks noGrp="1"/>
          </p:cNvSpPr>
          <p:nvPr>
            <p:ph type="body" sz="quarter" idx="10"/>
          </p:nvPr>
        </p:nvSpPr>
        <p:spPr/>
        <p:txBody>
          <a:bodyPr/>
          <a:lstStyle/>
          <a:p>
            <a:pPr marL="0" indent="0">
              <a:buNone/>
            </a:pPr>
            <a:r>
              <a:rPr lang="en-US" b="1" dirty="0"/>
              <a:t>State vaccination requirements</a:t>
            </a:r>
          </a:p>
          <a:p>
            <a:r>
              <a:rPr lang="en-US" dirty="0"/>
              <a:t>20 states in the U.S. had rotavirus vaccination mandates for child care facilities and school (as of January 2020).</a:t>
            </a:r>
          </a:p>
          <a:p>
            <a:pPr marL="0" indent="0">
              <a:buNone/>
            </a:pPr>
            <a:endParaRPr lang="en-US" dirty="0"/>
          </a:p>
        </p:txBody>
      </p:sp>
      <p:sp>
        <p:nvSpPr>
          <p:cNvPr id="4" name="Text Placeholder 3">
            <a:extLst>
              <a:ext uri="{FF2B5EF4-FFF2-40B4-BE49-F238E27FC236}">
                <a16:creationId xmlns:a16="http://schemas.microsoft.com/office/drawing/2014/main" id="{1339DBC8-5A0F-C24D-BD11-59ADABE945AD}"/>
              </a:ext>
            </a:extLst>
          </p:cNvPr>
          <p:cNvSpPr>
            <a:spLocks noGrp="1"/>
          </p:cNvSpPr>
          <p:nvPr>
            <p:ph type="body" idx="4294967295"/>
          </p:nvPr>
        </p:nvSpPr>
        <p:spPr>
          <a:xfrm>
            <a:off x="457200" y="4808679"/>
            <a:ext cx="8229600" cy="412750"/>
          </a:xfrm>
        </p:spPr>
        <p:txBody>
          <a:bodyPr/>
          <a:lstStyle/>
          <a:p>
            <a:pPr marL="0" indent="0">
              <a:buNone/>
            </a:pPr>
            <a:r>
              <a:rPr lang="en-US" sz="1100" dirty="0">
                <a:solidFill>
                  <a:schemeClr val="bg2">
                    <a:lumMod val="50000"/>
                  </a:schemeClr>
                </a:solidFill>
              </a:rPr>
              <a:t>Information from </a:t>
            </a:r>
            <a:r>
              <a:rPr lang="en-US" sz="1100" dirty="0">
                <a:solidFill>
                  <a:schemeClr val="bg2">
                    <a:lumMod val="50000"/>
                  </a:schemeClr>
                </a:solidFill>
                <a:hlinkClick r:id="rId3">
                  <a:extLst>
                    <a:ext uri="{A12FA001-AC4F-418D-AE19-62706E023703}">
                      <ahyp:hlinkClr xmlns:ahyp="http://schemas.microsoft.com/office/drawing/2018/hyperlinkcolor" val="tx"/>
                    </a:ext>
                  </a:extLst>
                </a:hlinkClick>
              </a:rPr>
              <a:t>https://www.cdc.gov/vaccines/imz-managers/laws/index.html</a:t>
            </a:r>
            <a:r>
              <a:rPr lang="en-US" sz="1100" dirty="0">
                <a:solidFill>
                  <a:schemeClr val="bg2">
                    <a:lumMod val="50000"/>
                  </a:schemeClr>
                </a:solidFill>
              </a:rPr>
              <a:t>; https://www.immunize.org/laws/rotavirus.asp.</a:t>
            </a:r>
          </a:p>
        </p:txBody>
      </p:sp>
    </p:spTree>
    <p:extLst>
      <p:ext uri="{BB962C8B-B14F-4D97-AF65-F5344CB8AC3E}">
        <p14:creationId xmlns:p14="http://schemas.microsoft.com/office/powerpoint/2010/main" val="369084526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Legal and Ethical Considerations</a:t>
            </a:r>
          </a:p>
        </p:txBody>
      </p:sp>
      <p:sp>
        <p:nvSpPr>
          <p:cNvPr id="2" name="Text Placeholder 1"/>
          <p:cNvSpPr>
            <a:spLocks noGrp="1"/>
          </p:cNvSpPr>
          <p:nvPr>
            <p:ph type="body" sz="quarter" idx="10"/>
          </p:nvPr>
        </p:nvSpPr>
        <p:spPr/>
        <p:txBody>
          <a:bodyPr/>
          <a:lstStyle/>
          <a:p>
            <a:pPr marL="0" indent="0">
              <a:buNone/>
            </a:pPr>
            <a:r>
              <a:rPr lang="en-US" b="1" dirty="0"/>
              <a:t>Vaccine exemptions</a:t>
            </a:r>
          </a:p>
          <a:p>
            <a:r>
              <a:rPr lang="en-US" dirty="0"/>
              <a:t>All states provide medical exemptions to vaccination requirements.</a:t>
            </a:r>
          </a:p>
          <a:p>
            <a:r>
              <a:rPr lang="en-US" dirty="0"/>
              <a:t>Some states also offer religious and/or philosophical exemptions.</a:t>
            </a:r>
          </a:p>
          <a:p>
            <a:r>
              <a:rPr lang="en-US" dirty="0"/>
              <a:t>Some states require these exemptions be sworn or affirmed through signed, notarized affidavits.</a:t>
            </a:r>
          </a:p>
          <a:p>
            <a:r>
              <a:rPr lang="en-US" dirty="0"/>
              <a:t>Children with vaccine exemptions may be excluded from child care facilities or school during an outbreak of a vaccine-preventable disease.</a:t>
            </a:r>
          </a:p>
          <a:p>
            <a:endParaRPr lang="en-US" dirty="0"/>
          </a:p>
        </p:txBody>
      </p:sp>
      <p:sp>
        <p:nvSpPr>
          <p:cNvPr id="4" name="Text Placeholder 3"/>
          <p:cNvSpPr>
            <a:spLocks noGrp="1"/>
          </p:cNvSpPr>
          <p:nvPr>
            <p:ph type="body" idx="4294967295"/>
          </p:nvPr>
        </p:nvSpPr>
        <p:spPr>
          <a:xfrm>
            <a:off x="457200" y="4813300"/>
            <a:ext cx="8229600" cy="330596"/>
          </a:xfrm>
        </p:spPr>
        <p:txBody>
          <a:bodyPr/>
          <a:lstStyle/>
          <a:p>
            <a:pPr marL="0" indent="0">
              <a:buNone/>
            </a:pPr>
            <a:r>
              <a:rPr lang="en-US" sz="1100" dirty="0">
                <a:solidFill>
                  <a:schemeClr val="bg2">
                    <a:lumMod val="50000"/>
                  </a:schemeClr>
                </a:solidFill>
              </a:rPr>
              <a:t>Information from https://www.cdc.gov/vaccines/imz-managers/laws/index.html. </a:t>
            </a:r>
          </a:p>
        </p:txBody>
      </p:sp>
    </p:spTree>
    <p:extLst>
      <p:ext uri="{BB962C8B-B14F-4D97-AF65-F5344CB8AC3E}">
        <p14:creationId xmlns:p14="http://schemas.microsoft.com/office/powerpoint/2010/main" val="1659297814"/>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Legal and Ethical Considerations</a:t>
            </a:r>
          </a:p>
        </p:txBody>
      </p:sp>
      <p:sp>
        <p:nvSpPr>
          <p:cNvPr id="2" name="Text Placeholder 1"/>
          <p:cNvSpPr>
            <a:spLocks noGrp="1"/>
          </p:cNvSpPr>
          <p:nvPr>
            <p:ph type="body" sz="quarter" idx="10"/>
          </p:nvPr>
        </p:nvSpPr>
        <p:spPr>
          <a:xfrm>
            <a:off x="457200" y="1063229"/>
            <a:ext cx="8229600" cy="3341688"/>
          </a:xfrm>
        </p:spPr>
        <p:txBody>
          <a:bodyPr/>
          <a:lstStyle/>
          <a:p>
            <a:pPr marL="0" indent="0">
              <a:buNone/>
            </a:pPr>
            <a:r>
              <a:rPr lang="en-US" b="1" dirty="0"/>
              <a:t>National Childhood Vaccine Injury Act (NCVIA)</a:t>
            </a:r>
          </a:p>
          <a:p>
            <a:r>
              <a:rPr lang="en-US" dirty="0"/>
              <a:t>Passed by Congress in 1986</a:t>
            </a:r>
          </a:p>
          <a:p>
            <a:r>
              <a:rPr lang="en-US" dirty="0"/>
              <a:t>Established Vaccine Adverse Reporting System (VAERS) to collect reports of vaccine adverse events</a:t>
            </a:r>
          </a:p>
          <a:p>
            <a:r>
              <a:rPr lang="en-US" dirty="0"/>
              <a:t>Initiated the National Vaccine Injury Compensation Program (VICP) to compensate individuals who experience certain health events following receipt of a VICP-covered vaccine</a:t>
            </a:r>
          </a:p>
        </p:txBody>
      </p:sp>
      <p:sp>
        <p:nvSpPr>
          <p:cNvPr id="4" name="Text Placeholder 3"/>
          <p:cNvSpPr>
            <a:spLocks noGrp="1"/>
          </p:cNvSpPr>
          <p:nvPr>
            <p:ph type="body" idx="4294967295"/>
          </p:nvPr>
        </p:nvSpPr>
        <p:spPr>
          <a:xfrm>
            <a:off x="457200" y="4784923"/>
            <a:ext cx="8229600" cy="305196"/>
          </a:xfrm>
        </p:spPr>
        <p:txBody>
          <a:bodyPr/>
          <a:lstStyle/>
          <a:p>
            <a:pPr marL="0" indent="0">
              <a:buNone/>
            </a:pPr>
            <a:r>
              <a:rPr lang="en-US" sz="1100" dirty="0">
                <a:solidFill>
                  <a:schemeClr val="bg2">
                    <a:lumMod val="50000"/>
                  </a:schemeClr>
                </a:solidFill>
              </a:rPr>
              <a:t>Information from https://www.cdc.gov/vaccines/imz-managers/laws/index.html.</a:t>
            </a:r>
          </a:p>
        </p:txBody>
      </p:sp>
    </p:spTree>
    <p:extLst>
      <p:ext uri="{BB962C8B-B14F-4D97-AF65-F5344CB8AC3E}">
        <p14:creationId xmlns:p14="http://schemas.microsoft.com/office/powerpoint/2010/main" val="4256422962"/>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967394-E200-8A4F-877B-573E4E663F15}"/>
              </a:ext>
            </a:extLst>
          </p:cNvPr>
          <p:cNvSpPr>
            <a:spLocks noGrp="1"/>
          </p:cNvSpPr>
          <p:nvPr>
            <p:ph type="title"/>
          </p:nvPr>
        </p:nvSpPr>
        <p:spPr/>
        <p:txBody>
          <a:bodyPr/>
          <a:lstStyle/>
          <a:p>
            <a:r>
              <a:rPr lang="en-US" dirty="0"/>
              <a:t>Legal and Ethical Considerations</a:t>
            </a:r>
          </a:p>
        </p:txBody>
      </p:sp>
      <p:sp>
        <p:nvSpPr>
          <p:cNvPr id="2" name="Text Placeholder 1">
            <a:extLst>
              <a:ext uri="{FF2B5EF4-FFF2-40B4-BE49-F238E27FC236}">
                <a16:creationId xmlns:a16="http://schemas.microsoft.com/office/drawing/2014/main" id="{C37484C5-D332-374A-91A2-A7025369A4D5}"/>
              </a:ext>
            </a:extLst>
          </p:cNvPr>
          <p:cNvSpPr>
            <a:spLocks noGrp="1"/>
          </p:cNvSpPr>
          <p:nvPr>
            <p:ph type="body" sz="quarter" idx="10"/>
          </p:nvPr>
        </p:nvSpPr>
        <p:spPr/>
        <p:txBody>
          <a:bodyPr/>
          <a:lstStyle/>
          <a:p>
            <a:pPr marL="0" indent="0">
              <a:buNone/>
            </a:pPr>
            <a:r>
              <a:rPr lang="en-US" b="1" dirty="0"/>
              <a:t>Consent for vaccines</a:t>
            </a:r>
          </a:p>
          <a:p>
            <a:r>
              <a:rPr lang="en-US" dirty="0"/>
              <a:t>There is no federal requirement for informed consent prior to immunization.</a:t>
            </a:r>
          </a:p>
          <a:p>
            <a:r>
              <a:rPr lang="en-US" dirty="0"/>
              <a:t>Individual states may have laws outlining consent requirements.</a:t>
            </a:r>
          </a:p>
          <a:p>
            <a:r>
              <a:rPr lang="en-US" dirty="0"/>
              <a:t>Health care systems/facilities also may have consent policies.</a:t>
            </a:r>
          </a:p>
          <a:p>
            <a:endParaRPr lang="en-US" dirty="0"/>
          </a:p>
        </p:txBody>
      </p:sp>
      <p:sp>
        <p:nvSpPr>
          <p:cNvPr id="4" name="Text Placeholder 3">
            <a:extLst>
              <a:ext uri="{FF2B5EF4-FFF2-40B4-BE49-F238E27FC236}">
                <a16:creationId xmlns:a16="http://schemas.microsoft.com/office/drawing/2014/main" id="{1339DBC8-5A0F-C24D-BD11-59ADABE945AD}"/>
              </a:ext>
            </a:extLst>
          </p:cNvPr>
          <p:cNvSpPr>
            <a:spLocks noGrp="1"/>
          </p:cNvSpPr>
          <p:nvPr>
            <p:ph type="body" idx="4294967295"/>
          </p:nvPr>
        </p:nvSpPr>
        <p:spPr>
          <a:xfrm>
            <a:off x="457200" y="4835525"/>
            <a:ext cx="8229600" cy="412750"/>
          </a:xfrm>
        </p:spPr>
        <p:txBody>
          <a:bodyPr/>
          <a:lstStyle/>
          <a:p>
            <a:pPr marL="0" indent="0">
              <a:buNone/>
            </a:pPr>
            <a:r>
              <a:rPr lang="en-US" sz="1100" dirty="0">
                <a:solidFill>
                  <a:schemeClr val="bg2">
                    <a:lumMod val="50000"/>
                  </a:schemeClr>
                </a:solidFill>
              </a:rPr>
              <a:t>Information from https://www.cdc.gov/vaccines/imz-managers/laws/index.html. </a:t>
            </a:r>
          </a:p>
        </p:txBody>
      </p:sp>
    </p:spTree>
    <p:extLst>
      <p:ext uri="{BB962C8B-B14F-4D97-AF65-F5344CB8AC3E}">
        <p14:creationId xmlns:p14="http://schemas.microsoft.com/office/powerpoint/2010/main" val="144975765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E86AE8-661D-0A4A-9CCD-80EF0431B1CA}"/>
              </a:ext>
            </a:extLst>
          </p:cNvPr>
          <p:cNvSpPr>
            <a:spLocks noGrp="1"/>
          </p:cNvSpPr>
          <p:nvPr>
            <p:ph type="title"/>
          </p:nvPr>
        </p:nvSpPr>
        <p:spPr/>
        <p:txBody>
          <a:bodyPr/>
          <a:lstStyle/>
          <a:p>
            <a:r>
              <a:rPr lang="en-US" dirty="0"/>
              <a:t>Glossary</a:t>
            </a:r>
          </a:p>
        </p:txBody>
      </p:sp>
      <p:sp>
        <p:nvSpPr>
          <p:cNvPr id="6" name="Content Placeholder 5">
            <a:extLst>
              <a:ext uri="{FF2B5EF4-FFF2-40B4-BE49-F238E27FC236}">
                <a16:creationId xmlns:a16="http://schemas.microsoft.com/office/drawing/2014/main" id="{1EB8EBB0-DE62-5A40-BE4F-E8983955DF1D}"/>
              </a:ext>
            </a:extLst>
          </p:cNvPr>
          <p:cNvSpPr>
            <a:spLocks noGrp="1"/>
          </p:cNvSpPr>
          <p:nvPr>
            <p:ph type="body" sz="quarter" idx="10"/>
          </p:nvPr>
        </p:nvSpPr>
        <p:spPr/>
        <p:txBody>
          <a:bodyPr/>
          <a:lstStyle/>
          <a:p>
            <a:r>
              <a:rPr lang="en-US" sz="1800" b="1" dirty="0"/>
              <a:t>Aseptic Technique: </a:t>
            </a:r>
            <a:r>
              <a:rPr lang="en-US" sz="1800" dirty="0"/>
              <a:t>A technique that prevents or reduces the spread of microorganisms from one site to another</a:t>
            </a:r>
          </a:p>
          <a:p>
            <a:r>
              <a:rPr lang="en-US" sz="1800" b="1" dirty="0"/>
              <a:t>Communicability</a:t>
            </a:r>
            <a:r>
              <a:rPr lang="en-US" sz="1800" dirty="0"/>
              <a:t>: Ability to spread disease; also known as infectious.</a:t>
            </a:r>
          </a:p>
          <a:p>
            <a:r>
              <a:rPr lang="en-US" sz="1800" b="1" dirty="0"/>
              <a:t>Contraindication: </a:t>
            </a:r>
            <a:r>
              <a:rPr lang="en-US" sz="1800" dirty="0"/>
              <a:t>A condition that increases the likelihood of a serious adverse reaction to a vaccine for a patient with that condition. If the vaccine is given in the presence of that condition, the resulting adverse reaction could seriously harm the recipient.</a:t>
            </a:r>
          </a:p>
          <a:p>
            <a:r>
              <a:rPr lang="en-US" sz="1800" b="1" dirty="0">
                <a:cs typeface="Calibri" panose="020F0502020204030204" pitchFamily="34" charset="0"/>
              </a:rPr>
              <a:t>Diluent: </a:t>
            </a:r>
            <a:r>
              <a:rPr lang="en-US" sz="1800" dirty="0">
                <a:cs typeface="Calibri" panose="020F0502020204030204" pitchFamily="34" charset="0"/>
              </a:rPr>
              <a:t>A diluting agent (e.g., a liquid) added to reconstitute lyophilized vaccine before administration (manufacturers of freeze-dried vaccine also supply the corresponding diluents).</a:t>
            </a:r>
            <a:endParaRPr lang="en-US" sz="1800" dirty="0"/>
          </a:p>
          <a:p>
            <a:endParaRPr lang="en-US" sz="1500" dirty="0">
              <a:highlight>
                <a:srgbClr val="FFFF00"/>
              </a:highlight>
            </a:endParaRPr>
          </a:p>
          <a:p>
            <a:endParaRPr lang="en-US" sz="1500" dirty="0"/>
          </a:p>
          <a:p>
            <a:endParaRPr lang="en-US" sz="1500" dirty="0"/>
          </a:p>
          <a:p>
            <a:pPr marL="0" indent="0">
              <a:buNone/>
            </a:pPr>
            <a:endParaRPr lang="en-US" dirty="0"/>
          </a:p>
        </p:txBody>
      </p:sp>
      <p:sp>
        <p:nvSpPr>
          <p:cNvPr id="2" name="Rectangle 1">
            <a:extLst>
              <a:ext uri="{FF2B5EF4-FFF2-40B4-BE49-F238E27FC236}">
                <a16:creationId xmlns:a16="http://schemas.microsoft.com/office/drawing/2014/main" id="{8DEBFE9B-9494-496A-90DA-01CE9AE6A69E}"/>
              </a:ext>
            </a:extLst>
          </p:cNvPr>
          <p:cNvSpPr/>
          <p:nvPr/>
        </p:nvSpPr>
        <p:spPr>
          <a:xfrm>
            <a:off x="687851" y="4596209"/>
            <a:ext cx="4404988" cy="369332"/>
          </a:xfrm>
          <a:prstGeom prst="rect">
            <a:avLst/>
          </a:prstGeom>
        </p:spPr>
        <p:txBody>
          <a:bodyPr wrap="none">
            <a:spAutoFit/>
          </a:bodyPr>
          <a:lstStyle/>
          <a:p>
            <a:pPr marL="0" indent="0">
              <a:buNone/>
            </a:pPr>
            <a:r>
              <a:rPr lang="en-US" dirty="0">
                <a:solidFill>
                  <a:schemeClr val="accent3"/>
                </a:solidFill>
              </a:rPr>
              <a:t>DELETE THIS SLIDE BEFORE PRESENTATION</a:t>
            </a:r>
          </a:p>
        </p:txBody>
      </p:sp>
    </p:spTree>
    <p:extLst>
      <p:ext uri="{BB962C8B-B14F-4D97-AF65-F5344CB8AC3E}">
        <p14:creationId xmlns:p14="http://schemas.microsoft.com/office/powerpoint/2010/main" val="2705830651"/>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Shape 496"/>
          <p:cNvSpPr txBox="1">
            <a:spLocks noGrp="1"/>
          </p:cNvSpPr>
          <p:nvPr>
            <p:ph type="title"/>
          </p:nvPr>
        </p:nvSpPr>
        <p:spPr/>
        <p:txBody>
          <a:bodyPr/>
          <a:lstStyle/>
          <a:p>
            <a:r>
              <a:rPr lang="en-US" dirty="0"/>
              <a:t>VACCINE STORAGE AND HANDLING</a:t>
            </a:r>
          </a:p>
        </p:txBody>
      </p:sp>
      <p:sp>
        <p:nvSpPr>
          <p:cNvPr id="4" name="Text Placeholder 3">
            <a:extLst>
              <a:ext uri="{FF2B5EF4-FFF2-40B4-BE49-F238E27FC236}">
                <a16:creationId xmlns:a16="http://schemas.microsoft.com/office/drawing/2014/main" id="{FCE8DFAF-5DE7-47E2-A639-7E4CF2C5D08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1951027"/>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Vaccine Storage and Handling </a:t>
            </a:r>
          </a:p>
        </p:txBody>
      </p:sp>
      <p:sp>
        <p:nvSpPr>
          <p:cNvPr id="3" name="Content Placeholder 2"/>
          <p:cNvSpPr>
            <a:spLocks noGrp="1"/>
          </p:cNvSpPr>
          <p:nvPr>
            <p:ph type="body" sz="quarter" idx="10"/>
          </p:nvPr>
        </p:nvSpPr>
        <p:spPr/>
        <p:txBody>
          <a:bodyPr/>
          <a:lstStyle/>
          <a:p>
            <a:r>
              <a:rPr lang="en-US" sz="1800" dirty="0"/>
              <a:t>Store rotavirus vaccine</a:t>
            </a:r>
            <a:r>
              <a:rPr lang="en-US" sz="1800" strike="sngStrike" dirty="0"/>
              <a:t>s</a:t>
            </a:r>
            <a:r>
              <a:rPr lang="en-US" sz="1800" dirty="0"/>
              <a:t> in a refrigerator between 2°C-8°C (36°F-46°F).</a:t>
            </a:r>
          </a:p>
          <a:p>
            <a:endParaRPr lang="en-US" sz="1100" dirty="0"/>
          </a:p>
          <a:p>
            <a:r>
              <a:rPr lang="en-US" sz="1800" dirty="0"/>
              <a:t>Store in the original packaging with the lids closed in a clearly labeled bin and/or area of the storage unit </a:t>
            </a:r>
          </a:p>
          <a:p>
            <a:pPr lvl="1"/>
            <a:r>
              <a:rPr lang="en-US" sz="1800" dirty="0"/>
              <a:t>Protect the vaccine from light. </a:t>
            </a:r>
          </a:p>
          <a:p>
            <a:endParaRPr lang="en-US" sz="1100" dirty="0"/>
          </a:p>
          <a:p>
            <a:r>
              <a:rPr lang="en-US" sz="1800" dirty="0"/>
              <a:t>Store RV1 (Rotarix®) diluent in the refrigerator with the vaccine or at room temperature up to 25°C (77°F).</a:t>
            </a:r>
          </a:p>
          <a:p>
            <a:endParaRPr lang="en-US" sz="1100" dirty="0"/>
          </a:p>
          <a:p>
            <a:r>
              <a:rPr lang="en-US" sz="1800" dirty="0"/>
              <a:t>Do not freeze vaccine or diluent.</a:t>
            </a:r>
          </a:p>
          <a:p>
            <a:endParaRPr lang="en-US" dirty="0"/>
          </a:p>
        </p:txBody>
      </p:sp>
      <p:sp>
        <p:nvSpPr>
          <p:cNvPr id="7" name="TextBox 6">
            <a:extLst>
              <a:ext uri="{FF2B5EF4-FFF2-40B4-BE49-F238E27FC236}">
                <a16:creationId xmlns:a16="http://schemas.microsoft.com/office/drawing/2014/main" id="{8914AC69-D287-9342-9DA8-ED2379CA5D41}"/>
              </a:ext>
            </a:extLst>
          </p:cNvPr>
          <p:cNvSpPr txBox="1"/>
          <p:nvPr/>
        </p:nvSpPr>
        <p:spPr>
          <a:xfrm>
            <a:off x="539750" y="4500563"/>
            <a:ext cx="8686800" cy="600164"/>
          </a:xfrm>
          <a:prstGeom prst="rect">
            <a:avLst/>
          </a:prstGeom>
          <a:noFill/>
        </p:spPr>
        <p:txBody>
          <a:bodyPr wrap="square" rtlCol="0">
            <a:spAutoFit/>
          </a:bodyPr>
          <a:lstStyle/>
          <a:p>
            <a:r>
              <a:rPr lang="en-US" sz="1100" dirty="0">
                <a:solidFill>
                  <a:schemeClr val="bg2">
                    <a:lumMod val="50000"/>
                  </a:schemeClr>
                </a:solidFill>
                <a:latin typeface="Calibri" panose="020F0502020204030204" pitchFamily="34" charset="0"/>
                <a:cs typeface="Calibri" panose="020F0502020204030204" pitchFamily="34" charset="0"/>
              </a:rPr>
              <a:t>Information from Centers for Disease Control and Prevention. </a:t>
            </a:r>
            <a:r>
              <a:rPr lang="en-US" sz="1100" i="1" dirty="0">
                <a:solidFill>
                  <a:schemeClr val="bg2">
                    <a:lumMod val="50000"/>
                  </a:schemeClr>
                </a:solidFill>
                <a:latin typeface="Calibri" panose="020F0502020204030204" pitchFamily="34" charset="0"/>
                <a:cs typeface="Calibri" panose="020F0502020204030204" pitchFamily="34" charset="0"/>
              </a:rPr>
              <a:t>Epidemiology and Prevention of Vaccine-Preventable Diseases</a:t>
            </a:r>
            <a:r>
              <a:rPr lang="en-US" sz="1100" dirty="0">
                <a:solidFill>
                  <a:schemeClr val="bg2">
                    <a:lumMod val="50000"/>
                  </a:schemeClr>
                </a:solidFill>
                <a:latin typeface="Calibri" panose="020F0502020204030204" pitchFamily="34" charset="0"/>
                <a:cs typeface="Calibri" panose="020F0502020204030204" pitchFamily="34" charset="0"/>
              </a:rPr>
              <a:t>. Hamborsky J, Kroger A, Wolfe S, eds. 13th ed. Washington D.C.: Public Health Foundation; 2015; </a:t>
            </a:r>
            <a:r>
              <a:rPr lang="en-US" sz="1100" dirty="0">
                <a:solidFill>
                  <a:schemeClr val="bg2">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https://www.cdc.gov/vaccines/pubs/pinkbook/index.html</a:t>
            </a:r>
            <a:r>
              <a:rPr lang="en-US" sz="1100" dirty="0">
                <a:solidFill>
                  <a:schemeClr val="bg2">
                    <a:lumMod val="50000"/>
                  </a:schemeClr>
                </a:solidFill>
                <a:latin typeface="Calibri" panose="020F0502020204030204" pitchFamily="34" charset="0"/>
                <a:cs typeface="Calibri" panose="020F0502020204030204" pitchFamily="34" charset="0"/>
              </a:rPr>
              <a:t>;  https://www.cdc.gov/vaccines/vpd/rotavirus/hcp/storage-handling.html. </a:t>
            </a:r>
          </a:p>
        </p:txBody>
      </p:sp>
    </p:spTree>
    <p:extLst>
      <p:ext uri="{BB962C8B-B14F-4D97-AF65-F5344CB8AC3E}">
        <p14:creationId xmlns:p14="http://schemas.microsoft.com/office/powerpoint/2010/main" val="1396864804"/>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 name="Shape 103"/>
          <p:cNvSpPr txBox="1">
            <a:spLocks noGrp="1"/>
          </p:cNvSpPr>
          <p:nvPr>
            <p:ph type="title"/>
          </p:nvPr>
        </p:nvSpPr>
        <p:spPr/>
        <p:txBody>
          <a:bodyPr/>
          <a:lstStyle/>
          <a:p>
            <a:r>
              <a:rPr lang="en-US" dirty="0"/>
              <a:t>Vaccine Storage and Handling</a:t>
            </a:r>
          </a:p>
        </p:txBody>
      </p:sp>
      <p:sp>
        <p:nvSpPr>
          <p:cNvPr id="2" name="Text Placeholder 1"/>
          <p:cNvSpPr>
            <a:spLocks noGrp="1"/>
          </p:cNvSpPr>
          <p:nvPr>
            <p:ph type="body" sz="quarter" idx="10"/>
          </p:nvPr>
        </p:nvSpPr>
        <p:spPr>
          <a:xfrm>
            <a:off x="457200" y="1158875"/>
            <a:ext cx="3783330" cy="3341688"/>
          </a:xfrm>
        </p:spPr>
        <p:txBody>
          <a:bodyPr/>
          <a:lstStyle/>
          <a:p>
            <a:pPr marL="0" indent="0">
              <a:buNone/>
            </a:pPr>
            <a:r>
              <a:rPr lang="en-US" b="1" dirty="0"/>
              <a:t>Keys to vaccine storage </a:t>
            </a:r>
            <a:endParaRPr lang="en-US" dirty="0"/>
          </a:p>
          <a:p>
            <a:r>
              <a:rPr lang="en-US" dirty="0"/>
              <a:t>Reliable storage and temperature monitoring equipment</a:t>
            </a:r>
          </a:p>
          <a:p>
            <a:r>
              <a:rPr lang="en-US" dirty="0"/>
              <a:t>Accurate vaccine inventory management</a:t>
            </a:r>
          </a:p>
          <a:p>
            <a:r>
              <a:rPr lang="en-US" dirty="0"/>
              <a:t>Well-trained staff</a:t>
            </a:r>
          </a:p>
        </p:txBody>
      </p:sp>
      <p:pic>
        <p:nvPicPr>
          <p:cNvPr id="3" name="Online Media 2" title="Keys to Storing and Handling Your Vaccine Supply ￢ﾀﾓ 2018">
            <a:hlinkClick r:id="" action="ppaction://media"/>
            <a:extLst>
              <a:ext uri="{FF2B5EF4-FFF2-40B4-BE49-F238E27FC236}">
                <a16:creationId xmlns:a16="http://schemas.microsoft.com/office/drawing/2014/main" id="{FDA83838-0307-4E15-BF21-397638A00962}"/>
              </a:ext>
            </a:extLst>
          </p:cNvPr>
          <p:cNvPicPr>
            <a:picLocks noRot="1" noChangeAspect="1"/>
          </p:cNvPicPr>
          <p:nvPr>
            <a:videoFile r:link="rId1"/>
          </p:nvPr>
        </p:nvPicPr>
        <p:blipFill>
          <a:blip r:embed="rId4"/>
          <a:stretch>
            <a:fillRect/>
          </a:stretch>
        </p:blipFill>
        <p:spPr>
          <a:xfrm>
            <a:off x="5100475" y="1210180"/>
            <a:ext cx="3586325" cy="2017308"/>
          </a:xfrm>
          <a:prstGeom prst="rect">
            <a:avLst/>
          </a:prstGeom>
        </p:spPr>
      </p:pic>
      <p:sp>
        <p:nvSpPr>
          <p:cNvPr id="6" name="TextBox 5">
            <a:extLst>
              <a:ext uri="{FF2B5EF4-FFF2-40B4-BE49-F238E27FC236}">
                <a16:creationId xmlns:a16="http://schemas.microsoft.com/office/drawing/2014/main" id="{14C9A853-62B4-4784-BF32-B6335DCDF9F2}"/>
              </a:ext>
            </a:extLst>
          </p:cNvPr>
          <p:cNvSpPr txBox="1"/>
          <p:nvPr/>
        </p:nvSpPr>
        <p:spPr>
          <a:xfrm>
            <a:off x="4697730" y="3126126"/>
            <a:ext cx="4446270" cy="646331"/>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“Keys to Storing and Handling Your Vaccine Supply” Video</a:t>
            </a:r>
          </a:p>
        </p:txBody>
      </p:sp>
      <p:sp>
        <p:nvSpPr>
          <p:cNvPr id="7" name="TextBox 6">
            <a:extLst>
              <a:ext uri="{FF2B5EF4-FFF2-40B4-BE49-F238E27FC236}">
                <a16:creationId xmlns:a16="http://schemas.microsoft.com/office/drawing/2014/main" id="{57350323-006B-4BE3-BE4A-ECDD057B8A69}"/>
              </a:ext>
            </a:extLst>
          </p:cNvPr>
          <p:cNvSpPr txBox="1"/>
          <p:nvPr/>
        </p:nvSpPr>
        <p:spPr>
          <a:xfrm>
            <a:off x="354330" y="4450236"/>
            <a:ext cx="8686800" cy="600164"/>
          </a:xfrm>
          <a:prstGeom prst="rect">
            <a:avLst/>
          </a:prstGeom>
          <a:noFill/>
        </p:spPr>
        <p:txBody>
          <a:bodyPr wrap="square" rtlCol="0">
            <a:spAutoFit/>
          </a:bodyPr>
          <a:lstStyle/>
          <a:p>
            <a:r>
              <a:rPr lang="en-US" sz="1100" dirty="0">
                <a:solidFill>
                  <a:schemeClr val="bg2">
                    <a:lumMod val="50000"/>
                  </a:schemeClr>
                </a:solidFill>
                <a:latin typeface="Calibri" panose="020F0502020204030204" pitchFamily="34" charset="0"/>
                <a:cs typeface="Calibri" panose="020F0502020204030204" pitchFamily="34" charset="0"/>
              </a:rPr>
              <a:t>Information from Centers for Disease Control and Prevention. </a:t>
            </a:r>
            <a:r>
              <a:rPr lang="en-US" sz="1100" i="1" dirty="0">
                <a:solidFill>
                  <a:schemeClr val="bg2">
                    <a:lumMod val="50000"/>
                  </a:schemeClr>
                </a:solidFill>
                <a:latin typeface="Calibri" panose="020F0502020204030204" pitchFamily="34" charset="0"/>
                <a:cs typeface="Calibri" panose="020F0502020204030204" pitchFamily="34" charset="0"/>
              </a:rPr>
              <a:t>Epidemiology and Prevention of Vaccine-Preventable Diseases</a:t>
            </a:r>
            <a:r>
              <a:rPr lang="en-US" sz="1100" dirty="0">
                <a:solidFill>
                  <a:schemeClr val="bg2">
                    <a:lumMod val="50000"/>
                  </a:schemeClr>
                </a:solidFill>
                <a:latin typeface="Calibri" panose="020F0502020204030204" pitchFamily="34" charset="0"/>
                <a:cs typeface="Calibri" panose="020F0502020204030204" pitchFamily="34" charset="0"/>
              </a:rPr>
              <a:t>. Hamborsky J, Kroger A, Wolfe S, eds. 13th ed. Washington D.C.: Public Health Foundation; 2015; </a:t>
            </a:r>
            <a:r>
              <a:rPr lang="en-US" sz="1100" dirty="0">
                <a:solidFill>
                  <a:schemeClr val="bg2">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https://www.cdc.gov/vaccines/pubs/pinkbook/index.html</a:t>
            </a:r>
            <a:r>
              <a:rPr lang="en-US" sz="1100" dirty="0">
                <a:solidFill>
                  <a:schemeClr val="bg2">
                    <a:lumMod val="50000"/>
                  </a:schemeClr>
                </a:solidFill>
                <a:latin typeface="Calibri" panose="020F0502020204030204" pitchFamily="34" charset="0"/>
                <a:cs typeface="Calibri" panose="020F0502020204030204" pitchFamily="34" charset="0"/>
              </a:rPr>
              <a:t>;  </a:t>
            </a:r>
            <a:r>
              <a:rPr lang="en-US" sz="1100" dirty="0">
                <a:solidFill>
                  <a:schemeClr val="bg2">
                    <a:lumMod val="5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https://www.cdc.gov/vaccines/vpd/rotavirus/hcp/storage-handling.html</a:t>
            </a:r>
            <a:r>
              <a:rPr lang="en-US" sz="1100" dirty="0">
                <a:solidFill>
                  <a:schemeClr val="bg2">
                    <a:lumMod val="50000"/>
                  </a:schemeClr>
                </a:solidFill>
                <a:latin typeface="Calibri" panose="020F0502020204030204" pitchFamily="34" charset="0"/>
                <a:cs typeface="Calibri" panose="020F0502020204030204" pitchFamily="34" charset="0"/>
              </a:rPr>
              <a:t>; video link: https://www2.cdc.gov/vaccines/ed/shvideo.</a:t>
            </a:r>
          </a:p>
        </p:txBody>
      </p:sp>
    </p:spTree>
    <p:extLst>
      <p:ext uri="{BB962C8B-B14F-4D97-AF65-F5344CB8AC3E}">
        <p14:creationId xmlns:p14="http://schemas.microsoft.com/office/powerpoint/2010/main" val="253372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5470-D55D-464C-A501-C03712DAE9E0}"/>
              </a:ext>
            </a:extLst>
          </p:cNvPr>
          <p:cNvSpPr>
            <a:spLocks noGrp="1"/>
          </p:cNvSpPr>
          <p:nvPr>
            <p:ph type="title"/>
          </p:nvPr>
        </p:nvSpPr>
        <p:spPr/>
        <p:txBody>
          <a:bodyPr/>
          <a:lstStyle/>
          <a:p>
            <a:r>
              <a:rPr lang="en-US" dirty="0"/>
              <a:t>VACCINE ADMINISTRATION</a:t>
            </a:r>
          </a:p>
        </p:txBody>
      </p:sp>
      <p:sp>
        <p:nvSpPr>
          <p:cNvPr id="6" name="Text Placeholder 5">
            <a:extLst>
              <a:ext uri="{FF2B5EF4-FFF2-40B4-BE49-F238E27FC236}">
                <a16:creationId xmlns:a16="http://schemas.microsoft.com/office/drawing/2014/main" id="{CB2172B8-E089-4090-B9EA-D068AA37A27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920050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5693AC-B72A-479F-971C-11CD96362699}"/>
              </a:ext>
            </a:extLst>
          </p:cNvPr>
          <p:cNvSpPr>
            <a:spLocks noGrp="1"/>
          </p:cNvSpPr>
          <p:nvPr>
            <p:ph type="title"/>
          </p:nvPr>
        </p:nvSpPr>
        <p:spPr/>
        <p:txBody>
          <a:bodyPr/>
          <a:lstStyle/>
          <a:p>
            <a:r>
              <a:rPr lang="en-US" dirty="0"/>
              <a:t>Before Vaccine Administration</a:t>
            </a:r>
          </a:p>
        </p:txBody>
      </p:sp>
      <p:sp>
        <p:nvSpPr>
          <p:cNvPr id="5" name="Text Placeholder 4">
            <a:extLst>
              <a:ext uri="{FF2B5EF4-FFF2-40B4-BE49-F238E27FC236}">
                <a16:creationId xmlns:a16="http://schemas.microsoft.com/office/drawing/2014/main" id="{875B0E12-25E1-4C66-AECB-42C2AC1B4DAD}"/>
              </a:ext>
            </a:extLst>
          </p:cNvPr>
          <p:cNvSpPr>
            <a:spLocks noGrp="1"/>
          </p:cNvSpPr>
          <p:nvPr>
            <p:ph type="body" sz="quarter" idx="10"/>
          </p:nvPr>
        </p:nvSpPr>
        <p:spPr/>
        <p:txBody>
          <a:bodyPr/>
          <a:lstStyle/>
          <a:p>
            <a:r>
              <a:rPr lang="en-US" dirty="0"/>
              <a:t>Assess for needed vaccines by reviewing the immunization history.</a:t>
            </a:r>
          </a:p>
          <a:p>
            <a:pPr lvl="1"/>
            <a:r>
              <a:rPr lang="en-US" dirty="0"/>
              <a:t>Accept only written (including electronic), dated medical records.</a:t>
            </a:r>
          </a:p>
          <a:p>
            <a:pPr lvl="1"/>
            <a:r>
              <a:rPr lang="en-US" dirty="0"/>
              <a:t>Compare to recommended vaccination schedule. </a:t>
            </a:r>
          </a:p>
          <a:p>
            <a:r>
              <a:rPr lang="en-US" dirty="0"/>
              <a:t>Screen for contraindications and precautions.</a:t>
            </a:r>
          </a:p>
          <a:p>
            <a:r>
              <a:rPr lang="en-US" dirty="0"/>
              <a:t>Discuss vaccine benefits, risks, and vaccine-preventable diseases using VISs and other reliable resources. </a:t>
            </a:r>
          </a:p>
          <a:p>
            <a:r>
              <a:rPr lang="en-US" dirty="0"/>
              <a:t>Provide after-care instructions.</a:t>
            </a:r>
          </a:p>
          <a:p>
            <a:endParaRPr lang="en-US" dirty="0"/>
          </a:p>
        </p:txBody>
      </p:sp>
      <p:sp>
        <p:nvSpPr>
          <p:cNvPr id="6" name="Text Placeholder 5">
            <a:extLst>
              <a:ext uri="{FF2B5EF4-FFF2-40B4-BE49-F238E27FC236}">
                <a16:creationId xmlns:a16="http://schemas.microsoft.com/office/drawing/2014/main" id="{89E1522F-BBFA-4BB3-8F38-8C189BD818F2}"/>
              </a:ext>
            </a:extLst>
          </p:cNvPr>
          <p:cNvSpPr>
            <a:spLocks noGrp="1"/>
          </p:cNvSpPr>
          <p:nvPr>
            <p:ph type="body" idx="4294967295"/>
          </p:nvPr>
        </p:nvSpPr>
        <p:spPr>
          <a:xfrm>
            <a:off x="457200" y="4500563"/>
            <a:ext cx="8632658" cy="412750"/>
          </a:xfrm>
        </p:spPr>
        <p:txBody>
          <a:bodyPr/>
          <a:lstStyle/>
          <a:p>
            <a:pPr marL="0" indent="0">
              <a:buNone/>
            </a:pPr>
            <a:r>
              <a:rPr lang="en-US" sz="1100" dirty="0">
                <a:solidFill>
                  <a:schemeClr val="bg2">
                    <a:lumMod val="50000"/>
                  </a:schemeClr>
                </a:solidFill>
                <a:cs typeface="Calibri" panose="020F0502020204030204" pitchFamily="34" charset="0"/>
              </a:rPr>
              <a:t>Information from Centers for Disease Control and Prevention. </a:t>
            </a:r>
            <a:r>
              <a:rPr lang="en-US" sz="1100" i="1" dirty="0">
                <a:solidFill>
                  <a:schemeClr val="bg2">
                    <a:lumMod val="50000"/>
                  </a:schemeClr>
                </a:solidFill>
                <a:cs typeface="Calibri" panose="020F0502020204030204" pitchFamily="34" charset="0"/>
              </a:rPr>
              <a:t>Epidemiology and Prevention of Vaccine-Preventable Diseases</a:t>
            </a:r>
            <a:r>
              <a:rPr lang="en-US" sz="1100" dirty="0">
                <a:solidFill>
                  <a:schemeClr val="bg2">
                    <a:lumMod val="50000"/>
                  </a:schemeClr>
                </a:solidFill>
                <a:cs typeface="Calibri" panose="020F0502020204030204" pitchFamily="34" charset="0"/>
              </a:rPr>
              <a:t>. Hamborsky J, Kroger A, Wolfe S, eds. 13th ed. Washington D.C.: Public Health Foundation; 2015;</a:t>
            </a:r>
            <a:r>
              <a:rPr lang="en-US" sz="1100" dirty="0">
                <a:solidFill>
                  <a:schemeClr val="bg2">
                    <a:lumMod val="50000"/>
                  </a:schemeClr>
                </a:solidFill>
                <a:cs typeface="Calibri" panose="020F0502020204030204" pitchFamily="34" charset="0"/>
                <a:hlinkClick r:id="rId3">
                  <a:extLst>
                    <a:ext uri="{A12FA001-AC4F-418D-AE19-62706E023703}">
                      <ahyp:hlinkClr xmlns:ahyp="http://schemas.microsoft.com/office/drawing/2018/hyperlinkcolor" val="tx"/>
                    </a:ext>
                  </a:extLst>
                </a:hlinkClick>
              </a:rPr>
              <a:t> https://www.cdc.gov/vaccines/pubs/pinkbook/index.html</a:t>
            </a:r>
            <a:r>
              <a:rPr lang="en-US" sz="1100" dirty="0">
                <a:solidFill>
                  <a:schemeClr val="bg2">
                    <a:lumMod val="50000"/>
                  </a:schemeClr>
                </a:solidFill>
                <a:cs typeface="Calibri" panose="020F0502020204030204" pitchFamily="34" charset="0"/>
              </a:rPr>
              <a:t>;  https://www.cdc.gov/vaccines/hcp/admin/admin-protocols.html.</a:t>
            </a:r>
          </a:p>
        </p:txBody>
      </p:sp>
    </p:spTree>
    <p:extLst>
      <p:ext uri="{BB962C8B-B14F-4D97-AF65-F5344CB8AC3E}">
        <p14:creationId xmlns:p14="http://schemas.microsoft.com/office/powerpoint/2010/main" val="3036066686"/>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Contraindications</a:t>
            </a:r>
            <a:endParaRPr lang="en-US" strike="sngStrike" dirty="0"/>
          </a:p>
        </p:txBody>
      </p:sp>
      <p:sp>
        <p:nvSpPr>
          <p:cNvPr id="5" name="Content Placeholder 4"/>
          <p:cNvSpPr>
            <a:spLocks noGrp="1"/>
          </p:cNvSpPr>
          <p:nvPr>
            <p:ph type="body" sz="quarter" idx="10"/>
          </p:nvPr>
        </p:nvSpPr>
        <p:spPr>
          <a:xfrm>
            <a:off x="457200" y="1158875"/>
            <a:ext cx="8229600" cy="3032125"/>
          </a:xfrm>
        </p:spPr>
        <p:txBody>
          <a:bodyPr/>
          <a:lstStyle/>
          <a:p>
            <a:pPr marL="0" indent="0">
              <a:buNone/>
            </a:pPr>
            <a:r>
              <a:rPr lang="en-US" b="1" dirty="0"/>
              <a:t>Screen for contraindications and precautions before administering vaccines.</a:t>
            </a:r>
          </a:p>
          <a:p>
            <a:pPr marL="0" indent="0">
              <a:buNone/>
            </a:pPr>
            <a:r>
              <a:rPr lang="en-US" b="1" dirty="0"/>
              <a:t>Rotavirus vaccine should not be given to infants with:  </a:t>
            </a:r>
            <a:endParaRPr lang="en-US" dirty="0"/>
          </a:p>
          <a:p>
            <a:pPr lvl="1"/>
            <a:r>
              <a:rPr lang="en-US" dirty="0"/>
              <a:t>Severe allergic reaction to a vaccine component (including latex) or following a previous dose of vaccine </a:t>
            </a:r>
          </a:p>
          <a:p>
            <a:pPr lvl="2"/>
            <a:r>
              <a:rPr lang="en-US" dirty="0"/>
              <a:t>RV1 (Rotarix®) oral applicator contains latex rubber.</a:t>
            </a:r>
          </a:p>
          <a:p>
            <a:pPr lvl="1"/>
            <a:r>
              <a:rPr lang="en-US" dirty="0"/>
              <a:t>History of intussusception</a:t>
            </a:r>
          </a:p>
          <a:p>
            <a:pPr lvl="1"/>
            <a:r>
              <a:rPr lang="en-US" dirty="0"/>
              <a:t>Severe combined immunodeficiency (SCID) </a:t>
            </a:r>
          </a:p>
          <a:p>
            <a:pPr marL="0" indent="0">
              <a:buNone/>
            </a:pPr>
            <a:endParaRPr lang="en-US" dirty="0"/>
          </a:p>
        </p:txBody>
      </p:sp>
      <p:sp>
        <p:nvSpPr>
          <p:cNvPr id="8" name="TextBox 7">
            <a:extLst>
              <a:ext uri="{FF2B5EF4-FFF2-40B4-BE49-F238E27FC236}">
                <a16:creationId xmlns:a16="http://schemas.microsoft.com/office/drawing/2014/main" id="{46607F44-1596-4B60-9AA9-3867C50C36E0}"/>
              </a:ext>
            </a:extLst>
          </p:cNvPr>
          <p:cNvSpPr txBox="1"/>
          <p:nvPr/>
        </p:nvSpPr>
        <p:spPr>
          <a:xfrm>
            <a:off x="457201" y="4435475"/>
            <a:ext cx="8686799" cy="600164"/>
          </a:xfrm>
          <a:prstGeom prst="rect">
            <a:avLst/>
          </a:prstGeom>
          <a:noFill/>
        </p:spPr>
        <p:txBody>
          <a:bodyPr wrap="square" rtlCol="0">
            <a:spAutoFit/>
          </a:bodyPr>
          <a:lstStyle/>
          <a:p>
            <a:r>
              <a:rPr lang="en-US" sz="1100" dirty="0">
                <a:solidFill>
                  <a:schemeClr val="bg2">
                    <a:lumMod val="50000"/>
                  </a:schemeClr>
                </a:solidFill>
                <a:latin typeface="Calibri" panose="020F0502020204030204" pitchFamily="34" charset="0"/>
                <a:cs typeface="Calibri" panose="020F0502020204030204" pitchFamily="34" charset="0"/>
              </a:rPr>
              <a:t>Information from Centers for Disease Control and Prevention. </a:t>
            </a:r>
            <a:r>
              <a:rPr lang="en-US" sz="1100" i="1" dirty="0">
                <a:solidFill>
                  <a:schemeClr val="bg2">
                    <a:lumMod val="50000"/>
                  </a:schemeClr>
                </a:solidFill>
                <a:latin typeface="Calibri" panose="020F0502020204030204" pitchFamily="34" charset="0"/>
                <a:cs typeface="Calibri" panose="020F0502020204030204" pitchFamily="34" charset="0"/>
              </a:rPr>
              <a:t>Epidemiology and Prevention of Vaccine-Preventable Diseases</a:t>
            </a:r>
            <a:r>
              <a:rPr lang="en-US" sz="1100" dirty="0">
                <a:solidFill>
                  <a:schemeClr val="bg2">
                    <a:lumMod val="50000"/>
                  </a:schemeClr>
                </a:solidFill>
                <a:latin typeface="Calibri" panose="020F0502020204030204" pitchFamily="34" charset="0"/>
                <a:cs typeface="Calibri" panose="020F0502020204030204" pitchFamily="34" charset="0"/>
              </a:rPr>
              <a:t>. Hamborsky J, Kroger A, Wolfe S, eds. 13th ed. Washington D.C.: Public Health Foundation; 2015; </a:t>
            </a:r>
            <a:r>
              <a:rPr lang="en-US" sz="1100" dirty="0">
                <a:solidFill>
                  <a:schemeClr val="bg2">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https://www.cdc.gov/vaccines/pubs/pinkbook/index.html</a:t>
            </a:r>
            <a:r>
              <a:rPr lang="en-US" sz="1100" dirty="0">
                <a:solidFill>
                  <a:schemeClr val="bg2">
                    <a:lumMod val="50000"/>
                  </a:schemeClr>
                </a:solidFill>
                <a:latin typeface="Calibri" panose="020F0502020204030204" pitchFamily="34" charset="0"/>
                <a:cs typeface="Calibri" panose="020F0502020204030204" pitchFamily="34" charset="0"/>
              </a:rPr>
              <a:t>; https://www.cdc.gov/vaccines/vpd/rotavirus/hcp/recommendations.html.</a:t>
            </a:r>
          </a:p>
        </p:txBody>
      </p:sp>
    </p:spTree>
    <p:extLst>
      <p:ext uri="{BB962C8B-B14F-4D97-AF65-F5344CB8AC3E}">
        <p14:creationId xmlns:p14="http://schemas.microsoft.com/office/powerpoint/2010/main" val="167886032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4A749-5161-43B8-8B2F-128848FF8913}"/>
              </a:ext>
            </a:extLst>
          </p:cNvPr>
          <p:cNvSpPr>
            <a:spLocks noGrp="1"/>
          </p:cNvSpPr>
          <p:nvPr>
            <p:ph type="title"/>
          </p:nvPr>
        </p:nvSpPr>
        <p:spPr/>
        <p:txBody>
          <a:bodyPr/>
          <a:lstStyle/>
          <a:p>
            <a:r>
              <a:rPr lang="en-US" dirty="0"/>
              <a:t>Precautions* </a:t>
            </a:r>
          </a:p>
        </p:txBody>
      </p:sp>
      <p:sp>
        <p:nvSpPr>
          <p:cNvPr id="3" name="Text Placeholder 2">
            <a:extLst>
              <a:ext uri="{FF2B5EF4-FFF2-40B4-BE49-F238E27FC236}">
                <a16:creationId xmlns:a16="http://schemas.microsoft.com/office/drawing/2014/main" id="{A3B44CD8-2E12-4DE3-9704-5B289626648F}"/>
              </a:ext>
            </a:extLst>
          </p:cNvPr>
          <p:cNvSpPr>
            <a:spLocks noGrp="1"/>
          </p:cNvSpPr>
          <p:nvPr>
            <p:ph type="body" sz="quarter" idx="10"/>
          </p:nvPr>
        </p:nvSpPr>
        <p:spPr>
          <a:xfrm>
            <a:off x="457200" y="964858"/>
            <a:ext cx="8229600" cy="3341688"/>
          </a:xfrm>
        </p:spPr>
        <p:txBody>
          <a:bodyPr/>
          <a:lstStyle/>
          <a:p>
            <a:r>
              <a:rPr lang="en-US" sz="1800" dirty="0"/>
              <a:t>Altered immunocompetence other than SCID Chronic gastrointestinal disease</a:t>
            </a:r>
          </a:p>
          <a:p>
            <a:r>
              <a:rPr lang="en-US" sz="1800" dirty="0"/>
              <a:t>Spina bifida or bladder exstrophy</a:t>
            </a:r>
          </a:p>
          <a:p>
            <a:r>
              <a:rPr lang="en-US" sz="1800" dirty="0"/>
              <a:t>Moderate or severe acute illness with or without fever</a:t>
            </a:r>
          </a:p>
          <a:p>
            <a:pPr marL="0" indent="0">
              <a:buNone/>
            </a:pPr>
            <a:endParaRPr lang="en-US" sz="1800" dirty="0"/>
          </a:p>
          <a:p>
            <a:pPr marL="0" indent="0">
              <a:buNone/>
            </a:pPr>
            <a:r>
              <a:rPr lang="en-US" sz="1800" dirty="0"/>
              <a:t>Delay vaccination for babies who are moderately or severely ill until they recover. This includes babies with moderate or severe diarrhea or vomiting.</a:t>
            </a:r>
          </a:p>
          <a:p>
            <a:pPr marL="0" indent="0">
              <a:buNone/>
            </a:pPr>
            <a:endParaRPr lang="en-US" sz="1800" dirty="0"/>
          </a:p>
          <a:p>
            <a:pPr marL="0" indent="0">
              <a:buNone/>
            </a:pPr>
            <a:r>
              <a:rPr lang="en-US" sz="1800" dirty="0">
                <a:cs typeface="Calibri" panose="020F0502020204030204" pitchFamily="34" charset="0"/>
              </a:rPr>
              <a:t>*The decision to vaccinate if a precaution is present should be made on a case-by-case assessment of risks and benefits.</a:t>
            </a:r>
            <a:endParaRPr lang="en-US" sz="2400" dirty="0"/>
          </a:p>
        </p:txBody>
      </p:sp>
      <p:sp>
        <p:nvSpPr>
          <p:cNvPr id="7" name="TextBox 6">
            <a:extLst>
              <a:ext uri="{FF2B5EF4-FFF2-40B4-BE49-F238E27FC236}">
                <a16:creationId xmlns:a16="http://schemas.microsoft.com/office/drawing/2014/main" id="{FA19AFA6-95B9-4E4D-B78D-B4D04EE5C892}"/>
              </a:ext>
            </a:extLst>
          </p:cNvPr>
          <p:cNvSpPr txBox="1"/>
          <p:nvPr/>
        </p:nvSpPr>
        <p:spPr>
          <a:xfrm>
            <a:off x="167779" y="4565357"/>
            <a:ext cx="9143999" cy="430887"/>
          </a:xfrm>
          <a:prstGeom prst="rect">
            <a:avLst/>
          </a:prstGeom>
          <a:noFill/>
        </p:spPr>
        <p:txBody>
          <a:bodyPr wrap="square" rtlCol="0">
            <a:spAutoFit/>
          </a:bodyPr>
          <a:lstStyle/>
          <a:p>
            <a:r>
              <a:rPr lang="en-US" sz="1100" dirty="0">
                <a:solidFill>
                  <a:schemeClr val="accent4">
                    <a:lumMod val="75000"/>
                  </a:schemeClr>
                </a:solidFill>
                <a:latin typeface="Calibri" panose="020F0502020204030204" pitchFamily="34" charset="0"/>
                <a:cs typeface="Calibri" panose="020F0502020204030204" pitchFamily="34" charset="0"/>
              </a:rPr>
              <a:t>Information from </a:t>
            </a:r>
            <a:r>
              <a:rPr lang="en-US" sz="1100" dirty="0">
                <a:solidFill>
                  <a:schemeClr val="accent4">
                    <a:lumMod val="7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https://www.cdc.gov/vaccines/vpd/rotavirus/hcp/recommendations.html</a:t>
            </a:r>
            <a:r>
              <a:rPr lang="en-US" sz="1100" dirty="0">
                <a:solidFill>
                  <a:schemeClr val="accent4">
                    <a:lumMod val="75000"/>
                  </a:schemeClr>
                </a:solidFill>
                <a:latin typeface="Calibri" panose="020F0502020204030204" pitchFamily="34" charset="0"/>
                <a:cs typeface="Calibri" panose="020F0502020204030204" pitchFamily="34" charset="0"/>
              </a:rPr>
              <a:t>; </a:t>
            </a:r>
            <a:r>
              <a:rPr lang="en-US" sz="1100" dirty="0">
                <a:solidFill>
                  <a:schemeClr val="accent4">
                    <a:lumMod val="75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https://www.cdc.gov/mmwr/preview/mmwrhtml/rr5802a1.htm</a:t>
            </a:r>
            <a:r>
              <a:rPr lang="en-US" sz="1100" dirty="0">
                <a:solidFill>
                  <a:schemeClr val="accent4">
                    <a:lumMod val="75000"/>
                  </a:schemeClr>
                </a:solidFill>
                <a:latin typeface="Calibri" panose="020F0502020204030204" pitchFamily="34" charset="0"/>
                <a:cs typeface="Calibri" panose="020F0502020204030204" pitchFamily="34" charset="0"/>
              </a:rPr>
              <a:t>; https://www.cdc.gov/vaccines/hcp/acip-recs/general-recs/contraindications.html.</a:t>
            </a:r>
          </a:p>
        </p:txBody>
      </p:sp>
    </p:spTree>
    <p:extLst>
      <p:ext uri="{BB962C8B-B14F-4D97-AF65-F5344CB8AC3E}">
        <p14:creationId xmlns:p14="http://schemas.microsoft.com/office/powerpoint/2010/main" val="2566088105"/>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5693AC-B72A-479F-971C-11CD96362699}"/>
              </a:ext>
            </a:extLst>
          </p:cNvPr>
          <p:cNvSpPr>
            <a:spLocks noGrp="1"/>
          </p:cNvSpPr>
          <p:nvPr>
            <p:ph type="title"/>
          </p:nvPr>
        </p:nvSpPr>
        <p:spPr/>
        <p:txBody>
          <a:bodyPr/>
          <a:lstStyle/>
          <a:p>
            <a:r>
              <a:rPr lang="en-US" dirty="0"/>
              <a:t>Vaccine Preparation</a:t>
            </a:r>
          </a:p>
        </p:txBody>
      </p:sp>
      <p:sp>
        <p:nvSpPr>
          <p:cNvPr id="5" name="Text Placeholder 4">
            <a:extLst>
              <a:ext uri="{FF2B5EF4-FFF2-40B4-BE49-F238E27FC236}">
                <a16:creationId xmlns:a16="http://schemas.microsoft.com/office/drawing/2014/main" id="{875B0E12-25E1-4C66-AECB-42C2AC1B4DAD}"/>
              </a:ext>
            </a:extLst>
          </p:cNvPr>
          <p:cNvSpPr>
            <a:spLocks noGrp="1"/>
          </p:cNvSpPr>
          <p:nvPr>
            <p:ph type="body" sz="quarter" idx="10"/>
          </p:nvPr>
        </p:nvSpPr>
        <p:spPr/>
        <p:txBody>
          <a:bodyPr/>
          <a:lstStyle/>
          <a:p>
            <a:r>
              <a:rPr lang="en-US" dirty="0"/>
              <a:t>Perform hand hygiene.</a:t>
            </a:r>
          </a:p>
          <a:p>
            <a:r>
              <a:rPr lang="en-US" dirty="0"/>
              <a:t>Use designated, clean preparation area. </a:t>
            </a:r>
          </a:p>
          <a:p>
            <a:r>
              <a:rPr lang="en-US" dirty="0"/>
              <a:t>Prepare your own vaccines.	</a:t>
            </a:r>
          </a:p>
          <a:p>
            <a:r>
              <a:rPr lang="en-US" dirty="0"/>
              <a:t>Prepare vaccine only when ready to administer.</a:t>
            </a:r>
          </a:p>
          <a:p>
            <a:r>
              <a:rPr lang="en-US" dirty="0"/>
              <a:t>Always follow the vaccine manufacturers’ directions, located in the package insert. </a:t>
            </a:r>
          </a:p>
          <a:p>
            <a:r>
              <a:rPr lang="en-US" dirty="0"/>
              <a:t>Check expiration date on the vaccine and diluent (if needed).</a:t>
            </a:r>
          </a:p>
        </p:txBody>
      </p:sp>
      <p:sp>
        <p:nvSpPr>
          <p:cNvPr id="6" name="Text Placeholder 5">
            <a:extLst>
              <a:ext uri="{FF2B5EF4-FFF2-40B4-BE49-F238E27FC236}">
                <a16:creationId xmlns:a16="http://schemas.microsoft.com/office/drawing/2014/main" id="{89E1522F-BBFA-4BB3-8F38-8C189BD818F2}"/>
              </a:ext>
            </a:extLst>
          </p:cNvPr>
          <p:cNvSpPr>
            <a:spLocks noGrp="1"/>
          </p:cNvSpPr>
          <p:nvPr>
            <p:ph type="body" idx="4294967295"/>
          </p:nvPr>
        </p:nvSpPr>
        <p:spPr>
          <a:xfrm>
            <a:off x="406400" y="4389834"/>
            <a:ext cx="8686800" cy="412750"/>
          </a:xfrm>
        </p:spPr>
        <p:txBody>
          <a:bodyPr/>
          <a:lstStyle/>
          <a:p>
            <a:pPr marL="0" indent="0">
              <a:buNone/>
            </a:pPr>
            <a:r>
              <a:rPr lang="en-US" sz="1100" dirty="0">
                <a:solidFill>
                  <a:schemeClr val="bg2">
                    <a:lumMod val="50000"/>
                  </a:schemeClr>
                </a:solidFill>
                <a:cs typeface="Calibri" panose="020F0502020204030204" pitchFamily="34" charset="0"/>
              </a:rPr>
              <a:t>Information from Centers for Disease Control and Prevention. </a:t>
            </a:r>
            <a:r>
              <a:rPr lang="en-US" sz="1100" i="1" dirty="0">
                <a:solidFill>
                  <a:schemeClr val="bg2">
                    <a:lumMod val="50000"/>
                  </a:schemeClr>
                </a:solidFill>
                <a:cs typeface="Calibri" panose="020F0502020204030204" pitchFamily="34" charset="0"/>
              </a:rPr>
              <a:t>Epidemiology and Prevention of Vaccine-Preventable Diseases</a:t>
            </a:r>
            <a:r>
              <a:rPr lang="en-US" sz="1100" dirty="0">
                <a:solidFill>
                  <a:schemeClr val="bg2">
                    <a:lumMod val="50000"/>
                  </a:schemeClr>
                </a:solidFill>
                <a:cs typeface="Calibri" panose="020F0502020204030204" pitchFamily="34" charset="0"/>
              </a:rPr>
              <a:t>. Hamborsky J, Kroger A, Wolfe S, eds. 13th ed. Washington D.C.: Public Health Foundation; 2015</a:t>
            </a:r>
            <a:r>
              <a:rPr lang="en-US" sz="1100" dirty="0">
                <a:solidFill>
                  <a:schemeClr val="bg2">
                    <a:lumMod val="50000"/>
                  </a:schemeClr>
                </a:solidFill>
              </a:rPr>
              <a:t>; </a:t>
            </a:r>
            <a:r>
              <a:rPr lang="en-US" sz="1100" dirty="0">
                <a:solidFill>
                  <a:schemeClr val="bg2">
                    <a:lumMod val="50000"/>
                  </a:schemeClr>
                </a:solidFill>
                <a:cs typeface="Calibri" panose="020F0502020204030204" pitchFamily="34" charset="0"/>
                <a:hlinkClick r:id="rId3">
                  <a:extLst>
                    <a:ext uri="{A12FA001-AC4F-418D-AE19-62706E023703}">
                      <ahyp:hlinkClr xmlns:ahyp="http://schemas.microsoft.com/office/drawing/2018/hyperlinkcolor" val="tx"/>
                    </a:ext>
                  </a:extLst>
                </a:hlinkClick>
              </a:rPr>
              <a:t>https://www.cdc.gov/vaccines/pubs/pinkbook/index.html</a:t>
            </a:r>
            <a:r>
              <a:rPr lang="en-US" sz="1100" dirty="0">
                <a:solidFill>
                  <a:schemeClr val="bg2">
                    <a:lumMod val="50000"/>
                  </a:schemeClr>
                </a:solidFill>
                <a:cs typeface="Calibri" panose="020F0502020204030204" pitchFamily="34" charset="0"/>
              </a:rPr>
              <a:t>; </a:t>
            </a:r>
            <a:r>
              <a:rPr lang="en-US" sz="1100" dirty="0">
                <a:solidFill>
                  <a:schemeClr val="bg2">
                    <a:lumMod val="50000"/>
                  </a:schemeClr>
                </a:solidFill>
              </a:rPr>
              <a:t>https://www2.cdc.gov/vaccines/ed/vaxadmin/va/index.html.</a:t>
            </a:r>
          </a:p>
        </p:txBody>
      </p:sp>
    </p:spTree>
    <p:extLst>
      <p:ext uri="{BB962C8B-B14F-4D97-AF65-F5344CB8AC3E}">
        <p14:creationId xmlns:p14="http://schemas.microsoft.com/office/powerpoint/2010/main" val="256339552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RV Vaccine Administration </a:t>
            </a:r>
          </a:p>
        </p:txBody>
      </p:sp>
      <p:sp>
        <p:nvSpPr>
          <p:cNvPr id="3" name="Content Placeholder 2"/>
          <p:cNvSpPr>
            <a:spLocks noGrp="1"/>
          </p:cNvSpPr>
          <p:nvPr>
            <p:ph type="body" sz="quarter" idx="10"/>
          </p:nvPr>
        </p:nvSpPr>
        <p:spPr>
          <a:xfrm>
            <a:off x="457200" y="992194"/>
            <a:ext cx="5708708" cy="3488134"/>
          </a:xfrm>
        </p:spPr>
        <p:txBody>
          <a:bodyPr/>
          <a:lstStyle/>
          <a:p>
            <a:pPr marL="0" indent="0">
              <a:buNone/>
            </a:pPr>
            <a:r>
              <a:rPr lang="en-US" sz="1600" b="1" dirty="0"/>
              <a:t>May be administered during the same clinical visit as other vaccines </a:t>
            </a:r>
          </a:p>
          <a:p>
            <a:pPr marL="0" indent="0">
              <a:buNone/>
            </a:pPr>
            <a:endParaRPr lang="en-US" sz="1600" b="1" dirty="0"/>
          </a:p>
          <a:p>
            <a:pPr marL="0" indent="0">
              <a:buNone/>
            </a:pPr>
            <a:r>
              <a:rPr lang="en-US" sz="1600" b="1" dirty="0"/>
              <a:t>Preparation </a:t>
            </a:r>
          </a:p>
          <a:p>
            <a:r>
              <a:rPr lang="en-US" sz="1600" dirty="0"/>
              <a:t>RV1 (Rotarix®): Must be reconstituted before administering</a:t>
            </a:r>
          </a:p>
          <a:p>
            <a:pPr lvl="1"/>
            <a:endParaRPr lang="en-US" sz="1600" dirty="0"/>
          </a:p>
          <a:p>
            <a:pPr marL="0" indent="0">
              <a:buNone/>
            </a:pPr>
            <a:r>
              <a:rPr lang="en-US" sz="1600" b="1" dirty="0"/>
              <a:t>Route</a:t>
            </a:r>
          </a:p>
          <a:p>
            <a:r>
              <a:rPr lang="en-US" sz="1600" dirty="0"/>
              <a:t>Administer orally (PO).</a:t>
            </a:r>
          </a:p>
          <a:p>
            <a:r>
              <a:rPr lang="en-US" sz="1600" dirty="0"/>
              <a:t>The infant may eat or drink immediately following vaccination administration.</a:t>
            </a:r>
          </a:p>
          <a:p>
            <a:r>
              <a:rPr lang="en-US" sz="1600" dirty="0"/>
              <a:t>DO NOT repeat the dose if the infant spits out or regurgitates the vaccine or vomits after vaccination.</a:t>
            </a:r>
          </a:p>
          <a:p>
            <a:endParaRPr lang="en-US" sz="1400" dirty="0"/>
          </a:p>
          <a:p>
            <a:endParaRPr lang="en-US" sz="1800" dirty="0"/>
          </a:p>
          <a:p>
            <a:endParaRPr lang="en-US" dirty="0"/>
          </a:p>
          <a:p>
            <a:endParaRPr lang="en-US" dirty="0"/>
          </a:p>
        </p:txBody>
      </p:sp>
      <p:sp>
        <p:nvSpPr>
          <p:cNvPr id="5" name="TextBox 4">
            <a:extLst>
              <a:ext uri="{FF2B5EF4-FFF2-40B4-BE49-F238E27FC236}">
                <a16:creationId xmlns:a16="http://schemas.microsoft.com/office/drawing/2014/main" id="{A06C966B-3551-9348-BB24-40AC36B7B160}"/>
              </a:ext>
            </a:extLst>
          </p:cNvPr>
          <p:cNvSpPr txBox="1"/>
          <p:nvPr/>
        </p:nvSpPr>
        <p:spPr>
          <a:xfrm>
            <a:off x="0" y="4695835"/>
            <a:ext cx="9276347" cy="430887"/>
          </a:xfrm>
          <a:prstGeom prst="rect">
            <a:avLst/>
          </a:prstGeom>
          <a:noFill/>
        </p:spPr>
        <p:txBody>
          <a:bodyPr wrap="square" rtlCol="0">
            <a:spAutoFit/>
          </a:bodyPr>
          <a:lstStyle/>
          <a:p>
            <a:r>
              <a:rPr lang="en-US" sz="1100" dirty="0">
                <a:solidFill>
                  <a:schemeClr val="bg2">
                    <a:lumMod val="50000"/>
                  </a:schemeClr>
                </a:solidFill>
                <a:latin typeface="Calibri" panose="020F0502020204030204" pitchFamily="34" charset="0"/>
                <a:cs typeface="Calibri" panose="020F0502020204030204" pitchFamily="34" charset="0"/>
              </a:rPr>
              <a:t>Information from </a:t>
            </a:r>
            <a:r>
              <a:rPr lang="en-US" sz="1100" dirty="0">
                <a:solidFill>
                  <a:schemeClr val="bg2">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www.cdc.gov/vaccines/vpd/rotavirus/hcp/administering-vaccine.html#errors</a:t>
            </a:r>
            <a:r>
              <a:rPr lang="en-US" sz="1100" dirty="0">
                <a:solidFill>
                  <a:schemeClr val="bg2">
                    <a:lumMod val="50000"/>
                  </a:schemeClr>
                </a:solidFill>
                <a:latin typeface="Calibri" panose="020F0502020204030204" pitchFamily="34" charset="0"/>
                <a:cs typeface="Calibri" panose="020F0502020204030204" pitchFamily="34" charset="0"/>
              </a:rPr>
              <a:t>; image source: https://www.cdc.gov/vaccines/hcp/admin/admin-protocols.html.</a:t>
            </a:r>
          </a:p>
        </p:txBody>
      </p:sp>
      <p:pic>
        <p:nvPicPr>
          <p:cNvPr id="6" name="Picture 5" descr="A person sitting in a room&#10;&#10;Description automatically generated">
            <a:extLst>
              <a:ext uri="{FF2B5EF4-FFF2-40B4-BE49-F238E27FC236}">
                <a16:creationId xmlns:a16="http://schemas.microsoft.com/office/drawing/2014/main" id="{9901FF2C-DE5A-4715-A165-539F30B22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5907" y="1573501"/>
            <a:ext cx="2752875" cy="2226401"/>
          </a:xfrm>
          <a:prstGeom prst="rect">
            <a:avLst/>
          </a:prstGeom>
        </p:spPr>
      </p:pic>
      <p:sp>
        <p:nvSpPr>
          <p:cNvPr id="7" name="TextBox 6">
            <a:extLst>
              <a:ext uri="{FF2B5EF4-FFF2-40B4-BE49-F238E27FC236}">
                <a16:creationId xmlns:a16="http://schemas.microsoft.com/office/drawing/2014/main" id="{FE65AFD9-3F16-44CD-AD34-34A0A55B3C86}"/>
              </a:ext>
            </a:extLst>
          </p:cNvPr>
          <p:cNvSpPr txBox="1"/>
          <p:nvPr/>
        </p:nvSpPr>
        <p:spPr>
          <a:xfrm>
            <a:off x="6165907" y="3815354"/>
            <a:ext cx="2752876" cy="400110"/>
          </a:xfrm>
          <a:prstGeom prst="rect">
            <a:avLst/>
          </a:prstGeom>
          <a:noFill/>
        </p:spPr>
        <p:txBody>
          <a:bodyPr wrap="square" rtlCol="0">
            <a:spAutoFit/>
          </a:bodyPr>
          <a:lstStyle/>
          <a:p>
            <a:r>
              <a:rPr lang="en-US" sz="1000" dirty="0">
                <a:solidFill>
                  <a:schemeClr val="accent4">
                    <a:lumMod val="75000"/>
                  </a:schemeClr>
                </a:solidFill>
                <a:latin typeface="Calibri" panose="020F0502020204030204" pitchFamily="34" charset="0"/>
              </a:rPr>
              <a:t>Nurse administering oral rotavirus vaccination to infant</a:t>
            </a:r>
          </a:p>
        </p:txBody>
      </p:sp>
    </p:spTree>
    <p:extLst>
      <p:ext uri="{BB962C8B-B14F-4D97-AF65-F5344CB8AC3E}">
        <p14:creationId xmlns:p14="http://schemas.microsoft.com/office/powerpoint/2010/main" val="2157579636"/>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CB4B1A-FA7D-4019-9650-7673D284B7DA}"/>
              </a:ext>
            </a:extLst>
          </p:cNvPr>
          <p:cNvSpPr>
            <a:spLocks noGrp="1"/>
          </p:cNvSpPr>
          <p:nvPr>
            <p:ph type="title"/>
          </p:nvPr>
        </p:nvSpPr>
        <p:spPr/>
        <p:txBody>
          <a:bodyPr/>
          <a:lstStyle/>
          <a:p>
            <a:r>
              <a:rPr lang="en-US" dirty="0"/>
              <a:t>Vaccine Administration Techniques for RV1 (Rotarix®) and RV5 (RotaTeq®)</a:t>
            </a:r>
          </a:p>
        </p:txBody>
      </p:sp>
      <p:pic>
        <p:nvPicPr>
          <p:cNvPr id="2" name="rotarix">
            <a:hlinkClick r:id="" action="ppaction://media"/>
          </p:cNvPr>
          <p:cNvPicPr>
            <a:picLocks noGrp="1" noChangeAspect="1"/>
          </p:cNvPicPr>
          <p:nvPr>
            <p:ph sz="quarter" idx="4294967295"/>
            <a:videoFile r:link="rId2"/>
            <p:extLst>
              <p:ext uri="{DAA4B4D4-6D71-4841-9C94-3DE7FCFB9230}">
                <p14:media xmlns:p14="http://schemas.microsoft.com/office/powerpoint/2010/main" r:embed="rId1"/>
              </p:ext>
            </p:extLst>
          </p:nvPr>
        </p:nvPicPr>
        <p:blipFill>
          <a:blip r:embed="rId6"/>
          <a:stretch>
            <a:fillRect/>
          </a:stretch>
        </p:blipFill>
        <p:spPr>
          <a:xfrm>
            <a:off x="297774" y="1640138"/>
            <a:ext cx="3930462" cy="2209967"/>
          </a:xfrm>
        </p:spPr>
      </p:pic>
      <p:sp>
        <p:nvSpPr>
          <p:cNvPr id="4" name="Rectangle 3">
            <a:extLst>
              <a:ext uri="{FF2B5EF4-FFF2-40B4-BE49-F238E27FC236}">
                <a16:creationId xmlns:a16="http://schemas.microsoft.com/office/drawing/2014/main" id="{7B04F5AD-8845-4448-BEBC-8D3653DEEB6D}"/>
              </a:ext>
            </a:extLst>
          </p:cNvPr>
          <p:cNvSpPr/>
          <p:nvPr/>
        </p:nvSpPr>
        <p:spPr>
          <a:xfrm>
            <a:off x="297774" y="4814410"/>
            <a:ext cx="9144000" cy="261610"/>
          </a:xfrm>
          <a:prstGeom prst="rect">
            <a:avLst/>
          </a:prstGeom>
        </p:spPr>
        <p:txBody>
          <a:bodyPr wrap="square">
            <a:spAutoFit/>
          </a:bodyPr>
          <a:lstStyle/>
          <a:p>
            <a:r>
              <a:rPr lang="en-US" sz="1100" dirty="0">
                <a:solidFill>
                  <a:schemeClr val="bg2">
                    <a:lumMod val="50000"/>
                  </a:schemeClr>
                </a:solidFill>
                <a:latin typeface="Calibri" panose="020F0502020204030204" pitchFamily="34" charset="0"/>
                <a:cs typeface="Calibri" panose="020F0502020204030204" pitchFamily="34" charset="0"/>
              </a:rPr>
              <a:t>Information from https://www.cdc.gov/vaccines/hcp/admin/admin-protocols.html.</a:t>
            </a:r>
          </a:p>
        </p:txBody>
      </p:sp>
      <p:pic>
        <p:nvPicPr>
          <p:cNvPr id="6" name="Online Media 5" title="RotaTeq (RV5)">
            <a:hlinkClick r:id="" action="ppaction://media"/>
            <a:extLst>
              <a:ext uri="{FF2B5EF4-FFF2-40B4-BE49-F238E27FC236}">
                <a16:creationId xmlns:a16="http://schemas.microsoft.com/office/drawing/2014/main" id="{DFCB60C6-D8DC-41B7-BDF4-8255629C5B4D}"/>
              </a:ext>
            </a:extLst>
          </p:cNvPr>
          <p:cNvPicPr>
            <a:picLocks noRot="1" noChangeAspect="1"/>
          </p:cNvPicPr>
          <p:nvPr>
            <a:videoFile r:link="rId3"/>
          </p:nvPr>
        </p:nvPicPr>
        <p:blipFill>
          <a:blip r:embed="rId7"/>
          <a:stretch>
            <a:fillRect/>
          </a:stretch>
        </p:blipFill>
        <p:spPr>
          <a:xfrm>
            <a:off x="4643858" y="1608397"/>
            <a:ext cx="3928830" cy="2209967"/>
          </a:xfrm>
          <a:prstGeom prst="rect">
            <a:avLst/>
          </a:prstGeom>
        </p:spPr>
      </p:pic>
    </p:spTree>
    <p:extLst>
      <p:ext uri="{BB962C8B-B14F-4D97-AF65-F5344CB8AC3E}">
        <p14:creationId xmlns:p14="http://schemas.microsoft.com/office/powerpoint/2010/main" val="4171775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video>
              <p:cMediaNode vol="8000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8A274E-300A-274C-B1FB-186372FEF3D2}"/>
              </a:ext>
            </a:extLst>
          </p:cNvPr>
          <p:cNvSpPr>
            <a:spLocks noGrp="1"/>
          </p:cNvSpPr>
          <p:nvPr>
            <p:ph type="title"/>
          </p:nvPr>
        </p:nvSpPr>
        <p:spPr/>
        <p:txBody>
          <a:bodyPr/>
          <a:lstStyle/>
          <a:p>
            <a:r>
              <a:rPr lang="en-US" dirty="0"/>
              <a:t>Glossary (continued)</a:t>
            </a:r>
          </a:p>
        </p:txBody>
      </p:sp>
      <p:sp>
        <p:nvSpPr>
          <p:cNvPr id="2" name="Content Placeholder 1">
            <a:extLst>
              <a:ext uri="{FF2B5EF4-FFF2-40B4-BE49-F238E27FC236}">
                <a16:creationId xmlns:a16="http://schemas.microsoft.com/office/drawing/2014/main" id="{36002CD7-8537-C749-AE21-837E59B08E20}"/>
              </a:ext>
            </a:extLst>
          </p:cNvPr>
          <p:cNvSpPr>
            <a:spLocks noGrp="1"/>
          </p:cNvSpPr>
          <p:nvPr>
            <p:ph type="body" sz="quarter" idx="10"/>
          </p:nvPr>
        </p:nvSpPr>
        <p:spPr/>
        <p:txBody>
          <a:bodyPr/>
          <a:lstStyle/>
          <a:p>
            <a:r>
              <a:rPr lang="en-US" sz="1800" b="1" dirty="0"/>
              <a:t>Fomites: </a:t>
            </a:r>
            <a:r>
              <a:rPr lang="en-US" sz="1800" dirty="0"/>
              <a:t>Nonliving objects contaminated with microorganisms that can spread the microorganisms to other persons.</a:t>
            </a:r>
          </a:p>
          <a:p>
            <a:r>
              <a:rPr lang="en-US" sz="1800" b="1" dirty="0"/>
              <a:t>Gastroenteritis: </a:t>
            </a:r>
            <a:r>
              <a:rPr lang="en-US" sz="1800" dirty="0"/>
              <a:t>inflammation of the stomach and the intestines, with vomiting and diarrhea, usually as a result of bacterial or viral infection.  </a:t>
            </a:r>
            <a:endParaRPr lang="en-US" sz="1800" b="1" dirty="0"/>
          </a:p>
          <a:p>
            <a:r>
              <a:rPr lang="en-US" sz="1800" b="1" dirty="0"/>
              <a:t>Live vaccine:</a:t>
            </a:r>
            <a:r>
              <a:rPr lang="en-US" sz="1800" dirty="0"/>
              <a:t> A vaccine in which live antigen is weakened (attenuated) through chemical or physical processes to produce an immune response without causing the severe effects of the disease. Also known as an “attenuated vaccine.”</a:t>
            </a:r>
            <a:endParaRPr lang="en-US" sz="1800" b="1" dirty="0"/>
          </a:p>
          <a:p>
            <a:r>
              <a:rPr lang="en-US" sz="1800" b="1" dirty="0"/>
              <a:t>Immunocompromised: </a:t>
            </a:r>
            <a:r>
              <a:rPr lang="en-US" sz="1800" dirty="0"/>
              <a:t>A condition in which the immune system is unable to protect the body from disease. This condition can be caused by disease (like HIV infection or cancer) or by certain drugs (like those used in chemotherapy). Individuals whose immune systems are compromised should not receive live, attenuated vaccines.</a:t>
            </a:r>
            <a:endParaRPr lang="en-US" sz="1800" b="1" dirty="0"/>
          </a:p>
          <a:p>
            <a:endParaRPr lang="en-US" sz="1500" dirty="0"/>
          </a:p>
        </p:txBody>
      </p:sp>
      <p:sp>
        <p:nvSpPr>
          <p:cNvPr id="4" name="Rectangle 3">
            <a:extLst>
              <a:ext uri="{FF2B5EF4-FFF2-40B4-BE49-F238E27FC236}">
                <a16:creationId xmlns:a16="http://schemas.microsoft.com/office/drawing/2014/main" id="{7DE9E011-9468-4971-87BC-331055D2D08F}"/>
              </a:ext>
            </a:extLst>
          </p:cNvPr>
          <p:cNvSpPr/>
          <p:nvPr/>
        </p:nvSpPr>
        <p:spPr>
          <a:xfrm>
            <a:off x="457200" y="4752855"/>
            <a:ext cx="4404988" cy="369332"/>
          </a:xfrm>
          <a:prstGeom prst="rect">
            <a:avLst/>
          </a:prstGeom>
        </p:spPr>
        <p:txBody>
          <a:bodyPr wrap="none">
            <a:spAutoFit/>
          </a:bodyPr>
          <a:lstStyle/>
          <a:p>
            <a:pPr marL="0" indent="0">
              <a:buNone/>
            </a:pPr>
            <a:r>
              <a:rPr lang="en-US" dirty="0">
                <a:solidFill>
                  <a:schemeClr val="accent3"/>
                </a:solidFill>
              </a:rPr>
              <a:t>DELETE THIS SLIDE BEFORE PRESENTATION</a:t>
            </a:r>
          </a:p>
        </p:txBody>
      </p:sp>
    </p:spTree>
    <p:extLst>
      <p:ext uri="{BB962C8B-B14F-4D97-AF65-F5344CB8AC3E}">
        <p14:creationId xmlns:p14="http://schemas.microsoft.com/office/powerpoint/2010/main" val="4240701906"/>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CF323-541E-43CC-BD7A-C1A1512E0F13}"/>
              </a:ext>
            </a:extLst>
          </p:cNvPr>
          <p:cNvSpPr>
            <a:spLocks noGrp="1"/>
          </p:cNvSpPr>
          <p:nvPr>
            <p:ph type="title"/>
          </p:nvPr>
        </p:nvSpPr>
        <p:spPr/>
        <p:txBody>
          <a:bodyPr/>
          <a:lstStyle/>
          <a:p>
            <a:r>
              <a:rPr lang="en-US" dirty="0"/>
              <a:t>Administration With Other Vaccines </a:t>
            </a:r>
          </a:p>
        </p:txBody>
      </p:sp>
      <p:sp>
        <p:nvSpPr>
          <p:cNvPr id="3" name="Text Placeholder 2">
            <a:extLst>
              <a:ext uri="{FF2B5EF4-FFF2-40B4-BE49-F238E27FC236}">
                <a16:creationId xmlns:a16="http://schemas.microsoft.com/office/drawing/2014/main" id="{38ACE5AE-9E47-4676-963A-494340F23494}"/>
              </a:ext>
            </a:extLst>
          </p:cNvPr>
          <p:cNvSpPr>
            <a:spLocks noGrp="1"/>
          </p:cNvSpPr>
          <p:nvPr>
            <p:ph type="body" sz="quarter" idx="10"/>
          </p:nvPr>
        </p:nvSpPr>
        <p:spPr/>
        <p:txBody>
          <a:bodyPr/>
          <a:lstStyle/>
          <a:p>
            <a:r>
              <a:rPr lang="en-US" dirty="0"/>
              <a:t>Rotavirus vaccine can be administered at the same doctor visit as DTaP vaccine, Hib vaccine, polio vaccine, hepatitis B vaccine, and pneumococcal conjugate vaccine.</a:t>
            </a:r>
          </a:p>
          <a:p>
            <a:r>
              <a:rPr lang="en-US" dirty="0"/>
              <a:t>The infant’s immune response to influenza vaccine administered at the same time as rotavirus vaccine has not been studied. </a:t>
            </a:r>
          </a:p>
        </p:txBody>
      </p:sp>
      <p:sp>
        <p:nvSpPr>
          <p:cNvPr id="5" name="TextBox 4">
            <a:extLst>
              <a:ext uri="{FF2B5EF4-FFF2-40B4-BE49-F238E27FC236}">
                <a16:creationId xmlns:a16="http://schemas.microsoft.com/office/drawing/2014/main" id="{EAC8C349-07B3-4FA1-B3A8-4DED88F2F655}"/>
              </a:ext>
            </a:extLst>
          </p:cNvPr>
          <p:cNvSpPr txBox="1"/>
          <p:nvPr/>
        </p:nvSpPr>
        <p:spPr>
          <a:xfrm>
            <a:off x="324853" y="4675911"/>
            <a:ext cx="8819147" cy="261610"/>
          </a:xfrm>
          <a:prstGeom prst="rect">
            <a:avLst/>
          </a:prstGeom>
          <a:noFill/>
        </p:spPr>
        <p:txBody>
          <a:bodyPr wrap="square" rtlCol="0">
            <a:spAutoFit/>
          </a:bodyPr>
          <a:lstStyle/>
          <a:p>
            <a:r>
              <a:rPr lang="en-US" sz="1100" dirty="0">
                <a:solidFill>
                  <a:schemeClr val="bg2">
                    <a:lumMod val="50000"/>
                  </a:schemeClr>
                </a:solidFill>
                <a:latin typeface="Calibri" panose="020F0502020204030204" pitchFamily="34" charset="0"/>
                <a:cs typeface="Calibri" panose="020F0502020204030204" pitchFamily="34" charset="0"/>
              </a:rPr>
              <a:t>Information from https://www.cdc.gov/vaccines/vpd/rotavirus/hcp/administering-vaccine.html.</a:t>
            </a:r>
          </a:p>
        </p:txBody>
      </p:sp>
    </p:spTree>
    <p:extLst>
      <p:ext uri="{BB962C8B-B14F-4D97-AF65-F5344CB8AC3E}">
        <p14:creationId xmlns:p14="http://schemas.microsoft.com/office/powerpoint/2010/main" val="4030734928"/>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p:txBody>
          <a:bodyPr/>
          <a:lstStyle/>
          <a:p>
            <a:r>
              <a:rPr lang="en-US" dirty="0"/>
              <a:t>DOCUMENTATION</a:t>
            </a:r>
          </a:p>
        </p:txBody>
      </p:sp>
      <p:sp>
        <p:nvSpPr>
          <p:cNvPr id="4" name="Text Placeholder 3">
            <a:extLst>
              <a:ext uri="{FF2B5EF4-FFF2-40B4-BE49-F238E27FC236}">
                <a16:creationId xmlns:a16="http://schemas.microsoft.com/office/drawing/2014/main" id="{7AA5D783-D3BE-4546-9A5F-3AA033D2595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3545200"/>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4D6373-C349-4931-8AB0-4663CF5AF06C}"/>
              </a:ext>
            </a:extLst>
          </p:cNvPr>
          <p:cNvSpPr>
            <a:spLocks noGrp="1"/>
          </p:cNvSpPr>
          <p:nvPr>
            <p:ph type="title"/>
          </p:nvPr>
        </p:nvSpPr>
        <p:spPr/>
        <p:txBody>
          <a:bodyPr/>
          <a:lstStyle/>
          <a:p>
            <a:r>
              <a:rPr lang="en-US" dirty="0"/>
              <a:t>Documenting Vaccinations </a:t>
            </a:r>
          </a:p>
        </p:txBody>
      </p:sp>
      <p:sp>
        <p:nvSpPr>
          <p:cNvPr id="2" name="Text Placeholder 1">
            <a:extLst>
              <a:ext uri="{FF2B5EF4-FFF2-40B4-BE49-F238E27FC236}">
                <a16:creationId xmlns:a16="http://schemas.microsoft.com/office/drawing/2014/main" id="{89D6FAAB-7C5B-42ED-8552-87F67B674D4C}"/>
              </a:ext>
            </a:extLst>
          </p:cNvPr>
          <p:cNvSpPr>
            <a:spLocks noGrp="1"/>
          </p:cNvSpPr>
          <p:nvPr>
            <p:ph type="body" sz="quarter" idx="10"/>
          </p:nvPr>
        </p:nvSpPr>
        <p:spPr>
          <a:xfrm>
            <a:off x="457200" y="1176345"/>
            <a:ext cx="4523874" cy="3100304"/>
          </a:xfrm>
        </p:spPr>
        <p:txBody>
          <a:bodyPr/>
          <a:lstStyle/>
          <a:p>
            <a:pPr marL="0" indent="0">
              <a:buNone/>
            </a:pPr>
            <a:r>
              <a:rPr lang="en-US" sz="1600" b="1" dirty="0"/>
              <a:t>Document vaccinations in patient’s permanent medical record. The following information should be included:</a:t>
            </a:r>
          </a:p>
          <a:p>
            <a:r>
              <a:rPr lang="en-US" sz="1400" dirty="0"/>
              <a:t>Vaccine manufacturer</a:t>
            </a:r>
          </a:p>
          <a:p>
            <a:r>
              <a:rPr lang="en-US" sz="1400" dirty="0"/>
              <a:t>Vaccine lot number</a:t>
            </a:r>
          </a:p>
          <a:p>
            <a:r>
              <a:rPr lang="en-US" sz="1400" dirty="0"/>
              <a:t>Date of administration</a:t>
            </a:r>
          </a:p>
          <a:p>
            <a:r>
              <a:rPr lang="en-US" sz="1400" dirty="0"/>
              <a:t>Name and title of the person who administered the vaccine and the address of the facility where the permanent record will reside</a:t>
            </a:r>
          </a:p>
          <a:p>
            <a:r>
              <a:rPr lang="en-US" sz="1400" dirty="0"/>
              <a:t>Edition date of the VIS and the date it was provided to the patient, parent, or legal guardian</a:t>
            </a:r>
          </a:p>
          <a:p>
            <a:pPr lvl="1"/>
            <a:endParaRPr lang="en-US" sz="1600" dirty="0"/>
          </a:p>
        </p:txBody>
      </p:sp>
      <p:sp>
        <p:nvSpPr>
          <p:cNvPr id="5" name="Text Placeholder 1">
            <a:extLst>
              <a:ext uri="{FF2B5EF4-FFF2-40B4-BE49-F238E27FC236}">
                <a16:creationId xmlns:a16="http://schemas.microsoft.com/office/drawing/2014/main" id="{69064197-8A36-4C46-800A-8A9B69A17B9C}"/>
              </a:ext>
            </a:extLst>
          </p:cNvPr>
          <p:cNvSpPr txBox="1">
            <a:spLocks/>
          </p:cNvSpPr>
          <p:nvPr/>
        </p:nvSpPr>
        <p:spPr bwMode="auto">
          <a:xfrm>
            <a:off x="436880" y="4524409"/>
            <a:ext cx="8707120" cy="4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dirty="0">
                <a:solidFill>
                  <a:schemeClr val="bg2">
                    <a:lumMod val="50000"/>
                  </a:schemeClr>
                </a:solidFill>
              </a:rPr>
              <a:t>Information from Centers for Disease Control and Prevention. </a:t>
            </a:r>
            <a:r>
              <a:rPr lang="en-US" sz="1100" i="1" dirty="0">
                <a:solidFill>
                  <a:schemeClr val="bg2">
                    <a:lumMod val="50000"/>
                  </a:schemeClr>
                </a:solidFill>
              </a:rPr>
              <a:t>Epidemiology and Prevention of Vaccine-Preventable Diseases</a:t>
            </a:r>
            <a:r>
              <a:rPr lang="en-US" sz="1100" dirty="0">
                <a:solidFill>
                  <a:schemeClr val="bg2">
                    <a:lumMod val="50000"/>
                  </a:schemeClr>
                </a:solidFill>
              </a:rPr>
              <a:t>. Hamborsky J, Kroger A, Wolfe S, eds. 13th ed. Washington D.C.: Public Health Foundation; 2015; </a:t>
            </a:r>
            <a:r>
              <a:rPr lang="en-US" sz="1100" dirty="0">
                <a:solidFill>
                  <a:schemeClr val="bg2">
                    <a:lumMod val="50000"/>
                  </a:schemeClr>
                </a:solidFill>
                <a:cs typeface="Calibri" panose="020F0502020204030204" pitchFamily="34" charset="0"/>
                <a:hlinkClick r:id="rId4">
                  <a:extLst>
                    <a:ext uri="{A12FA001-AC4F-418D-AE19-62706E023703}">
                      <ahyp:hlinkClr xmlns:ahyp="http://schemas.microsoft.com/office/drawing/2018/hyperlinkcolor" val="tx"/>
                    </a:ext>
                  </a:extLst>
                </a:hlinkClick>
              </a:rPr>
              <a:t>https://www.cdc.gov/vaccines/pubs/pinkbook/index.html</a:t>
            </a:r>
            <a:r>
              <a:rPr lang="en-US" sz="1100" dirty="0">
                <a:solidFill>
                  <a:schemeClr val="bg2">
                    <a:lumMod val="50000"/>
                  </a:schemeClr>
                </a:solidFill>
                <a:cs typeface="Calibri" panose="020F0502020204030204" pitchFamily="34" charset="0"/>
              </a:rPr>
              <a:t>; </a:t>
            </a:r>
            <a:r>
              <a:rPr lang="en-US" sz="1100" dirty="0">
                <a:solidFill>
                  <a:schemeClr val="bg2">
                    <a:lumMod val="50000"/>
                  </a:schemeClr>
                </a:solidFill>
              </a:rPr>
              <a:t> </a:t>
            </a:r>
            <a:r>
              <a:rPr lang="en-US" sz="1100" dirty="0">
                <a:solidFill>
                  <a:schemeClr val="bg2">
                    <a:lumMod val="50000"/>
                  </a:schemeClr>
                </a:solidFill>
                <a:cs typeface="Calibri" panose="020F0502020204030204" pitchFamily="34" charset="0"/>
              </a:rPr>
              <a:t>https://www.youtube.com/watch?v=xlyqUgKGFPk.</a:t>
            </a:r>
          </a:p>
          <a:p>
            <a:pPr marL="0" indent="0">
              <a:buFont typeface="Arial" panose="020B0604020202020204" pitchFamily="34" charset="0"/>
              <a:buNone/>
            </a:pPr>
            <a:endParaRPr lang="en-US" sz="1100" dirty="0">
              <a:solidFill>
                <a:schemeClr val="bg2">
                  <a:lumMod val="50000"/>
                </a:schemeClr>
              </a:solidFill>
            </a:endParaRPr>
          </a:p>
        </p:txBody>
      </p:sp>
      <p:pic>
        <p:nvPicPr>
          <p:cNvPr id="6" name="Online Media 5" title="Documentation of Vaccinations After Administration">
            <a:hlinkClick r:id="" action="ppaction://media"/>
            <a:extLst>
              <a:ext uri="{FF2B5EF4-FFF2-40B4-BE49-F238E27FC236}">
                <a16:creationId xmlns:a16="http://schemas.microsoft.com/office/drawing/2014/main" id="{837E2069-BDAC-42CE-BDE7-580B9BB20756}"/>
              </a:ext>
            </a:extLst>
          </p:cNvPr>
          <p:cNvPicPr>
            <a:picLocks noRot="1" noChangeAspect="1"/>
          </p:cNvPicPr>
          <p:nvPr>
            <a:videoFile r:link="rId1"/>
          </p:nvPr>
        </p:nvPicPr>
        <p:blipFill>
          <a:blip r:embed="rId5"/>
          <a:stretch>
            <a:fillRect/>
          </a:stretch>
        </p:blipFill>
        <p:spPr>
          <a:xfrm>
            <a:off x="5261941" y="1610933"/>
            <a:ext cx="3558478" cy="2001644"/>
          </a:xfrm>
          <a:prstGeom prst="rect">
            <a:avLst/>
          </a:prstGeom>
        </p:spPr>
      </p:pic>
    </p:spTree>
    <p:extLst>
      <p:ext uri="{BB962C8B-B14F-4D97-AF65-F5344CB8AC3E}">
        <p14:creationId xmlns:p14="http://schemas.microsoft.com/office/powerpoint/2010/main" val="3090517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 name="Shape 103"/>
          <p:cNvSpPr txBox="1">
            <a:spLocks noGrp="1"/>
          </p:cNvSpPr>
          <p:nvPr>
            <p:ph type="title"/>
          </p:nvPr>
        </p:nvSpPr>
        <p:spPr/>
        <p:txBody>
          <a:bodyPr/>
          <a:lstStyle/>
          <a:p>
            <a:r>
              <a:rPr lang="en-US" dirty="0"/>
              <a:t>Documentation: Best Practice Guidelines</a:t>
            </a:r>
          </a:p>
        </p:txBody>
      </p:sp>
      <p:sp>
        <p:nvSpPr>
          <p:cNvPr id="2" name="Text Placeholder 1"/>
          <p:cNvSpPr>
            <a:spLocks noGrp="1"/>
          </p:cNvSpPr>
          <p:nvPr>
            <p:ph type="body" sz="quarter" idx="10"/>
          </p:nvPr>
        </p:nvSpPr>
        <p:spPr/>
        <p:txBody>
          <a:bodyPr/>
          <a:lstStyle/>
          <a:p>
            <a:pPr>
              <a:spcBef>
                <a:spcPts val="0"/>
              </a:spcBef>
            </a:pPr>
            <a:r>
              <a:rPr lang="en-US" sz="1800" dirty="0"/>
              <a:t>Best practice guidelines also include documenting:</a:t>
            </a:r>
          </a:p>
          <a:p>
            <a:pPr lvl="1">
              <a:spcBef>
                <a:spcPts val="0"/>
              </a:spcBef>
            </a:pPr>
            <a:r>
              <a:rPr lang="en-US" sz="1800" dirty="0"/>
              <a:t>Route</a:t>
            </a:r>
          </a:p>
          <a:p>
            <a:pPr lvl="1">
              <a:spcBef>
                <a:spcPts val="0"/>
              </a:spcBef>
            </a:pPr>
            <a:r>
              <a:rPr lang="en-US" sz="1800" dirty="0"/>
              <a:t>Dosage (amount)</a:t>
            </a:r>
          </a:p>
          <a:p>
            <a:pPr lvl="1">
              <a:spcBef>
                <a:spcPts val="0"/>
              </a:spcBef>
            </a:pPr>
            <a:r>
              <a:rPr lang="en-US" sz="1800" dirty="0"/>
              <a:t>Site</a:t>
            </a:r>
          </a:p>
          <a:p>
            <a:pPr lvl="1">
              <a:spcBef>
                <a:spcPts val="0"/>
              </a:spcBef>
            </a:pPr>
            <a:r>
              <a:rPr lang="en-US" sz="1800" dirty="0"/>
              <a:t>Expiration date </a:t>
            </a:r>
          </a:p>
          <a:p>
            <a:pPr>
              <a:spcBef>
                <a:spcPts val="600"/>
              </a:spcBef>
              <a:spcAft>
                <a:spcPts val="600"/>
              </a:spcAft>
            </a:pPr>
            <a:r>
              <a:rPr lang="en-US" sz="1800" dirty="0"/>
              <a:t>Provide personal immunization record that includes the vaccinations and administration dates.</a:t>
            </a:r>
          </a:p>
          <a:p>
            <a:pPr>
              <a:spcBef>
                <a:spcPts val="0"/>
              </a:spcBef>
            </a:pPr>
            <a:r>
              <a:rPr lang="en-US" sz="1800" dirty="0"/>
              <a:t>Update medical records to include: </a:t>
            </a:r>
          </a:p>
          <a:p>
            <a:pPr lvl="1">
              <a:spcBef>
                <a:spcPts val="0"/>
              </a:spcBef>
            </a:pPr>
            <a:r>
              <a:rPr lang="en-US" sz="1800" dirty="0"/>
              <a:t>Adverse events after vaccination</a:t>
            </a:r>
          </a:p>
          <a:p>
            <a:endParaRPr lang="en-US" dirty="0"/>
          </a:p>
        </p:txBody>
      </p:sp>
      <p:sp>
        <p:nvSpPr>
          <p:cNvPr id="3" name="Text Placeholder 2">
            <a:extLst>
              <a:ext uri="{FF2B5EF4-FFF2-40B4-BE49-F238E27FC236}">
                <a16:creationId xmlns:a16="http://schemas.microsoft.com/office/drawing/2014/main" id="{B3D1010F-76F9-482D-BBA5-051D3F1BE1A3}"/>
              </a:ext>
            </a:extLst>
          </p:cNvPr>
          <p:cNvSpPr>
            <a:spLocks noGrp="1"/>
          </p:cNvSpPr>
          <p:nvPr>
            <p:ph type="body" idx="4294967295"/>
          </p:nvPr>
        </p:nvSpPr>
        <p:spPr>
          <a:xfrm>
            <a:off x="505057" y="4524771"/>
            <a:ext cx="8686800" cy="412750"/>
          </a:xfrm>
        </p:spPr>
        <p:txBody>
          <a:bodyPr/>
          <a:lstStyle/>
          <a:p>
            <a:pPr marL="0" indent="0">
              <a:buNone/>
            </a:pPr>
            <a:r>
              <a:rPr lang="en-US" sz="1100" dirty="0">
                <a:solidFill>
                  <a:schemeClr val="bg2">
                    <a:lumMod val="50000"/>
                  </a:schemeClr>
                </a:solidFill>
                <a:cs typeface="Calibri" panose="020F0502020204030204" pitchFamily="34" charset="0"/>
              </a:rPr>
              <a:t>Information from Centers for Disease Control and Prevention. </a:t>
            </a:r>
            <a:r>
              <a:rPr lang="en-US" sz="1100" i="1" dirty="0">
                <a:solidFill>
                  <a:schemeClr val="bg2">
                    <a:lumMod val="50000"/>
                  </a:schemeClr>
                </a:solidFill>
                <a:cs typeface="Calibri" panose="020F0502020204030204" pitchFamily="34" charset="0"/>
              </a:rPr>
              <a:t>Epidemiology and Prevention of Vaccine-Preventable Diseases</a:t>
            </a:r>
            <a:r>
              <a:rPr lang="en-US" sz="1100" dirty="0">
                <a:solidFill>
                  <a:schemeClr val="bg2">
                    <a:lumMod val="50000"/>
                  </a:schemeClr>
                </a:solidFill>
                <a:cs typeface="Calibri" panose="020F0502020204030204" pitchFamily="34" charset="0"/>
              </a:rPr>
              <a:t>. Hamborsky J, Kroger A, Wolfe S, eds. 13th ed. Washington D.C.: Public Health Foundation; 2015</a:t>
            </a:r>
            <a:r>
              <a:rPr lang="en-US" sz="1100" dirty="0">
                <a:solidFill>
                  <a:schemeClr val="bg2">
                    <a:lumMod val="50000"/>
                  </a:schemeClr>
                </a:solidFill>
              </a:rPr>
              <a:t>; </a:t>
            </a:r>
            <a:r>
              <a:rPr lang="en-US" sz="1100" dirty="0">
                <a:solidFill>
                  <a:schemeClr val="bg2">
                    <a:lumMod val="50000"/>
                  </a:schemeClr>
                </a:solidFill>
                <a:cs typeface="Calibri" panose="020F0502020204030204" pitchFamily="34" charset="0"/>
                <a:hlinkClick r:id="rId3">
                  <a:extLst>
                    <a:ext uri="{A12FA001-AC4F-418D-AE19-62706E023703}">
                      <ahyp:hlinkClr xmlns:ahyp="http://schemas.microsoft.com/office/drawing/2018/hyperlinkcolor" val="tx"/>
                    </a:ext>
                  </a:extLst>
                </a:hlinkClick>
              </a:rPr>
              <a:t>https://www.cdc.gov/vaccines/pubs/pinkbook/index.html</a:t>
            </a:r>
            <a:r>
              <a:rPr lang="en-US" sz="1100" dirty="0">
                <a:solidFill>
                  <a:schemeClr val="bg2">
                    <a:lumMod val="50000"/>
                  </a:schemeClr>
                </a:solidFill>
                <a:cs typeface="Calibri" panose="020F0502020204030204" pitchFamily="34" charset="0"/>
              </a:rPr>
              <a:t>; ; </a:t>
            </a:r>
            <a:r>
              <a:rPr lang="en-US" sz="1100" dirty="0">
                <a:solidFill>
                  <a:schemeClr val="bg2">
                    <a:lumMod val="50000"/>
                  </a:schemeClr>
                </a:solidFill>
              </a:rPr>
              <a:t>https://www2.cdc.gov/vaccines/ed/vaxadmin/va/index.html.</a:t>
            </a:r>
          </a:p>
        </p:txBody>
      </p:sp>
    </p:spTree>
    <p:extLst>
      <p:ext uri="{BB962C8B-B14F-4D97-AF65-F5344CB8AC3E}">
        <p14:creationId xmlns:p14="http://schemas.microsoft.com/office/powerpoint/2010/main" val="41674739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AAEF27-E26D-42C4-B183-324B39697A5F}"/>
              </a:ext>
            </a:extLst>
          </p:cNvPr>
          <p:cNvSpPr>
            <a:spLocks noGrp="1"/>
          </p:cNvSpPr>
          <p:nvPr>
            <p:ph type="title"/>
          </p:nvPr>
        </p:nvSpPr>
        <p:spPr/>
        <p:txBody>
          <a:bodyPr/>
          <a:lstStyle/>
          <a:p>
            <a:r>
              <a:rPr lang="en-US" dirty="0"/>
              <a:t>Reporting Vaccine Adverse Events</a:t>
            </a:r>
          </a:p>
        </p:txBody>
      </p:sp>
      <p:sp>
        <p:nvSpPr>
          <p:cNvPr id="2" name="Text Placeholder 1">
            <a:extLst>
              <a:ext uri="{FF2B5EF4-FFF2-40B4-BE49-F238E27FC236}">
                <a16:creationId xmlns:a16="http://schemas.microsoft.com/office/drawing/2014/main" id="{0337478A-34CA-4FF6-B826-39F03C6532B5}"/>
              </a:ext>
            </a:extLst>
          </p:cNvPr>
          <p:cNvSpPr>
            <a:spLocks noGrp="1"/>
          </p:cNvSpPr>
          <p:nvPr>
            <p:ph type="body" sz="quarter" idx="10"/>
          </p:nvPr>
        </p:nvSpPr>
        <p:spPr/>
        <p:txBody>
          <a:bodyPr/>
          <a:lstStyle/>
          <a:p>
            <a:pPr marL="0" indent="0">
              <a:buNone/>
            </a:pPr>
            <a:r>
              <a:rPr lang="en-US" sz="1800" b="1" dirty="0"/>
              <a:t>Vaccine Adverse Event Reporting System (VAERS): </a:t>
            </a:r>
            <a:r>
              <a:rPr lang="en-US" sz="1800" dirty="0"/>
              <a:t>A passive surveillance system to monitor adverse events following vaccination </a:t>
            </a:r>
          </a:p>
          <a:p>
            <a:pPr marL="0" indent="0">
              <a:buNone/>
            </a:pPr>
            <a:endParaRPr lang="en-US" sz="800" b="1" dirty="0"/>
          </a:p>
          <a:p>
            <a:pPr marL="0" indent="0">
              <a:buNone/>
            </a:pPr>
            <a:r>
              <a:rPr lang="en-US" sz="1800" b="1" dirty="0"/>
              <a:t>Health care providers are required by law to report:</a:t>
            </a:r>
          </a:p>
          <a:p>
            <a:pPr lvl="1"/>
            <a:r>
              <a:rPr lang="en-US" sz="1800" dirty="0"/>
              <a:t>Any adverse event listed by the vaccine manufacturer as a contraindication to further doses of the vaccine</a:t>
            </a:r>
          </a:p>
          <a:p>
            <a:pPr lvl="1"/>
            <a:r>
              <a:rPr lang="en-US" sz="1800" dirty="0"/>
              <a:t>Any adverse event listed in the VAERS Table of Reportable Events Following Vaccination that occurs within the specified time period after vaccination</a:t>
            </a:r>
          </a:p>
          <a:p>
            <a:pPr marL="457200" lvl="1" indent="0">
              <a:buNone/>
            </a:pPr>
            <a:endParaRPr lang="en-US" sz="800" dirty="0"/>
          </a:p>
          <a:p>
            <a:pPr marL="0" indent="0">
              <a:buNone/>
            </a:pPr>
            <a:r>
              <a:rPr lang="en-US" sz="1800" b="1" dirty="0"/>
              <a:t>Health care providers are encouraged to report:</a:t>
            </a:r>
          </a:p>
          <a:p>
            <a:pPr lvl="1"/>
            <a:r>
              <a:rPr lang="en-US" sz="1800" dirty="0"/>
              <a:t>Any adverse event after the administration of a vaccine</a:t>
            </a:r>
          </a:p>
          <a:p>
            <a:pPr lvl="1"/>
            <a:r>
              <a:rPr lang="en-US" sz="1800" dirty="0"/>
              <a:t>Vaccine administration errors</a:t>
            </a:r>
          </a:p>
          <a:p>
            <a:endParaRPr lang="en-US" sz="1800" dirty="0"/>
          </a:p>
        </p:txBody>
      </p:sp>
      <p:sp>
        <p:nvSpPr>
          <p:cNvPr id="4" name="Text Placeholder 3">
            <a:extLst>
              <a:ext uri="{FF2B5EF4-FFF2-40B4-BE49-F238E27FC236}">
                <a16:creationId xmlns:a16="http://schemas.microsoft.com/office/drawing/2014/main" id="{478E5AB9-B5F7-4738-8A3F-1798DFA2B77B}"/>
              </a:ext>
            </a:extLst>
          </p:cNvPr>
          <p:cNvSpPr>
            <a:spLocks noGrp="1"/>
          </p:cNvSpPr>
          <p:nvPr>
            <p:ph type="body" idx="4294967295"/>
          </p:nvPr>
        </p:nvSpPr>
        <p:spPr>
          <a:xfrm>
            <a:off x="457200" y="4730750"/>
            <a:ext cx="8229600" cy="412750"/>
          </a:xfrm>
        </p:spPr>
        <p:txBody>
          <a:bodyPr/>
          <a:lstStyle/>
          <a:p>
            <a:pPr marL="0" indent="0">
              <a:buNone/>
            </a:pPr>
            <a:r>
              <a:rPr lang="en-US" sz="1100" dirty="0">
                <a:solidFill>
                  <a:schemeClr val="bg2">
                    <a:lumMod val="50000"/>
                  </a:schemeClr>
                </a:solidFill>
              </a:rPr>
              <a:t>Information from https://vaers.hhs.gov/reportevent.html.</a:t>
            </a:r>
          </a:p>
        </p:txBody>
      </p:sp>
    </p:spTree>
    <p:extLst>
      <p:ext uri="{BB962C8B-B14F-4D97-AF65-F5344CB8AC3E}">
        <p14:creationId xmlns:p14="http://schemas.microsoft.com/office/powerpoint/2010/main" val="3144725549"/>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29C3C-27D5-184F-9D36-509A3968037D}"/>
              </a:ext>
            </a:extLst>
          </p:cNvPr>
          <p:cNvSpPr>
            <a:spLocks noGrp="1"/>
          </p:cNvSpPr>
          <p:nvPr>
            <p:ph type="title"/>
          </p:nvPr>
        </p:nvSpPr>
        <p:spPr/>
        <p:txBody>
          <a:bodyPr/>
          <a:lstStyle/>
          <a:p>
            <a:r>
              <a:rPr lang="en-US" dirty="0"/>
              <a:t>Reporting Adverse Events</a:t>
            </a:r>
          </a:p>
        </p:txBody>
      </p:sp>
      <p:sp>
        <p:nvSpPr>
          <p:cNvPr id="4" name="Text Placeholder 3">
            <a:extLst>
              <a:ext uri="{FF2B5EF4-FFF2-40B4-BE49-F238E27FC236}">
                <a16:creationId xmlns:a16="http://schemas.microsoft.com/office/drawing/2014/main" id="{DFFB0455-C769-F74D-B2C2-ADD68E660C38}"/>
              </a:ext>
            </a:extLst>
          </p:cNvPr>
          <p:cNvSpPr>
            <a:spLocks noGrp="1"/>
          </p:cNvSpPr>
          <p:nvPr>
            <p:ph type="body" sz="quarter" idx="10"/>
          </p:nvPr>
        </p:nvSpPr>
        <p:spPr>
          <a:xfrm>
            <a:off x="457198" y="4798599"/>
            <a:ext cx="7975601" cy="277843"/>
          </a:xfrm>
        </p:spPr>
        <p:txBody>
          <a:bodyPr/>
          <a:lstStyle/>
          <a:p>
            <a:pPr marL="0" indent="0">
              <a:buNone/>
            </a:pPr>
            <a:r>
              <a:rPr lang="en-US" sz="1100" dirty="0">
                <a:solidFill>
                  <a:schemeClr val="bg2">
                    <a:lumMod val="50000"/>
                  </a:schemeClr>
                </a:solidFill>
              </a:rPr>
              <a:t>Information from https://vaers.hhs.gov/docs/VAERS_Table_of_Reportable_Events_Following_Vaccination.pdf.</a:t>
            </a:r>
          </a:p>
        </p:txBody>
      </p:sp>
      <p:graphicFrame>
        <p:nvGraphicFramePr>
          <p:cNvPr id="5" name="Table 4">
            <a:extLst>
              <a:ext uri="{FF2B5EF4-FFF2-40B4-BE49-F238E27FC236}">
                <a16:creationId xmlns:a16="http://schemas.microsoft.com/office/drawing/2014/main" id="{4AE815B7-2A87-FA4A-A733-23E13DC2D85E}"/>
              </a:ext>
            </a:extLst>
          </p:cNvPr>
          <p:cNvGraphicFramePr>
            <a:graphicFrameLocks noGrp="1"/>
          </p:cNvGraphicFramePr>
          <p:nvPr>
            <p:extLst>
              <p:ext uri="{D42A27DB-BD31-4B8C-83A1-F6EECF244321}">
                <p14:modId xmlns:p14="http://schemas.microsoft.com/office/powerpoint/2010/main" val="2146363465"/>
              </p:ext>
            </p:extLst>
          </p:nvPr>
        </p:nvGraphicFramePr>
        <p:xfrm>
          <a:off x="457200" y="1632213"/>
          <a:ext cx="8229600" cy="2819400"/>
        </p:xfrm>
        <a:graphic>
          <a:graphicData uri="http://schemas.openxmlformats.org/drawingml/2006/table">
            <a:tbl>
              <a:tblPr firstRow="1" bandRow="1">
                <a:tableStyleId>{93296810-A885-4BE3-A3E7-6D5BEEA58F35}</a:tableStyleId>
              </a:tblPr>
              <a:tblGrid>
                <a:gridCol w="3137770">
                  <a:extLst>
                    <a:ext uri="{9D8B030D-6E8A-4147-A177-3AD203B41FA5}">
                      <a16:colId xmlns:a16="http://schemas.microsoft.com/office/drawing/2014/main" val="478020558"/>
                    </a:ext>
                  </a:extLst>
                </a:gridCol>
                <a:gridCol w="5091830">
                  <a:extLst>
                    <a:ext uri="{9D8B030D-6E8A-4147-A177-3AD203B41FA5}">
                      <a16:colId xmlns:a16="http://schemas.microsoft.com/office/drawing/2014/main" val="2927376964"/>
                    </a:ext>
                  </a:extLst>
                </a:gridCol>
              </a:tblGrid>
              <a:tr h="308610">
                <a:tc>
                  <a:txBody>
                    <a:bodyPr/>
                    <a:lstStyle/>
                    <a:p>
                      <a:r>
                        <a:rPr lang="en-US" sz="1600" dirty="0">
                          <a:solidFill>
                            <a:schemeClr val="tx2"/>
                          </a:solidFill>
                          <a:latin typeface="Calibri" panose="020F0502020204030204" pitchFamily="34" charset="0"/>
                          <a:cs typeface="Calibri" panose="020F0502020204030204" pitchFamily="34" charset="0"/>
                        </a:rPr>
                        <a:t>Vaccine/Toxoid</a:t>
                      </a:r>
                    </a:p>
                  </a:txBody>
                  <a:tcPr marL="68580" marR="68580" marT="34290" marB="34290">
                    <a:lnL w="12700" cmpd="sng">
                      <a:noFill/>
                    </a:lnL>
                    <a:lnR w="12700" cmpd="sng">
                      <a:noFill/>
                    </a:lnR>
                    <a:lnT w="12700" cmpd="sng">
                      <a:noFill/>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2"/>
                          </a:solidFill>
                          <a:latin typeface="Calibri" panose="020F0502020204030204" pitchFamily="34" charset="0"/>
                          <a:cs typeface="Calibri" panose="020F0502020204030204" pitchFamily="34" charset="0"/>
                        </a:rPr>
                        <a:t>Event and Interval from Vaccination</a:t>
                      </a:r>
                    </a:p>
                  </a:txBody>
                  <a:tcPr marL="68580" marR="68580" marT="34290" marB="34290">
                    <a:lnL w="12700" cmpd="sng">
                      <a:noFill/>
                    </a:lnL>
                    <a:lnR w="12700" cmpd="sng">
                      <a:noFill/>
                    </a:lnR>
                    <a:lnT w="12700" cmpd="sng">
                      <a:noFill/>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5151971"/>
                  </a:ext>
                </a:extLst>
              </a:tr>
              <a:tr h="222885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dirty="0">
                          <a:solidFill>
                            <a:schemeClr val="accent4">
                              <a:lumMod val="75000"/>
                            </a:schemeClr>
                          </a:solidFill>
                          <a:effectLst/>
                          <a:latin typeface="Calibri" panose="020F0502020204030204" pitchFamily="34" charset="0"/>
                          <a:ea typeface="+mn-ea"/>
                          <a:cs typeface="Calibri" panose="020F0502020204030204" pitchFamily="34" charset="0"/>
                          <a:sym typeface="Arial"/>
                        </a:rPr>
                        <a:t>Rotavirus (monovalent or pentavalent) RV1, RV5 </a:t>
                      </a: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tc>
                  <a:txBody>
                    <a:bodyPr/>
                    <a:lstStyle/>
                    <a:p>
                      <a:pPr marL="342900" indent="-342900">
                        <a:buFont typeface="+mj-lt"/>
                        <a:buAutoNum type="alphaUcPeriod"/>
                      </a:pPr>
                      <a:r>
                        <a:rPr lang="en-US" sz="2000" b="0" i="0" u="none" strike="noStrike" cap="none" dirty="0">
                          <a:solidFill>
                            <a:schemeClr val="accent4">
                              <a:lumMod val="75000"/>
                            </a:schemeClr>
                          </a:solidFill>
                          <a:effectLst/>
                          <a:latin typeface="Calibri" panose="020F0502020204030204" pitchFamily="34" charset="0"/>
                          <a:ea typeface="+mn-ea"/>
                          <a:cs typeface="Calibri" panose="020F0502020204030204" pitchFamily="34" charset="0"/>
                          <a:sym typeface="Arial"/>
                        </a:rPr>
                        <a:t>Intussusception (21 days)</a:t>
                      </a:r>
                    </a:p>
                    <a:p>
                      <a:pPr marL="342900" indent="-342900">
                        <a:buFont typeface="+mj-lt"/>
                        <a:buAutoNum type="alphaUcPeriod"/>
                      </a:pPr>
                      <a:r>
                        <a:rPr lang="en-US" sz="2000" b="0" i="0" u="none" strike="noStrike" cap="none" dirty="0">
                          <a:solidFill>
                            <a:schemeClr val="accent4">
                              <a:lumMod val="75000"/>
                            </a:schemeClr>
                          </a:solidFill>
                          <a:effectLst/>
                          <a:latin typeface="Calibri" panose="020F0502020204030204" pitchFamily="34" charset="0"/>
                          <a:ea typeface="+mn-ea"/>
                          <a:cs typeface="Calibri" panose="020F0502020204030204" pitchFamily="34" charset="0"/>
                          <a:sym typeface="Arial"/>
                        </a:rPr>
                        <a:t>Any acute complication or sequelae  (including death) of above events (interval not applicable) </a:t>
                      </a:r>
                    </a:p>
                    <a:p>
                      <a:pPr marL="342900" indent="-342900">
                        <a:buFont typeface="+mj-lt"/>
                        <a:buAutoNum type="alphaUcPeriod"/>
                      </a:pPr>
                      <a:r>
                        <a:rPr lang="en-US" sz="2000" b="0" i="0" u="none" strike="noStrike" cap="none" dirty="0">
                          <a:solidFill>
                            <a:schemeClr val="accent4">
                              <a:lumMod val="75000"/>
                            </a:schemeClr>
                          </a:solidFill>
                          <a:effectLst/>
                          <a:latin typeface="Calibri" panose="020F0502020204030204" pitchFamily="34" charset="0"/>
                          <a:ea typeface="+mn-ea"/>
                          <a:cs typeface="Calibri" panose="020F0502020204030204" pitchFamily="34" charset="0"/>
                          <a:sym typeface="Arial"/>
                        </a:rPr>
                        <a:t>Events described in manufacturer’s package insert as contraindications to additional doses of vaccine (interval-see package insert) </a:t>
                      </a: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tx2">
                        <a:lumMod val="95000"/>
                      </a:schemeClr>
                    </a:solidFill>
                  </a:tcPr>
                </a:tc>
                <a:extLst>
                  <a:ext uri="{0D108BD9-81ED-4DB2-BD59-A6C34878D82A}">
                    <a16:rowId xmlns:a16="http://schemas.microsoft.com/office/drawing/2014/main" val="2050887962"/>
                  </a:ext>
                </a:extLst>
              </a:tr>
            </a:tbl>
          </a:graphicData>
        </a:graphic>
      </p:graphicFrame>
      <p:sp>
        <p:nvSpPr>
          <p:cNvPr id="7" name="TextBox 6">
            <a:extLst>
              <a:ext uri="{FF2B5EF4-FFF2-40B4-BE49-F238E27FC236}">
                <a16:creationId xmlns:a16="http://schemas.microsoft.com/office/drawing/2014/main" id="{7093823C-2F69-7646-9226-312663710236}"/>
              </a:ext>
            </a:extLst>
          </p:cNvPr>
          <p:cNvSpPr txBox="1"/>
          <p:nvPr/>
        </p:nvSpPr>
        <p:spPr>
          <a:xfrm>
            <a:off x="457198" y="1151513"/>
            <a:ext cx="7476711" cy="392415"/>
          </a:xfrm>
          <a:prstGeom prst="rect">
            <a:avLst/>
          </a:prstGeom>
          <a:noFill/>
        </p:spPr>
        <p:txBody>
          <a:bodyPr wrap="square" rtlCol="0">
            <a:spAutoFit/>
          </a:bodyPr>
          <a:lstStyle/>
          <a:p>
            <a:r>
              <a:rPr lang="en-US" sz="1950" dirty="0">
                <a:solidFill>
                  <a:schemeClr val="accent4">
                    <a:lumMod val="75000"/>
                  </a:schemeClr>
                </a:solidFill>
                <a:latin typeface="Calibri" panose="020F0502020204030204" pitchFamily="34" charset="0"/>
                <a:cs typeface="Calibri" panose="020F0502020204030204" pitchFamily="34" charset="0"/>
              </a:rPr>
              <a:t>VAERS Table of Reportable Events Following Vaccination</a:t>
            </a:r>
          </a:p>
        </p:txBody>
      </p:sp>
    </p:spTree>
    <p:extLst>
      <p:ext uri="{BB962C8B-B14F-4D97-AF65-F5344CB8AC3E}">
        <p14:creationId xmlns:p14="http://schemas.microsoft.com/office/powerpoint/2010/main" val="4193160792"/>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18395-F97A-491C-89D7-9E808969BBB4}"/>
              </a:ext>
            </a:extLst>
          </p:cNvPr>
          <p:cNvSpPr>
            <a:spLocks noGrp="1"/>
          </p:cNvSpPr>
          <p:nvPr>
            <p:ph type="title"/>
          </p:nvPr>
        </p:nvSpPr>
        <p:spPr/>
        <p:txBody>
          <a:bodyPr/>
          <a:lstStyle/>
          <a:p>
            <a:r>
              <a:rPr lang="en-US" dirty="0"/>
              <a:t>Rotavirus Vaccine Adverse Events </a:t>
            </a:r>
          </a:p>
        </p:txBody>
      </p:sp>
      <p:sp>
        <p:nvSpPr>
          <p:cNvPr id="3" name="Text Placeholder 2">
            <a:extLst>
              <a:ext uri="{FF2B5EF4-FFF2-40B4-BE49-F238E27FC236}">
                <a16:creationId xmlns:a16="http://schemas.microsoft.com/office/drawing/2014/main" id="{1733C813-A11A-4F26-AF96-2BE006FE3E82}"/>
              </a:ext>
            </a:extLst>
          </p:cNvPr>
          <p:cNvSpPr>
            <a:spLocks noGrp="1"/>
          </p:cNvSpPr>
          <p:nvPr>
            <p:ph type="body" sz="quarter" idx="10"/>
          </p:nvPr>
        </p:nvSpPr>
        <p:spPr/>
        <p:txBody>
          <a:bodyPr/>
          <a:lstStyle/>
          <a:p>
            <a:r>
              <a:rPr lang="en-US" dirty="0"/>
              <a:t>Intussusception is a type of bowel blockage caused when the bowel folds into itself like a telescope. </a:t>
            </a:r>
          </a:p>
          <a:p>
            <a:pPr lvl="1"/>
            <a:r>
              <a:rPr lang="en-US" dirty="0"/>
              <a:t>There is a small risk of intussusception from rotavirus vaccination, usually within a week of administration of the first or second dose. </a:t>
            </a:r>
          </a:p>
          <a:p>
            <a:pPr marL="457200" lvl="1" indent="0">
              <a:buNone/>
            </a:pPr>
            <a:endParaRPr lang="en-US" dirty="0"/>
          </a:p>
          <a:p>
            <a:r>
              <a:rPr lang="en-US" dirty="0"/>
              <a:t>In the United States, this additional risk is estimated to range from about 1 in 20,000 to 1 in 100,000 U.S. infants who get rotavirus vaccine.</a:t>
            </a:r>
          </a:p>
          <a:p>
            <a:pPr marL="0" indent="0">
              <a:buNone/>
            </a:pPr>
            <a:endParaRPr lang="en-US" dirty="0"/>
          </a:p>
          <a:p>
            <a:pPr lvl="1"/>
            <a:endParaRPr lang="en-US" dirty="0"/>
          </a:p>
        </p:txBody>
      </p:sp>
      <p:sp>
        <p:nvSpPr>
          <p:cNvPr id="4" name="Rectangle 3">
            <a:extLst>
              <a:ext uri="{FF2B5EF4-FFF2-40B4-BE49-F238E27FC236}">
                <a16:creationId xmlns:a16="http://schemas.microsoft.com/office/drawing/2014/main" id="{BD14F4AC-B42C-4289-BC56-EDBF070C1C84}"/>
              </a:ext>
            </a:extLst>
          </p:cNvPr>
          <p:cNvSpPr/>
          <p:nvPr/>
        </p:nvSpPr>
        <p:spPr>
          <a:xfrm>
            <a:off x="457201" y="4814410"/>
            <a:ext cx="8686800" cy="261610"/>
          </a:xfrm>
          <a:prstGeom prst="rect">
            <a:avLst/>
          </a:prstGeom>
        </p:spPr>
        <p:txBody>
          <a:bodyPr wrap="square">
            <a:spAutoFit/>
          </a:bodyPr>
          <a:lstStyle/>
          <a:p>
            <a:r>
              <a:rPr lang="en-US" sz="1100" dirty="0">
                <a:solidFill>
                  <a:schemeClr val="bg2">
                    <a:lumMod val="50000"/>
                  </a:schemeClr>
                </a:solidFill>
                <a:latin typeface="Calibri" panose="020F0502020204030204" pitchFamily="34" charset="0"/>
                <a:cs typeface="Calibri" panose="020F0502020204030204" pitchFamily="34" charset="0"/>
              </a:rPr>
              <a:t>Information from https://www.cdc.gov/vaccines/vpd/rotavirus/.</a:t>
            </a:r>
          </a:p>
        </p:txBody>
      </p:sp>
    </p:spTree>
    <p:extLst>
      <p:ext uri="{BB962C8B-B14F-4D97-AF65-F5344CB8AC3E}">
        <p14:creationId xmlns:p14="http://schemas.microsoft.com/office/powerpoint/2010/main" val="4181605590"/>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p:txBody>
          <a:bodyPr/>
          <a:lstStyle/>
          <a:p>
            <a:r>
              <a:rPr lang="en-US" dirty="0"/>
              <a:t>VACCINE SAFETY</a:t>
            </a:r>
          </a:p>
        </p:txBody>
      </p:sp>
      <p:sp>
        <p:nvSpPr>
          <p:cNvPr id="8" name="Text Placeholder 7">
            <a:extLst>
              <a:ext uri="{FF2B5EF4-FFF2-40B4-BE49-F238E27FC236}">
                <a16:creationId xmlns:a16="http://schemas.microsoft.com/office/drawing/2014/main" id="{587ED4B1-F789-456C-8EA6-B9F26DA2814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7530302"/>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7EF544-8A06-8444-9706-EE3B9B7D6E7B}"/>
              </a:ext>
            </a:extLst>
          </p:cNvPr>
          <p:cNvSpPr>
            <a:spLocks noGrp="1"/>
          </p:cNvSpPr>
          <p:nvPr>
            <p:ph type="title"/>
          </p:nvPr>
        </p:nvSpPr>
        <p:spPr/>
        <p:txBody>
          <a:bodyPr/>
          <a:lstStyle/>
          <a:p>
            <a:r>
              <a:rPr lang="en-US" dirty="0"/>
              <a:t>RV Vaccine Adverse Reactions</a:t>
            </a:r>
          </a:p>
        </p:txBody>
      </p:sp>
      <p:sp>
        <p:nvSpPr>
          <p:cNvPr id="2" name="Content Placeholder 1">
            <a:extLst>
              <a:ext uri="{FF2B5EF4-FFF2-40B4-BE49-F238E27FC236}">
                <a16:creationId xmlns:a16="http://schemas.microsoft.com/office/drawing/2014/main" id="{C164D98C-E52E-6A40-9EE8-40436DE94AD1}"/>
              </a:ext>
            </a:extLst>
          </p:cNvPr>
          <p:cNvSpPr>
            <a:spLocks noGrp="1"/>
          </p:cNvSpPr>
          <p:nvPr>
            <p:ph type="body" sz="quarter" idx="10"/>
          </p:nvPr>
        </p:nvSpPr>
        <p:spPr/>
        <p:txBody>
          <a:bodyPr numCol="2"/>
          <a:lstStyle/>
          <a:p>
            <a:pPr marL="0" indent="0">
              <a:buNone/>
            </a:pPr>
            <a:r>
              <a:rPr lang="en-US" b="1" dirty="0"/>
              <a:t>RV5 (RotaTeq®)</a:t>
            </a:r>
          </a:p>
          <a:p>
            <a:r>
              <a:rPr lang="en-US" dirty="0"/>
              <a:t>Diarrhea 18.1%</a:t>
            </a:r>
          </a:p>
          <a:p>
            <a:r>
              <a:rPr lang="en-US" dirty="0"/>
              <a:t>Vomiting 11.6%</a:t>
            </a:r>
          </a:p>
          <a:p>
            <a:endParaRPr lang="en-US" dirty="0"/>
          </a:p>
          <a:p>
            <a:endParaRPr lang="en-US" dirty="0"/>
          </a:p>
          <a:p>
            <a:endParaRPr lang="en-US" dirty="0"/>
          </a:p>
          <a:p>
            <a:endParaRPr lang="en-US" dirty="0"/>
          </a:p>
          <a:p>
            <a:pPr marL="0" indent="0">
              <a:buNone/>
            </a:pPr>
            <a:endParaRPr lang="en-US" dirty="0"/>
          </a:p>
          <a:p>
            <a:pPr marL="0" indent="0">
              <a:buNone/>
            </a:pPr>
            <a:endParaRPr lang="en-US" dirty="0"/>
          </a:p>
          <a:p>
            <a:pPr marL="0" indent="0">
              <a:buNone/>
            </a:pPr>
            <a:r>
              <a:rPr lang="en-US" b="1" dirty="0"/>
              <a:t>RV1 (Rotarix®)</a:t>
            </a:r>
          </a:p>
          <a:p>
            <a:r>
              <a:rPr lang="en-US" dirty="0"/>
              <a:t>Irritability 11.4%</a:t>
            </a:r>
          </a:p>
          <a:p>
            <a:r>
              <a:rPr lang="en-US" dirty="0"/>
              <a:t>Cough or runny nose 3.6%</a:t>
            </a:r>
          </a:p>
          <a:p>
            <a:r>
              <a:rPr lang="en-US" dirty="0"/>
              <a:t>Flatulence 2.2%</a:t>
            </a:r>
          </a:p>
        </p:txBody>
      </p:sp>
      <p:sp>
        <p:nvSpPr>
          <p:cNvPr id="7" name="TextBox 6">
            <a:extLst>
              <a:ext uri="{FF2B5EF4-FFF2-40B4-BE49-F238E27FC236}">
                <a16:creationId xmlns:a16="http://schemas.microsoft.com/office/drawing/2014/main" id="{6A0A7F06-989A-4D11-A1C0-33185E2941C6}"/>
              </a:ext>
            </a:extLst>
          </p:cNvPr>
          <p:cNvSpPr txBox="1"/>
          <p:nvPr/>
        </p:nvSpPr>
        <p:spPr>
          <a:xfrm>
            <a:off x="457200" y="4460876"/>
            <a:ext cx="8458199" cy="769441"/>
          </a:xfrm>
          <a:prstGeom prst="rect">
            <a:avLst/>
          </a:prstGeom>
          <a:noFill/>
        </p:spPr>
        <p:txBody>
          <a:bodyPr wrap="square" rtlCol="0">
            <a:spAutoFit/>
          </a:bodyPr>
          <a:lstStyle/>
          <a:p>
            <a:r>
              <a:rPr lang="en-US" sz="1100" dirty="0">
                <a:solidFill>
                  <a:schemeClr val="bg2">
                    <a:lumMod val="50000"/>
                  </a:schemeClr>
                </a:solidFill>
                <a:latin typeface="Calibri" panose="020F0502020204030204" pitchFamily="34" charset="0"/>
                <a:cs typeface="Calibri" panose="020F0502020204030204" pitchFamily="34" charset="0"/>
              </a:rPr>
              <a:t>Information from Centers for Disease Control and Prevention. </a:t>
            </a:r>
            <a:r>
              <a:rPr lang="en-US" sz="1100" i="1" dirty="0">
                <a:solidFill>
                  <a:schemeClr val="bg2">
                    <a:lumMod val="50000"/>
                  </a:schemeClr>
                </a:solidFill>
                <a:latin typeface="Calibri" panose="020F0502020204030204" pitchFamily="34" charset="0"/>
                <a:cs typeface="Calibri" panose="020F0502020204030204" pitchFamily="34" charset="0"/>
              </a:rPr>
              <a:t>Epidemiology and Prevention of Vaccine-Preventable Diseases</a:t>
            </a:r>
            <a:r>
              <a:rPr lang="en-US" sz="1100" dirty="0">
                <a:solidFill>
                  <a:schemeClr val="bg2">
                    <a:lumMod val="50000"/>
                  </a:schemeClr>
                </a:solidFill>
                <a:latin typeface="Calibri" panose="020F0502020204030204" pitchFamily="34" charset="0"/>
                <a:cs typeface="Calibri" panose="020F0502020204030204" pitchFamily="34" charset="0"/>
              </a:rPr>
              <a:t>. Hamborsky J, Kroger A, Wolfe S, eds. 13th ed. Washington D.C.: Public Health Foundation; 2015; </a:t>
            </a:r>
            <a:r>
              <a:rPr lang="en-US" sz="1100" dirty="0">
                <a:solidFill>
                  <a:schemeClr val="bg2">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https://www.cdc.gov/vaccines/pubs/pinkbook/index.html</a:t>
            </a:r>
            <a:r>
              <a:rPr lang="en-US" sz="1100" dirty="0">
                <a:solidFill>
                  <a:schemeClr val="bg2">
                    <a:lumMod val="50000"/>
                  </a:schemeClr>
                </a:solidFill>
                <a:latin typeface="Calibri" panose="020F0502020204030204" pitchFamily="34" charset="0"/>
                <a:cs typeface="Calibri" panose="020F0502020204030204" pitchFamily="34" charset="0"/>
              </a:rPr>
              <a:t>; ; </a:t>
            </a:r>
            <a:r>
              <a:rPr lang="en-US" sz="1100" dirty="0">
                <a:solidFill>
                  <a:schemeClr val="bg2">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https://www.fda.gov/vaccines-blood-biologics/vaccines/Rotarix</a:t>
            </a:r>
            <a:r>
              <a:rPr lang="en-US" sz="1100" dirty="0">
                <a:solidFill>
                  <a:schemeClr val="bg2">
                    <a:lumMod val="50000"/>
                  </a:schemeClr>
                </a:solidFill>
                <a:latin typeface="Calibri" panose="020F0502020204030204" pitchFamily="34" charset="0"/>
                <a:cs typeface="Calibri" panose="020F0502020204030204" pitchFamily="34" charset="0"/>
              </a:rPr>
              <a:t>; </a:t>
            </a:r>
            <a:r>
              <a:rPr lang="en-US" sz="1100" dirty="0">
                <a:solidFill>
                  <a:schemeClr val="bg2">
                    <a:lumMod val="5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https://www.fda.gov/vaccines-blood-biologics/vaccines/rotate</a:t>
            </a:r>
            <a:r>
              <a:rPr lang="en-US" sz="1100" dirty="0">
                <a:solidFill>
                  <a:schemeClr val="bg2">
                    <a:lumMod val="50000"/>
                  </a:schemeClr>
                </a:solidFill>
                <a:latin typeface="Calibri" panose="020F0502020204030204" pitchFamily="34" charset="0"/>
                <a:cs typeface="Calibri" panose="020F0502020204030204" pitchFamily="34" charset="0"/>
              </a:rPr>
              <a:t>.</a:t>
            </a:r>
          </a:p>
          <a:p>
            <a:endParaRPr lang="en-US" sz="1100" dirty="0">
              <a:solidFill>
                <a:schemeClr val="bg2">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5923744"/>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p:txBody>
          <a:bodyPr/>
          <a:lstStyle/>
          <a:p>
            <a:r>
              <a:rPr lang="en-US" dirty="0"/>
              <a:t>NURSING CONSIDERATIONS</a:t>
            </a:r>
          </a:p>
        </p:txBody>
      </p:sp>
      <p:sp>
        <p:nvSpPr>
          <p:cNvPr id="6" name="Text Placeholder 5">
            <a:extLst>
              <a:ext uri="{FF2B5EF4-FFF2-40B4-BE49-F238E27FC236}">
                <a16:creationId xmlns:a16="http://schemas.microsoft.com/office/drawing/2014/main" id="{5E855E2F-9B12-493B-9ABE-F9F8255F2E4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332869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076A4B-B449-8D44-B687-04318DB1D7A9}"/>
              </a:ext>
            </a:extLst>
          </p:cNvPr>
          <p:cNvSpPr>
            <a:spLocks noGrp="1"/>
          </p:cNvSpPr>
          <p:nvPr>
            <p:ph type="title"/>
          </p:nvPr>
        </p:nvSpPr>
        <p:spPr/>
        <p:txBody>
          <a:bodyPr/>
          <a:lstStyle/>
          <a:p>
            <a:r>
              <a:rPr lang="en-US" dirty="0"/>
              <a:t>Glossary (continued)</a:t>
            </a:r>
          </a:p>
        </p:txBody>
      </p:sp>
      <p:sp>
        <p:nvSpPr>
          <p:cNvPr id="2" name="Content Placeholder 1">
            <a:extLst>
              <a:ext uri="{FF2B5EF4-FFF2-40B4-BE49-F238E27FC236}">
                <a16:creationId xmlns:a16="http://schemas.microsoft.com/office/drawing/2014/main" id="{0D90D0A9-0CBD-A04E-A973-C7445483E9F0}"/>
              </a:ext>
            </a:extLst>
          </p:cNvPr>
          <p:cNvSpPr>
            <a:spLocks noGrp="1"/>
          </p:cNvSpPr>
          <p:nvPr>
            <p:ph type="body" sz="quarter" idx="10"/>
          </p:nvPr>
        </p:nvSpPr>
        <p:spPr/>
        <p:txBody>
          <a:bodyPr/>
          <a:lstStyle/>
          <a:p>
            <a:r>
              <a:rPr lang="en-US" sz="1800" b="1" dirty="0"/>
              <a:t>Incubation period: </a:t>
            </a:r>
            <a:r>
              <a:rPr lang="en-US" sz="1800" dirty="0"/>
              <a:t>The length of time between entry of an infectious agent into the body and the beginning of disease symptoms. </a:t>
            </a:r>
            <a:endParaRPr lang="en-US" sz="1800" b="1" dirty="0">
              <a:cs typeface="Calibri" panose="020F0502020204030204" pitchFamily="34" charset="0"/>
            </a:endParaRPr>
          </a:p>
          <a:p>
            <a:r>
              <a:rPr lang="en-US" sz="1800" b="1" dirty="0">
                <a:cs typeface="Calibri" panose="020F0502020204030204" pitchFamily="34" charset="0"/>
              </a:rPr>
              <a:t>Informed consent: </a:t>
            </a:r>
            <a:r>
              <a:rPr lang="en-US" sz="1800" dirty="0">
                <a:cs typeface="Calibri" panose="020F0502020204030204" pitchFamily="34" charset="0"/>
              </a:rPr>
              <a:t>Process by which a patient or parent makes a voluntary decision about a procedure or intervention after being fully informed by a health care provider about the risks and benefits of the procedure or intervention; some states have informed consent laws for vaccination.</a:t>
            </a:r>
            <a:endParaRPr lang="en-US" sz="1800" b="1" dirty="0"/>
          </a:p>
          <a:p>
            <a:r>
              <a:rPr lang="en-US" sz="1800" b="1" dirty="0"/>
              <a:t>Intussusception: </a:t>
            </a:r>
            <a:r>
              <a:rPr lang="en-US" sz="1800" dirty="0"/>
              <a:t>A type of bowel blockage that happens when one portion of the bowel slides into the next, much like the pieces of a telescope; it is treated in a hospital and may require surgery.</a:t>
            </a:r>
          </a:p>
          <a:p>
            <a:r>
              <a:rPr lang="en-US" sz="1800" b="1" dirty="0"/>
              <a:t>Isotonic diarrhea: </a:t>
            </a:r>
            <a:r>
              <a:rPr lang="en-US" sz="1800" dirty="0"/>
              <a:t>passage of three or more loose or liquid stools per day in which net loss of sodium and water are in the same proportion as is normally found in extracellular fluid.</a:t>
            </a:r>
          </a:p>
          <a:p>
            <a:pPr marL="0" indent="0">
              <a:buNone/>
            </a:pPr>
            <a:endParaRPr lang="en-US" sz="1800" dirty="0"/>
          </a:p>
          <a:p>
            <a:pPr marL="0" indent="0">
              <a:buNone/>
            </a:pPr>
            <a:endParaRPr lang="en-US" sz="1800" dirty="0"/>
          </a:p>
          <a:p>
            <a:pPr marL="0" indent="0">
              <a:buNone/>
            </a:pPr>
            <a:endParaRPr lang="en-US" sz="1800" dirty="0"/>
          </a:p>
        </p:txBody>
      </p:sp>
      <p:sp>
        <p:nvSpPr>
          <p:cNvPr id="4" name="Rectangle 3">
            <a:extLst>
              <a:ext uri="{FF2B5EF4-FFF2-40B4-BE49-F238E27FC236}">
                <a16:creationId xmlns:a16="http://schemas.microsoft.com/office/drawing/2014/main" id="{356EB3E5-2F01-42D0-9214-BCA219EFFACC}"/>
              </a:ext>
            </a:extLst>
          </p:cNvPr>
          <p:cNvSpPr/>
          <p:nvPr/>
        </p:nvSpPr>
        <p:spPr>
          <a:xfrm>
            <a:off x="457200" y="4752855"/>
            <a:ext cx="4404988" cy="369332"/>
          </a:xfrm>
          <a:prstGeom prst="rect">
            <a:avLst/>
          </a:prstGeom>
        </p:spPr>
        <p:txBody>
          <a:bodyPr wrap="none">
            <a:spAutoFit/>
          </a:bodyPr>
          <a:lstStyle/>
          <a:p>
            <a:pPr marL="0" indent="0">
              <a:buNone/>
            </a:pPr>
            <a:r>
              <a:rPr lang="en-US">
                <a:solidFill>
                  <a:schemeClr val="accent3"/>
                </a:solidFill>
              </a:rPr>
              <a:t>DELETE THIS SLIDE BEFORE PRESENTATION</a:t>
            </a:r>
            <a:endParaRPr lang="en-US" dirty="0">
              <a:solidFill>
                <a:schemeClr val="accent3"/>
              </a:solidFill>
            </a:endParaRPr>
          </a:p>
        </p:txBody>
      </p:sp>
    </p:spTree>
    <p:extLst>
      <p:ext uri="{BB962C8B-B14F-4D97-AF65-F5344CB8AC3E}">
        <p14:creationId xmlns:p14="http://schemas.microsoft.com/office/powerpoint/2010/main" val="2545622755"/>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7EF544-8A06-8444-9706-EE3B9B7D6E7B}"/>
              </a:ext>
            </a:extLst>
          </p:cNvPr>
          <p:cNvSpPr>
            <a:spLocks noGrp="1"/>
          </p:cNvSpPr>
          <p:nvPr>
            <p:ph type="title"/>
          </p:nvPr>
        </p:nvSpPr>
        <p:spPr/>
        <p:txBody>
          <a:bodyPr/>
          <a:lstStyle/>
          <a:p>
            <a:r>
              <a:rPr lang="en-US" dirty="0"/>
              <a:t>Nursing Considerations</a:t>
            </a:r>
          </a:p>
        </p:txBody>
      </p:sp>
      <p:sp>
        <p:nvSpPr>
          <p:cNvPr id="6" name="Text Placeholder 1">
            <a:extLst>
              <a:ext uri="{FF2B5EF4-FFF2-40B4-BE49-F238E27FC236}">
                <a16:creationId xmlns:a16="http://schemas.microsoft.com/office/drawing/2014/main" id="{09042E95-368C-4812-91FF-A186EB01C81D}"/>
              </a:ext>
            </a:extLst>
          </p:cNvPr>
          <p:cNvSpPr txBox="1">
            <a:spLocks/>
          </p:cNvSpPr>
          <p:nvPr/>
        </p:nvSpPr>
        <p:spPr bwMode="auto">
          <a:xfrm>
            <a:off x="436880" y="4461661"/>
            <a:ext cx="870712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100">
                <a:solidFill>
                  <a:schemeClr val="bg2">
                    <a:lumMod val="50000"/>
                  </a:schemeClr>
                </a:solidFill>
              </a:rPr>
              <a:t>Information from Centers for Disease Control and Prevention. </a:t>
            </a:r>
            <a:r>
              <a:rPr lang="en-US" sz="1100" i="1">
                <a:solidFill>
                  <a:schemeClr val="bg2">
                    <a:lumMod val="50000"/>
                  </a:schemeClr>
                </a:solidFill>
              </a:rPr>
              <a:t>Epidemiology and Prevention of Vaccine-Preventable Diseases</a:t>
            </a:r>
            <a:r>
              <a:rPr lang="en-US" sz="1100">
                <a:solidFill>
                  <a:schemeClr val="bg2">
                    <a:lumMod val="50000"/>
                  </a:schemeClr>
                </a:solidFill>
              </a:rPr>
              <a:t>. Hamborsky J, Kroger A, Wolfe S, eds. 13th ed. Washington D.C.: Public Health Foundation; 2015;</a:t>
            </a:r>
            <a:r>
              <a:rPr lang="en-US" sz="1100">
                <a:solidFill>
                  <a:schemeClr val="bg2">
                    <a:lumMod val="50000"/>
                  </a:schemeClr>
                </a:solidFill>
                <a:cs typeface="Calibri" panose="020F0502020204030204" pitchFamily="34" charset="0"/>
                <a:hlinkClick r:id="rId3">
                  <a:extLst>
                    <a:ext uri="{A12FA001-AC4F-418D-AE19-62706E023703}">
                      <ahyp:hlinkClr xmlns:ahyp="http://schemas.microsoft.com/office/drawing/2018/hyperlinkcolor" val="tx"/>
                    </a:ext>
                  </a:extLst>
                </a:hlinkClick>
              </a:rPr>
              <a:t> https://www.cdc.gov/vaccines/pubs/pinkbook/index.html</a:t>
            </a:r>
            <a:r>
              <a:rPr lang="en-US" sz="1100">
                <a:solidFill>
                  <a:schemeClr val="bg2">
                    <a:lumMod val="50000"/>
                  </a:schemeClr>
                </a:solidFill>
                <a:cs typeface="Calibri" panose="020F0502020204030204" pitchFamily="34" charset="0"/>
              </a:rPr>
              <a:t>;</a:t>
            </a:r>
            <a:r>
              <a:rPr lang="en-US" sz="1100">
                <a:solidFill>
                  <a:schemeClr val="bg2">
                    <a:lumMod val="50000"/>
                  </a:schemeClr>
                </a:solidFill>
              </a:rPr>
              <a:t> https://www.cdc.gov/vaccines/parents/by-age/months-1-2.html.</a:t>
            </a:r>
            <a:endParaRPr lang="en-US" sz="1100" dirty="0">
              <a:solidFill>
                <a:schemeClr val="bg2">
                  <a:lumMod val="50000"/>
                </a:schemeClr>
              </a:solidFill>
            </a:endParaRPr>
          </a:p>
        </p:txBody>
      </p:sp>
      <p:graphicFrame>
        <p:nvGraphicFramePr>
          <p:cNvPr id="8" name="Table 7">
            <a:extLst>
              <a:ext uri="{FF2B5EF4-FFF2-40B4-BE49-F238E27FC236}">
                <a16:creationId xmlns:a16="http://schemas.microsoft.com/office/drawing/2014/main" id="{3EC2560D-9CA4-4077-941A-5DA85F839C59}"/>
              </a:ext>
            </a:extLst>
          </p:cNvPr>
          <p:cNvGraphicFramePr>
            <a:graphicFrameLocks noGrp="1"/>
          </p:cNvGraphicFramePr>
          <p:nvPr>
            <p:extLst>
              <p:ext uri="{D42A27DB-BD31-4B8C-83A1-F6EECF244321}">
                <p14:modId xmlns:p14="http://schemas.microsoft.com/office/powerpoint/2010/main" val="1828408193"/>
              </p:ext>
            </p:extLst>
          </p:nvPr>
        </p:nvGraphicFramePr>
        <p:xfrm>
          <a:off x="571312" y="1039099"/>
          <a:ext cx="8229600" cy="3322320"/>
        </p:xfrm>
        <a:graphic>
          <a:graphicData uri="http://schemas.openxmlformats.org/drawingml/2006/table">
            <a:tbl>
              <a:tblPr firstRow="1" bandRow="1">
                <a:tableStyleId>{912C8C85-51F0-491E-9774-3900AFEF0FD7}</a:tableStyleId>
              </a:tblPr>
              <a:tblGrid>
                <a:gridCol w="1211802">
                  <a:extLst>
                    <a:ext uri="{9D8B030D-6E8A-4147-A177-3AD203B41FA5}">
                      <a16:colId xmlns:a16="http://schemas.microsoft.com/office/drawing/2014/main" val="2650060501"/>
                    </a:ext>
                  </a:extLst>
                </a:gridCol>
                <a:gridCol w="3506680">
                  <a:extLst>
                    <a:ext uri="{9D8B030D-6E8A-4147-A177-3AD203B41FA5}">
                      <a16:colId xmlns:a16="http://schemas.microsoft.com/office/drawing/2014/main" val="3095082634"/>
                    </a:ext>
                  </a:extLst>
                </a:gridCol>
                <a:gridCol w="3511118">
                  <a:extLst>
                    <a:ext uri="{9D8B030D-6E8A-4147-A177-3AD203B41FA5}">
                      <a16:colId xmlns:a16="http://schemas.microsoft.com/office/drawing/2014/main" val="2407542297"/>
                    </a:ext>
                  </a:extLst>
                </a:gridCol>
              </a:tblGrid>
              <a:tr h="540828">
                <a:tc>
                  <a:txBody>
                    <a:bodyPr/>
                    <a:lstStyle/>
                    <a:p>
                      <a:endParaRPr lang="en-US" sz="1600" dirty="0"/>
                    </a:p>
                  </a:txBody>
                  <a:tcPr/>
                </a:tc>
                <a:tc>
                  <a:txBody>
                    <a:bodyPr/>
                    <a:lstStyle/>
                    <a:p>
                      <a:r>
                        <a:rPr lang="en-US" sz="1600" dirty="0">
                          <a:solidFill>
                            <a:schemeClr val="bg2"/>
                          </a:solidFill>
                        </a:rPr>
                        <a:t>Reaction Following Vaccine Administration</a:t>
                      </a:r>
                    </a:p>
                  </a:txBody>
                  <a:tcPr/>
                </a:tc>
                <a:tc>
                  <a:txBody>
                    <a:bodyPr/>
                    <a:lstStyle/>
                    <a:p>
                      <a:r>
                        <a:rPr lang="en-US" sz="1600" dirty="0">
                          <a:solidFill>
                            <a:schemeClr val="bg2"/>
                          </a:solidFill>
                        </a:rPr>
                        <a:t>Supportive Treatment Recommendation</a:t>
                      </a:r>
                    </a:p>
                  </a:txBody>
                  <a:tcPr/>
                </a:tc>
                <a:extLst>
                  <a:ext uri="{0D108BD9-81ED-4DB2-BD59-A6C34878D82A}">
                    <a16:rowId xmlns:a16="http://schemas.microsoft.com/office/drawing/2014/main" val="624281924"/>
                  </a:ext>
                </a:extLst>
              </a:tr>
              <a:tr h="1480161">
                <a:tc>
                  <a:txBody>
                    <a:bodyPr/>
                    <a:lstStyle/>
                    <a:p>
                      <a:pPr algn="ctr"/>
                      <a:r>
                        <a:rPr lang="en-US" sz="1400" b="1" dirty="0">
                          <a:solidFill>
                            <a:srgbClr val="005DAA"/>
                          </a:solidFill>
                          <a:latin typeface="Calibri" panose="020F0502020204030204" pitchFamily="34" charset="0"/>
                          <a:cs typeface="Calibri" panose="020F0502020204030204" pitchFamily="34" charset="0"/>
                        </a:rPr>
                        <a:t>Mild to Moderate</a:t>
                      </a:r>
                    </a:p>
                  </a:txBody>
                  <a:tcPr anchor="ctr">
                    <a:lnR w="12700" cap="flat" cmpd="sng" algn="ctr">
                      <a:solidFill>
                        <a:schemeClr val="accent6"/>
                      </a:solidFill>
                      <a:prstDash val="solid"/>
                      <a:round/>
                      <a:headEnd type="none" w="med" len="med"/>
                      <a:tailEnd type="none" w="med" len="med"/>
                    </a:lnR>
                    <a:solidFill>
                      <a:srgbClr val="D6E3FF">
                        <a:alpha val="56078"/>
                      </a:srgbClr>
                    </a:solidFill>
                  </a:tcPr>
                </a:tc>
                <a:tc>
                  <a:txBody>
                    <a:bodyPr/>
                    <a:lstStyle/>
                    <a:p>
                      <a:r>
                        <a:rPr lang="en-US" sz="1400" b="1" dirty="0">
                          <a:solidFill>
                            <a:schemeClr val="accent4">
                              <a:lumMod val="75000"/>
                            </a:schemeClr>
                          </a:solidFill>
                          <a:latin typeface="Calibri" panose="020F0502020204030204" pitchFamily="34" charset="0"/>
                          <a:cs typeface="Calibri" panose="020F0502020204030204" pitchFamily="34" charset="0"/>
                        </a:rPr>
                        <a:t>RV5 </a:t>
                      </a:r>
                    </a:p>
                    <a:p>
                      <a:pPr marL="285750" lvl="0" indent="-285750">
                        <a:buFont typeface="Arial" panose="020B0604020202020204" pitchFamily="34" charset="0"/>
                        <a:buChar char="•"/>
                      </a:pPr>
                      <a:r>
                        <a:rPr lang="en-US" sz="1400" dirty="0">
                          <a:solidFill>
                            <a:schemeClr val="accent4">
                              <a:lumMod val="75000"/>
                            </a:schemeClr>
                          </a:solidFill>
                          <a:latin typeface="Calibri" panose="020F0502020204030204" pitchFamily="34" charset="0"/>
                          <a:cs typeface="Calibri" panose="020F0502020204030204" pitchFamily="34" charset="0"/>
                        </a:rPr>
                        <a:t>Diarrhea </a:t>
                      </a:r>
                    </a:p>
                    <a:p>
                      <a:pPr marL="285750" lvl="0" indent="-285750">
                        <a:buFont typeface="Arial" panose="020B0604020202020204" pitchFamily="34" charset="0"/>
                        <a:buChar char="•"/>
                      </a:pPr>
                      <a:r>
                        <a:rPr lang="en-US" sz="1400" dirty="0">
                          <a:solidFill>
                            <a:schemeClr val="accent4">
                              <a:lumMod val="75000"/>
                            </a:schemeClr>
                          </a:solidFill>
                          <a:latin typeface="Calibri" panose="020F0502020204030204" pitchFamily="34" charset="0"/>
                          <a:cs typeface="Calibri" panose="020F0502020204030204" pitchFamily="34" charset="0"/>
                        </a:rPr>
                        <a:t>Vomiting</a:t>
                      </a:r>
                    </a:p>
                    <a:p>
                      <a:r>
                        <a:rPr lang="en-US" sz="1400" b="1" dirty="0">
                          <a:solidFill>
                            <a:schemeClr val="accent4">
                              <a:lumMod val="75000"/>
                            </a:schemeClr>
                          </a:solidFill>
                          <a:latin typeface="Calibri" panose="020F0502020204030204" pitchFamily="34" charset="0"/>
                          <a:cs typeface="Calibri" panose="020F0502020204030204" pitchFamily="34" charset="0"/>
                        </a:rPr>
                        <a:t>RV1</a:t>
                      </a:r>
                      <a:r>
                        <a:rPr lang="en-US" sz="1400" dirty="0">
                          <a:solidFill>
                            <a:schemeClr val="accent4">
                              <a:lumMod val="75000"/>
                            </a:schemeClr>
                          </a:solidFill>
                          <a:latin typeface="Calibri" panose="020F0502020204030204" pitchFamily="34" charset="0"/>
                          <a:cs typeface="Calibri" panose="020F0502020204030204" pitchFamily="34" charset="0"/>
                        </a:rPr>
                        <a:t> </a:t>
                      </a:r>
                    </a:p>
                    <a:p>
                      <a:pPr marL="285750" lvl="0" indent="-285750">
                        <a:buFont typeface="Arial" panose="020B0604020202020204" pitchFamily="34" charset="0"/>
                        <a:buChar char="•"/>
                      </a:pPr>
                      <a:r>
                        <a:rPr lang="en-US" sz="1400" dirty="0">
                          <a:solidFill>
                            <a:schemeClr val="accent4">
                              <a:lumMod val="75000"/>
                            </a:schemeClr>
                          </a:solidFill>
                          <a:latin typeface="Calibri" panose="020F0502020204030204" pitchFamily="34" charset="0"/>
                          <a:cs typeface="Calibri" panose="020F0502020204030204" pitchFamily="34" charset="0"/>
                        </a:rPr>
                        <a:t>Irritability</a:t>
                      </a:r>
                    </a:p>
                    <a:p>
                      <a:pPr marL="285750" lvl="0" indent="-285750">
                        <a:buFont typeface="Arial" panose="020B0604020202020204" pitchFamily="34" charset="0"/>
                        <a:buChar char="•"/>
                      </a:pPr>
                      <a:r>
                        <a:rPr lang="en-US" sz="1400" dirty="0">
                          <a:solidFill>
                            <a:schemeClr val="accent4">
                              <a:lumMod val="75000"/>
                            </a:schemeClr>
                          </a:solidFill>
                          <a:latin typeface="Calibri" panose="020F0502020204030204" pitchFamily="34" charset="0"/>
                          <a:cs typeface="Calibri" panose="020F0502020204030204" pitchFamily="34" charset="0"/>
                        </a:rPr>
                        <a:t>Cough or runny nose </a:t>
                      </a:r>
                    </a:p>
                    <a:p>
                      <a:pPr marL="285750" lvl="0" indent="-285750">
                        <a:buFont typeface="Arial" panose="020B0604020202020204" pitchFamily="34" charset="0"/>
                        <a:buChar char="•"/>
                      </a:pPr>
                      <a:r>
                        <a:rPr lang="en-US" sz="1400" dirty="0">
                          <a:solidFill>
                            <a:schemeClr val="accent4">
                              <a:lumMod val="75000"/>
                            </a:schemeClr>
                          </a:solidFill>
                          <a:latin typeface="Calibri" panose="020F0502020204030204" pitchFamily="34" charset="0"/>
                          <a:cs typeface="Calibri" panose="020F0502020204030204" pitchFamily="34" charset="0"/>
                        </a:rPr>
                        <a:t>Flatulence </a:t>
                      </a: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tx2">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solidFill>
                            <a:schemeClr val="accent4">
                              <a:lumMod val="75000"/>
                            </a:schemeClr>
                          </a:solidFill>
                          <a:latin typeface="Calibri" panose="020F0502020204030204" pitchFamily="34" charset="0"/>
                          <a:cs typeface="Calibri" panose="020F0502020204030204" pitchFamily="34" charset="0"/>
                        </a:rPr>
                        <a:t>Usually self-limiting</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dirty="0">
                          <a:solidFill>
                            <a:schemeClr val="accent4">
                              <a:lumMod val="75000"/>
                            </a:schemeClr>
                          </a:solidFill>
                          <a:latin typeface="Calibri" panose="020F0502020204030204" pitchFamily="34" charset="0"/>
                          <a:cs typeface="Calibri" panose="020F0502020204030204" pitchFamily="34" charset="0"/>
                        </a:rPr>
                        <a:t>Encourage rest and hydration and refer to provider if reactions persist or worsen</a:t>
                      </a:r>
                    </a:p>
                  </a:txBody>
                  <a:tcP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225778144"/>
                  </a:ext>
                </a:extLst>
              </a:tr>
              <a:tr h="1081656">
                <a:tc>
                  <a:txBody>
                    <a:bodyPr/>
                    <a:lstStyle/>
                    <a:p>
                      <a:pPr algn="ctr"/>
                      <a:r>
                        <a:rPr lang="en-US" sz="1400" b="1" dirty="0">
                          <a:solidFill>
                            <a:srgbClr val="005DAA"/>
                          </a:solidFill>
                          <a:latin typeface="Calibri" panose="020F0502020204030204" pitchFamily="34" charset="0"/>
                          <a:cs typeface="Calibri" panose="020F0502020204030204" pitchFamily="34" charset="0"/>
                        </a:rPr>
                        <a:t>Severe</a:t>
                      </a:r>
                    </a:p>
                  </a:txBody>
                  <a:tcPr anchor="ctr">
                    <a:lnR w="12700" cap="flat" cmpd="sng" algn="ctr">
                      <a:solidFill>
                        <a:schemeClr val="accent6"/>
                      </a:solidFill>
                      <a:prstDash val="solid"/>
                      <a:round/>
                      <a:headEnd type="none" w="med" len="med"/>
                      <a:tailEnd type="none" w="med" len="med"/>
                    </a:lnR>
                    <a:solidFill>
                      <a:srgbClr val="D6E3FF">
                        <a:alpha val="56078"/>
                      </a:srgbClr>
                    </a:solidFill>
                  </a:tcPr>
                </a:tc>
                <a:tc>
                  <a:txBody>
                    <a:bodyPr/>
                    <a:lstStyle/>
                    <a:p>
                      <a:r>
                        <a:rPr lang="en-US" sz="1400" b="1" dirty="0">
                          <a:solidFill>
                            <a:schemeClr val="accent4">
                              <a:lumMod val="75000"/>
                            </a:schemeClr>
                          </a:solidFill>
                          <a:latin typeface="Calibri" panose="020F0502020204030204" pitchFamily="34" charset="0"/>
                          <a:cs typeface="Calibri" panose="020F0502020204030204" pitchFamily="34" charset="0"/>
                        </a:rPr>
                        <a:t>Intussusception</a:t>
                      </a:r>
                    </a:p>
                    <a:p>
                      <a:pPr marL="285750" indent="-285750">
                        <a:buFont typeface="Arial" panose="020B0604020202020204" pitchFamily="34" charset="0"/>
                        <a:buChar char="•"/>
                      </a:pPr>
                      <a:r>
                        <a:rPr lang="en-US" sz="1400" dirty="0">
                          <a:solidFill>
                            <a:schemeClr val="accent4">
                              <a:lumMod val="75000"/>
                            </a:schemeClr>
                          </a:solidFill>
                          <a:latin typeface="Calibri" panose="020F0502020204030204" pitchFamily="34" charset="0"/>
                          <a:cs typeface="Calibri" panose="020F0502020204030204" pitchFamily="34" charset="0"/>
                        </a:rPr>
                        <a:t>Vomiting</a:t>
                      </a:r>
                    </a:p>
                    <a:p>
                      <a:pPr marL="285750" indent="-285750">
                        <a:buFont typeface="Arial" panose="020B0604020202020204" pitchFamily="34" charset="0"/>
                        <a:buChar char="•"/>
                      </a:pPr>
                      <a:r>
                        <a:rPr lang="en-US" sz="1400" dirty="0">
                          <a:solidFill>
                            <a:schemeClr val="accent4">
                              <a:lumMod val="75000"/>
                            </a:schemeClr>
                          </a:solidFill>
                          <a:latin typeface="Calibri" panose="020F0502020204030204" pitchFamily="34" charset="0"/>
                          <a:cs typeface="Calibri" panose="020F0502020204030204" pitchFamily="34" charset="0"/>
                        </a:rPr>
                        <a:t>Blood in stool</a:t>
                      </a:r>
                    </a:p>
                    <a:p>
                      <a:pPr marL="285750" indent="-285750">
                        <a:buFont typeface="Arial" panose="020B0604020202020204" pitchFamily="34" charset="0"/>
                        <a:buChar char="•"/>
                      </a:pPr>
                      <a:r>
                        <a:rPr lang="en-US" sz="1400" dirty="0">
                          <a:solidFill>
                            <a:schemeClr val="accent4">
                              <a:lumMod val="75000"/>
                            </a:schemeClr>
                          </a:solidFill>
                          <a:latin typeface="Calibri" panose="020F0502020204030204" pitchFamily="34" charset="0"/>
                          <a:cs typeface="Calibri" panose="020F0502020204030204" pitchFamily="34" charset="0"/>
                        </a:rPr>
                        <a:t>Weakness</a:t>
                      </a:r>
                    </a:p>
                    <a:p>
                      <a:pPr marL="285750" indent="-285750">
                        <a:buFont typeface="Arial" panose="020B0604020202020204" pitchFamily="34" charset="0"/>
                        <a:buChar char="•"/>
                      </a:pPr>
                      <a:r>
                        <a:rPr lang="en-US" sz="1400" dirty="0">
                          <a:solidFill>
                            <a:schemeClr val="accent4">
                              <a:lumMod val="75000"/>
                            </a:schemeClr>
                          </a:solidFill>
                          <a:latin typeface="Calibri" panose="020F0502020204030204" pitchFamily="34" charset="0"/>
                          <a:cs typeface="Calibri" panose="020F0502020204030204" pitchFamily="34" charset="0"/>
                        </a:rPr>
                        <a:t>Irritability</a:t>
                      </a: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tx2">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chemeClr val="accent4">
                              <a:lumMod val="75000"/>
                            </a:schemeClr>
                          </a:solidFill>
                          <a:latin typeface="Calibri" panose="020F0502020204030204" pitchFamily="34" charset="0"/>
                          <a:cs typeface="Calibri" panose="020F0502020204030204" pitchFamily="34" charset="0"/>
                        </a:rPr>
                        <a:t>Immediate referral to hospital for radiologic assessment and treatment</a:t>
                      </a:r>
                    </a:p>
                    <a:p>
                      <a:endParaRPr lang="en-US" sz="900" dirty="0">
                        <a:solidFill>
                          <a:schemeClr val="accent4">
                            <a:lumMod val="75000"/>
                          </a:schemeClr>
                        </a:solidFill>
                        <a:latin typeface="Calibri" panose="020F0502020204030204" pitchFamily="34" charset="0"/>
                        <a:cs typeface="Calibri" panose="020F0502020204030204" pitchFamily="34" charset="0"/>
                      </a:endParaRPr>
                    </a:p>
                  </a:txBody>
                  <a:tcP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503924523"/>
                  </a:ext>
                </a:extLst>
              </a:tr>
            </a:tbl>
          </a:graphicData>
        </a:graphic>
      </p:graphicFrame>
    </p:spTree>
    <p:extLst>
      <p:ext uri="{BB962C8B-B14F-4D97-AF65-F5344CB8AC3E}">
        <p14:creationId xmlns:p14="http://schemas.microsoft.com/office/powerpoint/2010/main" val="1222627731"/>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7EF544-8A06-8444-9706-EE3B9B7D6E7B}"/>
              </a:ext>
            </a:extLst>
          </p:cNvPr>
          <p:cNvSpPr>
            <a:spLocks noGrp="1"/>
          </p:cNvSpPr>
          <p:nvPr>
            <p:ph type="title"/>
          </p:nvPr>
        </p:nvSpPr>
        <p:spPr/>
        <p:txBody>
          <a:bodyPr/>
          <a:lstStyle/>
          <a:p>
            <a:r>
              <a:rPr lang="en-US" dirty="0"/>
              <a:t>Nursing Considerations</a:t>
            </a:r>
          </a:p>
        </p:txBody>
      </p:sp>
      <p:sp>
        <p:nvSpPr>
          <p:cNvPr id="6" name="Text Placeholder 4">
            <a:extLst>
              <a:ext uri="{FF2B5EF4-FFF2-40B4-BE49-F238E27FC236}">
                <a16:creationId xmlns:a16="http://schemas.microsoft.com/office/drawing/2014/main" id="{BDBE612E-235D-4264-A314-EA707A254E93}"/>
              </a:ext>
            </a:extLst>
          </p:cNvPr>
          <p:cNvSpPr>
            <a:spLocks noGrp="1"/>
          </p:cNvSpPr>
          <p:nvPr>
            <p:ph type="body" sz="quarter" idx="10"/>
          </p:nvPr>
        </p:nvSpPr>
        <p:spPr>
          <a:xfrm>
            <a:off x="457200" y="1158875"/>
            <a:ext cx="5049520" cy="3341688"/>
          </a:xfrm>
        </p:spPr>
        <p:txBody>
          <a:bodyPr/>
          <a:lstStyle/>
          <a:p>
            <a:pPr marL="0" indent="0">
              <a:buNone/>
            </a:pPr>
            <a:r>
              <a:rPr lang="en-US" b="1" dirty="0">
                <a:solidFill>
                  <a:schemeClr val="accent5"/>
                </a:solidFill>
                <a:hlinkClick r:id="rId3">
                  <a:extLst>
                    <a:ext uri="{A12FA001-AC4F-418D-AE19-62706E023703}">
                      <ahyp:hlinkClr xmlns:ahyp="http://schemas.microsoft.com/office/drawing/2018/hyperlinkcolor" val="tx"/>
                    </a:ext>
                  </a:extLst>
                </a:hlinkClick>
              </a:rPr>
              <a:t>Vaccinate with Confidence</a:t>
            </a:r>
            <a:endParaRPr lang="en-US" b="1" dirty="0">
              <a:solidFill>
                <a:schemeClr val="accent5"/>
              </a:solidFill>
            </a:endParaRPr>
          </a:p>
          <a:p>
            <a:r>
              <a:rPr lang="en-US" dirty="0"/>
              <a:t>CDC’s strategic framework to strengthen vaccine confidence and prevent outbreaks of vaccine-preventable diseases in the United States</a:t>
            </a:r>
          </a:p>
          <a:p>
            <a:r>
              <a:rPr lang="en-US" dirty="0"/>
              <a:t>Key priorities:</a:t>
            </a:r>
          </a:p>
          <a:p>
            <a:pPr lvl="1"/>
            <a:r>
              <a:rPr lang="en-US" dirty="0"/>
              <a:t>Protect communities. </a:t>
            </a:r>
          </a:p>
          <a:p>
            <a:pPr lvl="1"/>
            <a:r>
              <a:rPr lang="en-US" dirty="0"/>
              <a:t>Empower families.</a:t>
            </a:r>
          </a:p>
          <a:p>
            <a:pPr lvl="1"/>
            <a:r>
              <a:rPr lang="en-US" dirty="0"/>
              <a:t>Stop myths.</a:t>
            </a:r>
          </a:p>
          <a:p>
            <a:pPr marL="0" indent="0">
              <a:buNone/>
            </a:pPr>
            <a:r>
              <a:rPr lang="en-US" dirty="0"/>
              <a:t>	</a:t>
            </a:r>
          </a:p>
        </p:txBody>
      </p:sp>
      <p:sp>
        <p:nvSpPr>
          <p:cNvPr id="8" name="Text Placeholder 5">
            <a:extLst>
              <a:ext uri="{FF2B5EF4-FFF2-40B4-BE49-F238E27FC236}">
                <a16:creationId xmlns:a16="http://schemas.microsoft.com/office/drawing/2014/main" id="{4A1CF445-EC3B-4E10-8B66-CE899395017F}"/>
              </a:ext>
            </a:extLst>
          </p:cNvPr>
          <p:cNvSpPr txBox="1">
            <a:spLocks/>
          </p:cNvSpPr>
          <p:nvPr/>
        </p:nvSpPr>
        <p:spPr bwMode="auto">
          <a:xfrm>
            <a:off x="457200" y="4805680"/>
            <a:ext cx="8229600" cy="338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100">
                <a:solidFill>
                  <a:schemeClr val="bg2">
                    <a:lumMod val="50000"/>
                  </a:schemeClr>
                </a:solidFill>
              </a:rPr>
              <a:t>Information from https://www.cdc.gov/vaccines/partners/vaccinate-with-confidence.html.</a:t>
            </a:r>
            <a:endParaRPr lang="en-US" sz="1100" dirty="0">
              <a:solidFill>
                <a:schemeClr val="bg2">
                  <a:lumMod val="50000"/>
                </a:schemeClr>
              </a:solidFill>
            </a:endParaRPr>
          </a:p>
        </p:txBody>
      </p:sp>
      <p:pic>
        <p:nvPicPr>
          <p:cNvPr id="9" name="Picture 8">
            <a:extLst>
              <a:ext uri="{FF2B5EF4-FFF2-40B4-BE49-F238E27FC236}">
                <a16:creationId xmlns:a16="http://schemas.microsoft.com/office/drawing/2014/main" id="{29D6101C-4403-4EB8-97CE-F5AEED239553}"/>
              </a:ext>
            </a:extLst>
          </p:cNvPr>
          <p:cNvPicPr>
            <a:picLocks noChangeAspect="1"/>
          </p:cNvPicPr>
          <p:nvPr/>
        </p:nvPicPr>
        <p:blipFill>
          <a:blip r:embed="rId4"/>
          <a:stretch>
            <a:fillRect/>
          </a:stretch>
        </p:blipFill>
        <p:spPr>
          <a:xfrm>
            <a:off x="5643930" y="1158875"/>
            <a:ext cx="2708288" cy="3450518"/>
          </a:xfrm>
          <a:prstGeom prst="rect">
            <a:avLst/>
          </a:prstGeom>
        </p:spPr>
      </p:pic>
    </p:spTree>
    <p:extLst>
      <p:ext uri="{BB962C8B-B14F-4D97-AF65-F5344CB8AC3E}">
        <p14:creationId xmlns:p14="http://schemas.microsoft.com/office/powerpoint/2010/main" val="433759414"/>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69FF0-0CC6-4E00-B3E5-03258099C5A7}"/>
              </a:ext>
            </a:extLst>
          </p:cNvPr>
          <p:cNvSpPr>
            <a:spLocks noGrp="1"/>
          </p:cNvSpPr>
          <p:nvPr>
            <p:ph type="title"/>
          </p:nvPr>
        </p:nvSpPr>
        <p:spPr/>
        <p:txBody>
          <a:bodyPr/>
          <a:lstStyle/>
          <a:p>
            <a:endParaRPr lang="en-US" dirty="0"/>
          </a:p>
        </p:txBody>
      </p:sp>
      <p:pic>
        <p:nvPicPr>
          <p:cNvPr id="8" name="Picture 7">
            <a:extLst>
              <a:ext uri="{FF2B5EF4-FFF2-40B4-BE49-F238E27FC236}">
                <a16:creationId xmlns:a16="http://schemas.microsoft.com/office/drawing/2014/main" id="{2C3F4AE9-3EB1-4315-A57D-9E4D7E8DE486}"/>
              </a:ext>
            </a:extLst>
          </p:cNvPr>
          <p:cNvPicPr>
            <a:picLocks noChangeAspect="1"/>
          </p:cNvPicPr>
          <p:nvPr/>
        </p:nvPicPr>
        <p:blipFill>
          <a:blip r:embed="rId3"/>
          <a:stretch>
            <a:fillRect/>
          </a:stretch>
        </p:blipFill>
        <p:spPr>
          <a:xfrm>
            <a:off x="0" y="-1"/>
            <a:ext cx="9208588" cy="4678681"/>
          </a:xfrm>
          <a:prstGeom prst="rect">
            <a:avLst/>
          </a:prstGeom>
        </p:spPr>
      </p:pic>
      <p:sp>
        <p:nvSpPr>
          <p:cNvPr id="4" name="Text Placeholder 3">
            <a:extLst>
              <a:ext uri="{FF2B5EF4-FFF2-40B4-BE49-F238E27FC236}">
                <a16:creationId xmlns:a16="http://schemas.microsoft.com/office/drawing/2014/main" id="{506CBCCD-5C44-41BC-AF0C-1A9744D7EEF2}"/>
              </a:ext>
            </a:extLst>
          </p:cNvPr>
          <p:cNvSpPr txBox="1">
            <a:spLocks/>
          </p:cNvSpPr>
          <p:nvPr/>
        </p:nvSpPr>
        <p:spPr bwMode="auto">
          <a:xfrm>
            <a:off x="260894" y="4766100"/>
            <a:ext cx="8686800" cy="40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dirty="0">
                <a:solidFill>
                  <a:schemeClr val="bg2">
                    <a:lumMod val="50000"/>
                  </a:schemeClr>
                </a:solidFill>
              </a:rPr>
              <a:t>Information </a:t>
            </a:r>
            <a:r>
              <a:rPr lang="en-US" sz="1100" dirty="0">
                <a:solidFill>
                  <a:schemeClr val="bg2">
                    <a:lumMod val="50000"/>
                  </a:schemeClr>
                </a:solidFill>
              </a:rPr>
              <a:t>from</a:t>
            </a:r>
            <a:r>
              <a:rPr lang="en-US" sz="1000" dirty="0">
                <a:solidFill>
                  <a:schemeClr val="bg2">
                    <a:lumMod val="50000"/>
                  </a:schemeClr>
                </a:solidFill>
              </a:rPr>
              <a:t> https://www.cdc.gov/vaccines/hcp/conversations/talking-with-parents.html.</a:t>
            </a:r>
          </a:p>
        </p:txBody>
      </p:sp>
    </p:spTree>
    <p:extLst>
      <p:ext uri="{BB962C8B-B14F-4D97-AF65-F5344CB8AC3E}">
        <p14:creationId xmlns:p14="http://schemas.microsoft.com/office/powerpoint/2010/main" val="2287157498"/>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62936-2619-450F-82DB-2198F30B8AD8}"/>
              </a:ext>
            </a:extLst>
          </p:cNvPr>
          <p:cNvSpPr>
            <a:spLocks noGrp="1"/>
          </p:cNvSpPr>
          <p:nvPr>
            <p:ph type="title"/>
          </p:nvPr>
        </p:nvSpPr>
        <p:spPr/>
        <p:txBody>
          <a:bodyPr/>
          <a:lstStyle/>
          <a:p>
            <a:r>
              <a:rPr lang="en-US" dirty="0"/>
              <a:t>VACCINE RESOURCES AND REFERENCES</a:t>
            </a:r>
          </a:p>
        </p:txBody>
      </p:sp>
      <p:sp>
        <p:nvSpPr>
          <p:cNvPr id="3" name="Text Placeholder 2">
            <a:extLst>
              <a:ext uri="{FF2B5EF4-FFF2-40B4-BE49-F238E27FC236}">
                <a16:creationId xmlns:a16="http://schemas.microsoft.com/office/drawing/2014/main" id="{B02D6206-6F55-4389-8799-C3567B89539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198003"/>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893615-5A85-304A-8FB6-7C59FC76A189}"/>
              </a:ext>
            </a:extLst>
          </p:cNvPr>
          <p:cNvSpPr>
            <a:spLocks noGrp="1"/>
          </p:cNvSpPr>
          <p:nvPr>
            <p:ph type="title"/>
          </p:nvPr>
        </p:nvSpPr>
        <p:spPr/>
        <p:txBody>
          <a:bodyPr/>
          <a:lstStyle/>
          <a:p>
            <a:r>
              <a:rPr lang="en-US" dirty="0"/>
              <a:t>Vaccine Resources and References</a:t>
            </a:r>
          </a:p>
        </p:txBody>
      </p:sp>
      <p:sp>
        <p:nvSpPr>
          <p:cNvPr id="2" name="Text Placeholder 1">
            <a:extLst>
              <a:ext uri="{FF2B5EF4-FFF2-40B4-BE49-F238E27FC236}">
                <a16:creationId xmlns:a16="http://schemas.microsoft.com/office/drawing/2014/main" id="{DC23DE05-A88F-7249-A501-A862BDE399D8}"/>
              </a:ext>
            </a:extLst>
          </p:cNvPr>
          <p:cNvSpPr>
            <a:spLocks noGrp="1"/>
          </p:cNvSpPr>
          <p:nvPr>
            <p:ph type="body" sz="quarter" idx="10"/>
          </p:nvPr>
        </p:nvSpPr>
        <p:spPr>
          <a:xfrm>
            <a:off x="457200" y="1158875"/>
            <a:ext cx="8441140" cy="3341688"/>
          </a:xfrm>
        </p:spPr>
        <p:txBody>
          <a:bodyPr/>
          <a:lstStyle/>
          <a:p>
            <a:pPr marL="38100" indent="0">
              <a:buNone/>
            </a:pPr>
            <a:r>
              <a:rPr lang="en-US" sz="1800" b="1" dirty="0"/>
              <a:t>ACIP recommendations</a:t>
            </a:r>
          </a:p>
          <a:p>
            <a:r>
              <a:rPr lang="en-US" sz="1800" b="0" dirty="0"/>
              <a:t>Current ACIP </a:t>
            </a:r>
            <a:r>
              <a:rPr lang="en-US" sz="1800" dirty="0"/>
              <a:t>rotavirus </a:t>
            </a:r>
            <a:r>
              <a:rPr lang="en-US" sz="1800" b="0" dirty="0"/>
              <a:t>vaccine recommendations </a:t>
            </a:r>
            <a:r>
              <a:rPr lang="en-US" sz="1800" dirty="0">
                <a:hlinkClick r:id="rId3"/>
              </a:rPr>
              <a:t>https://www.cdc.gov/vaccines/hcp/acip-recs/vacc-specific/rotavirus.html</a:t>
            </a:r>
            <a:endParaRPr lang="en-US" sz="1800" dirty="0"/>
          </a:p>
          <a:p>
            <a:r>
              <a:rPr lang="en-US" sz="1800" b="0" dirty="0"/>
              <a:t>ACIP General Best Practice Guidelines </a:t>
            </a:r>
            <a:r>
              <a:rPr lang="en-US" sz="1800" dirty="0"/>
              <a:t>for</a:t>
            </a:r>
            <a:r>
              <a:rPr lang="en-US" sz="1800" b="0" dirty="0"/>
              <a:t> Immunization</a:t>
            </a:r>
            <a:r>
              <a:rPr lang="en-US" sz="1800" dirty="0">
                <a:hlinkClick r:id="rId4"/>
              </a:rPr>
              <a:t> https://www.cdc.gov/vaccines/hcp/acip-recs/general-recs/index.html</a:t>
            </a:r>
            <a:endParaRPr lang="en-US" sz="1800" dirty="0"/>
          </a:p>
          <a:p>
            <a:pPr marL="38100" indent="0">
              <a:buNone/>
            </a:pPr>
            <a:endParaRPr lang="en-US" sz="1800" b="1" dirty="0"/>
          </a:p>
          <a:p>
            <a:pPr marL="38100" indent="0">
              <a:buNone/>
            </a:pPr>
            <a:r>
              <a:rPr lang="en-US" sz="1800" b="1" dirty="0"/>
              <a:t>Disease information</a:t>
            </a:r>
          </a:p>
          <a:p>
            <a:r>
              <a:rPr lang="en-US" sz="1800" dirty="0"/>
              <a:t>CDC Rotavirus Disease and Vaccination </a:t>
            </a:r>
            <a:r>
              <a:rPr lang="en-US" sz="1800" u="sng" dirty="0">
                <a:hlinkClick r:id="rId5"/>
              </a:rPr>
              <a:t>www.cdc.gov/rotavirus/index.html</a:t>
            </a:r>
            <a:r>
              <a:rPr lang="en-US" sz="1800" u="sng" dirty="0"/>
              <a:t> </a:t>
            </a:r>
            <a:endParaRPr lang="en-US" sz="1800" dirty="0"/>
          </a:p>
          <a:p>
            <a:r>
              <a:rPr lang="en-US" sz="1800" dirty="0"/>
              <a:t>Ask the Experts–Rotavirus FAQs </a:t>
            </a:r>
            <a:r>
              <a:rPr lang="en-US" sz="1800" u="sng" dirty="0">
                <a:hlinkClick r:id="rId6"/>
              </a:rPr>
              <a:t>www.immunize.org/askexperts/experts_rota.asp</a:t>
            </a:r>
            <a:r>
              <a:rPr lang="en-US" sz="1800" u="sng" dirty="0"/>
              <a:t> </a:t>
            </a:r>
            <a:endParaRPr lang="en-US" sz="1800" dirty="0"/>
          </a:p>
          <a:p>
            <a:r>
              <a:rPr lang="en-US" sz="1800" dirty="0"/>
              <a:t>Questions and Answers–Rotavirus What You Should Know </a:t>
            </a:r>
            <a:r>
              <a:rPr lang="en-US" sz="1800" dirty="0">
                <a:hlinkClick r:id="rId7"/>
              </a:rPr>
              <a:t>https://</a:t>
            </a:r>
            <a:r>
              <a:rPr lang="en-US" sz="1800" u="sng" dirty="0">
                <a:hlinkClick r:id="rId7"/>
              </a:rPr>
              <a:t>media.chop.edu/data/files/pdfs/vaccine-education-center-rotavirus.pdf</a:t>
            </a:r>
            <a:r>
              <a:rPr lang="en-US" sz="1800" u="sng" dirty="0"/>
              <a:t> </a:t>
            </a:r>
            <a:endParaRPr lang="en-US" sz="1800" dirty="0"/>
          </a:p>
          <a:p>
            <a:pPr marL="38100" indent="0">
              <a:buNone/>
            </a:pPr>
            <a:endParaRPr lang="en-US" b="0" dirty="0"/>
          </a:p>
          <a:p>
            <a:pPr marL="38100" indent="0">
              <a:buNone/>
            </a:pPr>
            <a:endParaRPr lang="en-US" b="0" dirty="0"/>
          </a:p>
          <a:p>
            <a:pPr marL="38100" indent="0">
              <a:buNone/>
            </a:pPr>
            <a:endParaRPr lang="en-US" b="0" dirty="0"/>
          </a:p>
          <a:p>
            <a:pPr marL="38100" indent="0">
              <a:buNone/>
            </a:pPr>
            <a:endParaRPr lang="en-US" dirty="0"/>
          </a:p>
        </p:txBody>
      </p:sp>
    </p:spTree>
    <p:extLst>
      <p:ext uri="{BB962C8B-B14F-4D97-AF65-F5344CB8AC3E}">
        <p14:creationId xmlns:p14="http://schemas.microsoft.com/office/powerpoint/2010/main" val="3193313536"/>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D2097A-C500-1748-B053-84F575CBC81F}"/>
              </a:ext>
            </a:extLst>
          </p:cNvPr>
          <p:cNvSpPr>
            <a:spLocks noGrp="1"/>
          </p:cNvSpPr>
          <p:nvPr>
            <p:ph type="title"/>
          </p:nvPr>
        </p:nvSpPr>
        <p:spPr/>
        <p:txBody>
          <a:bodyPr/>
          <a:lstStyle/>
          <a:p>
            <a:r>
              <a:rPr lang="en-US" dirty="0"/>
              <a:t>Vaccine Resources and References</a:t>
            </a:r>
          </a:p>
        </p:txBody>
      </p:sp>
      <p:sp>
        <p:nvSpPr>
          <p:cNvPr id="2" name="Text Placeholder 1">
            <a:extLst>
              <a:ext uri="{FF2B5EF4-FFF2-40B4-BE49-F238E27FC236}">
                <a16:creationId xmlns:a16="http://schemas.microsoft.com/office/drawing/2014/main" id="{E405D572-0135-3346-9D14-19E490BCA9CF}"/>
              </a:ext>
            </a:extLst>
          </p:cNvPr>
          <p:cNvSpPr>
            <a:spLocks noGrp="1"/>
          </p:cNvSpPr>
          <p:nvPr>
            <p:ph type="body" sz="quarter" idx="10"/>
          </p:nvPr>
        </p:nvSpPr>
        <p:spPr>
          <a:xfrm>
            <a:off x="457200" y="1158875"/>
            <a:ext cx="8599118" cy="3341688"/>
          </a:xfrm>
        </p:spPr>
        <p:txBody>
          <a:bodyPr/>
          <a:lstStyle/>
          <a:p>
            <a:pPr marL="38100" indent="0">
              <a:buNone/>
            </a:pPr>
            <a:r>
              <a:rPr lang="en-US" sz="1800" b="1" dirty="0"/>
              <a:t>Immunization strategies</a:t>
            </a:r>
          </a:p>
          <a:p>
            <a:r>
              <a:rPr lang="en-US" sz="1800" dirty="0"/>
              <a:t> Immunization information systems</a:t>
            </a:r>
          </a:p>
          <a:p>
            <a:pPr marL="400050" lvl="1" indent="0">
              <a:buNone/>
            </a:pPr>
            <a:r>
              <a:rPr lang="en-US" sz="1800" dirty="0">
                <a:hlinkClick r:id="rId3"/>
              </a:rPr>
              <a:t>https://www.cdc.gov/vaccines/programs/iis/index.html</a:t>
            </a:r>
            <a:endParaRPr lang="en-US" sz="1800" dirty="0"/>
          </a:p>
          <a:p>
            <a:r>
              <a:rPr lang="en-US" sz="1800" dirty="0"/>
              <a:t>Immunization quality improvement for providers </a:t>
            </a:r>
            <a:r>
              <a:rPr lang="en-US" sz="1800" dirty="0">
                <a:hlinkClick r:id="rId4"/>
              </a:rPr>
              <a:t>https://www.cdc.gov/vaccines/programs/iqip/at-a-glance.html</a:t>
            </a:r>
            <a:endParaRPr lang="en-US" sz="1800" dirty="0"/>
          </a:p>
          <a:p>
            <a:r>
              <a:rPr lang="en-US" sz="1800" dirty="0"/>
              <a:t>Comprehensive clinic assessment software application</a:t>
            </a:r>
          </a:p>
          <a:p>
            <a:pPr marL="0" indent="0">
              <a:buNone/>
            </a:pPr>
            <a:r>
              <a:rPr lang="en-US" sz="1800" dirty="0"/>
              <a:t>       </a:t>
            </a:r>
            <a:r>
              <a:rPr lang="en-US" sz="1800" dirty="0">
                <a:hlinkClick r:id="rId5"/>
              </a:rPr>
              <a:t>https://www.cdc.gov/vaccines/programs/cocasa/index.html</a:t>
            </a:r>
            <a:endParaRPr lang="en-US" sz="1800" b="1" dirty="0"/>
          </a:p>
          <a:p>
            <a:pPr marL="38100" indent="0">
              <a:buNone/>
            </a:pPr>
            <a:endParaRPr lang="en-US" sz="1800" dirty="0"/>
          </a:p>
        </p:txBody>
      </p:sp>
    </p:spTree>
    <p:extLst>
      <p:ext uri="{BB962C8B-B14F-4D97-AF65-F5344CB8AC3E}">
        <p14:creationId xmlns:p14="http://schemas.microsoft.com/office/powerpoint/2010/main" val="3497089996"/>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D2097A-C500-1748-B053-84F575CBC81F}"/>
              </a:ext>
            </a:extLst>
          </p:cNvPr>
          <p:cNvSpPr>
            <a:spLocks noGrp="1"/>
          </p:cNvSpPr>
          <p:nvPr>
            <p:ph type="title"/>
          </p:nvPr>
        </p:nvSpPr>
        <p:spPr/>
        <p:txBody>
          <a:bodyPr/>
          <a:lstStyle/>
          <a:p>
            <a:r>
              <a:rPr lang="en-US" dirty="0"/>
              <a:t>Vaccine Resources and References</a:t>
            </a:r>
          </a:p>
        </p:txBody>
      </p:sp>
      <p:sp>
        <p:nvSpPr>
          <p:cNvPr id="2" name="Text Placeholder 1">
            <a:extLst>
              <a:ext uri="{FF2B5EF4-FFF2-40B4-BE49-F238E27FC236}">
                <a16:creationId xmlns:a16="http://schemas.microsoft.com/office/drawing/2014/main" id="{E405D572-0135-3346-9D14-19E490BCA9CF}"/>
              </a:ext>
            </a:extLst>
          </p:cNvPr>
          <p:cNvSpPr>
            <a:spLocks noGrp="1"/>
          </p:cNvSpPr>
          <p:nvPr>
            <p:ph type="body" sz="quarter" idx="10"/>
          </p:nvPr>
        </p:nvSpPr>
        <p:spPr>
          <a:xfrm>
            <a:off x="457200" y="1158875"/>
            <a:ext cx="8599118" cy="3341688"/>
          </a:xfrm>
        </p:spPr>
        <p:txBody>
          <a:bodyPr/>
          <a:lstStyle/>
          <a:p>
            <a:pPr marL="38100" indent="0">
              <a:buNone/>
            </a:pPr>
            <a:r>
              <a:rPr lang="en-US" sz="1800" b="1" dirty="0"/>
              <a:t>Manufacturers’ vaccine package inserts (PIs)</a:t>
            </a:r>
          </a:p>
          <a:p>
            <a:r>
              <a:rPr lang="en-US" sz="1800" dirty="0"/>
              <a:t>Rotarix®, </a:t>
            </a:r>
            <a:r>
              <a:rPr lang="en-US" sz="1800" dirty="0">
                <a:cs typeface="Calibri" panose="020F0502020204030204" pitchFamily="34" charset="0"/>
              </a:rPr>
              <a:t>GlaxoSmithKline </a:t>
            </a:r>
            <a:r>
              <a:rPr lang="en-US" sz="1800" dirty="0">
                <a:hlinkClick r:id="rId3"/>
              </a:rPr>
              <a:t>https://www.fda.gov/vaccines-blood-biologics/vaccines/rotarix</a:t>
            </a:r>
            <a:endParaRPr lang="en-US" sz="1800" dirty="0"/>
          </a:p>
          <a:p>
            <a:r>
              <a:rPr lang="en-US" sz="1800" b="0" dirty="0"/>
              <a:t>RotaTe</a:t>
            </a:r>
            <a:r>
              <a:rPr lang="en-US" sz="1800" dirty="0"/>
              <a:t>q</a:t>
            </a:r>
            <a:r>
              <a:rPr lang="en-US" sz="1800" b="0" dirty="0"/>
              <a:t>®, Merck &amp; Co., Inc </a:t>
            </a:r>
            <a:r>
              <a:rPr lang="en-US" sz="1800" dirty="0">
                <a:hlinkClick r:id="rId4"/>
              </a:rPr>
              <a:t>https://www.fda.gov/vaccines-blood-biologics/vaccines/rotateq</a:t>
            </a:r>
            <a:endParaRPr lang="en-US" sz="1800" dirty="0"/>
          </a:p>
          <a:p>
            <a:pPr marL="0" indent="0">
              <a:buNone/>
            </a:pPr>
            <a:endParaRPr lang="en-US" sz="1800" dirty="0"/>
          </a:p>
          <a:p>
            <a:pPr marL="38100" indent="0">
              <a:buNone/>
            </a:pPr>
            <a:r>
              <a:rPr lang="en-US" sz="1800" b="1" dirty="0"/>
              <a:t>Immunization schedules</a:t>
            </a:r>
          </a:p>
          <a:p>
            <a:r>
              <a:rPr lang="en-US" sz="1800" dirty="0">
                <a:hlinkClick r:id="rId5"/>
              </a:rPr>
              <a:t>Recommended Child and Adolescent Immunization Schedule for ages 18 years or younger </a:t>
            </a:r>
            <a:endParaRPr lang="en-US" sz="1800" dirty="0"/>
          </a:p>
          <a:p>
            <a:r>
              <a:rPr lang="en-US" sz="1800" dirty="0">
                <a:hlinkClick r:id="rId6"/>
              </a:rPr>
              <a:t>Catch-Up Immunization Schedule </a:t>
            </a:r>
            <a:endParaRPr lang="en-US" sz="1800" dirty="0"/>
          </a:p>
          <a:p>
            <a:pPr marL="0" indent="0">
              <a:buNone/>
            </a:pPr>
            <a:endParaRPr lang="en-US" sz="1800" b="0" dirty="0">
              <a:highlight>
                <a:srgbClr val="FFFF00"/>
              </a:highlight>
            </a:endParaRPr>
          </a:p>
          <a:p>
            <a:pPr marL="38100" indent="0">
              <a:buNone/>
            </a:pPr>
            <a:endParaRPr lang="en-US" sz="1800" dirty="0"/>
          </a:p>
          <a:p>
            <a:pPr marL="38100" indent="0">
              <a:buNone/>
            </a:pPr>
            <a:endParaRPr lang="en-US" sz="1800" dirty="0"/>
          </a:p>
        </p:txBody>
      </p:sp>
    </p:spTree>
    <p:extLst>
      <p:ext uri="{BB962C8B-B14F-4D97-AF65-F5344CB8AC3E}">
        <p14:creationId xmlns:p14="http://schemas.microsoft.com/office/powerpoint/2010/main" val="2164239585"/>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FF4B31-4357-8F42-B6C1-08E5DC024EA9}"/>
              </a:ext>
            </a:extLst>
          </p:cNvPr>
          <p:cNvSpPr>
            <a:spLocks noGrp="1"/>
          </p:cNvSpPr>
          <p:nvPr>
            <p:ph type="title"/>
          </p:nvPr>
        </p:nvSpPr>
        <p:spPr/>
        <p:txBody>
          <a:bodyPr/>
          <a:lstStyle/>
          <a:p>
            <a:r>
              <a:rPr lang="en-US" dirty="0"/>
              <a:t>Vaccine Resources and References</a:t>
            </a:r>
          </a:p>
        </p:txBody>
      </p:sp>
      <p:sp>
        <p:nvSpPr>
          <p:cNvPr id="5" name="Text Placeholder 4">
            <a:extLst>
              <a:ext uri="{FF2B5EF4-FFF2-40B4-BE49-F238E27FC236}">
                <a16:creationId xmlns:a16="http://schemas.microsoft.com/office/drawing/2014/main" id="{B4EF20C2-14CA-F146-9C0A-404730E331D3}"/>
              </a:ext>
            </a:extLst>
          </p:cNvPr>
          <p:cNvSpPr>
            <a:spLocks noGrp="1"/>
          </p:cNvSpPr>
          <p:nvPr>
            <p:ph type="body" sz="quarter" idx="10"/>
          </p:nvPr>
        </p:nvSpPr>
        <p:spPr/>
        <p:txBody>
          <a:bodyPr/>
          <a:lstStyle/>
          <a:p>
            <a:pPr marL="0" indent="0">
              <a:buNone/>
            </a:pPr>
            <a:r>
              <a:rPr lang="en-US" sz="1800" b="1" dirty="0"/>
              <a:t>Communications</a:t>
            </a:r>
          </a:p>
          <a:p>
            <a:r>
              <a:rPr lang="en-US" sz="1800" dirty="0"/>
              <a:t>Talking to parents about vaccines </a:t>
            </a:r>
            <a:r>
              <a:rPr lang="en-US" sz="1800" dirty="0">
                <a:hlinkClick r:id="rId3"/>
              </a:rPr>
              <a:t>https://www.cdc.gov/vaccines/hcp/conversations/conv-materials.html</a:t>
            </a:r>
            <a:r>
              <a:rPr lang="en-US" sz="1800" dirty="0"/>
              <a:t> </a:t>
            </a:r>
          </a:p>
          <a:p>
            <a:r>
              <a:rPr lang="en-US" sz="1800" dirty="0"/>
              <a:t>Recommending Vaccines for Children Under Two Years Old: Dr. Tolu Adebanjo </a:t>
            </a:r>
            <a:r>
              <a:rPr lang="en-US" sz="1800" dirty="0">
                <a:hlinkClick r:id="rId4"/>
              </a:rPr>
              <a:t>https://www.youtube.com/watch?v=s7xKvqoxIMA&amp;list=PLvrp9iOILTQYCC6DnrG4FuRT8SpdUnMbZ&amp;index=26&amp;t=0s </a:t>
            </a:r>
            <a:endParaRPr lang="en-US" sz="1800" dirty="0"/>
          </a:p>
          <a:p>
            <a:r>
              <a:rPr lang="en-US" sz="1800" dirty="0"/>
              <a:t>Current vaccine information statements (VISs) </a:t>
            </a:r>
            <a:r>
              <a:rPr lang="en-US" sz="1800" dirty="0">
                <a:hlinkClick r:id="rId5"/>
              </a:rPr>
              <a:t>https://www.cdc.gov/vaccines/hcp/vis/current-vis.html</a:t>
            </a:r>
            <a:endParaRPr lang="en-US" sz="1800" dirty="0"/>
          </a:p>
          <a:p>
            <a:r>
              <a:rPr lang="en-US" sz="1800" dirty="0"/>
              <a:t>Instructions for Using VISs </a:t>
            </a:r>
            <a:r>
              <a:rPr lang="en-US" sz="1800" dirty="0">
                <a:hlinkClick r:id="rId6"/>
              </a:rPr>
              <a:t>https://www.cdc.gov/vaccines/hcp/vis/about/required-use-instructions.html</a:t>
            </a:r>
            <a:endParaRPr lang="en-US" sz="1800" dirty="0"/>
          </a:p>
          <a:p>
            <a:r>
              <a:rPr lang="en-US" sz="1800" dirty="0">
                <a:cs typeface="Calibri" panose="020F0502020204030204" pitchFamily="34" charset="0"/>
              </a:rPr>
              <a:t>Translated VISs </a:t>
            </a:r>
            <a:r>
              <a:rPr lang="en-US" sz="1800" dirty="0">
                <a:solidFill>
                  <a:schemeClr val="accent5"/>
                </a:solidFill>
                <a:cs typeface="Calibri" panose="020F0502020204030204" pitchFamily="34" charset="0"/>
                <a:hlinkClick r:id="rId7"/>
              </a:rPr>
              <a:t>https://www.immunize.org/vis/?f=9</a:t>
            </a:r>
            <a:endParaRPr lang="en-US" sz="1800" dirty="0">
              <a:solidFill>
                <a:schemeClr val="accent5"/>
              </a:solidFill>
              <a:cs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2717282076"/>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893615-5A85-304A-8FB6-7C59FC76A189}"/>
              </a:ext>
            </a:extLst>
          </p:cNvPr>
          <p:cNvSpPr>
            <a:spLocks noGrp="1"/>
          </p:cNvSpPr>
          <p:nvPr>
            <p:ph type="title"/>
          </p:nvPr>
        </p:nvSpPr>
        <p:spPr/>
        <p:txBody>
          <a:bodyPr/>
          <a:lstStyle/>
          <a:p>
            <a:r>
              <a:rPr lang="en-US" dirty="0"/>
              <a:t>Vaccine Resources and References</a:t>
            </a:r>
          </a:p>
        </p:txBody>
      </p:sp>
      <p:sp>
        <p:nvSpPr>
          <p:cNvPr id="2" name="Text Placeholder 1">
            <a:extLst>
              <a:ext uri="{FF2B5EF4-FFF2-40B4-BE49-F238E27FC236}">
                <a16:creationId xmlns:a16="http://schemas.microsoft.com/office/drawing/2014/main" id="{DC23DE05-A88F-7249-A501-A862BDE399D8}"/>
              </a:ext>
            </a:extLst>
          </p:cNvPr>
          <p:cNvSpPr>
            <a:spLocks noGrp="1"/>
          </p:cNvSpPr>
          <p:nvPr>
            <p:ph type="body" sz="quarter" idx="10"/>
          </p:nvPr>
        </p:nvSpPr>
        <p:spPr/>
        <p:txBody>
          <a:bodyPr/>
          <a:lstStyle/>
          <a:p>
            <a:pPr marL="38100" indent="0">
              <a:buNone/>
            </a:pPr>
            <a:r>
              <a:rPr lang="en-US" sz="1800" b="1" dirty="0"/>
              <a:t>Vaccine storage and handling</a:t>
            </a:r>
          </a:p>
          <a:p>
            <a:r>
              <a:rPr lang="en-US" sz="1800" i="1" dirty="0"/>
              <a:t>Vaccine</a:t>
            </a:r>
            <a:r>
              <a:rPr lang="en-US" sz="1800" dirty="0"/>
              <a:t> </a:t>
            </a:r>
            <a:r>
              <a:rPr lang="en-US" sz="1800" i="1" dirty="0"/>
              <a:t>Storage and Handling Toolkit </a:t>
            </a:r>
            <a:r>
              <a:rPr lang="en-US" sz="1800" dirty="0">
                <a:hlinkClick r:id="rId3"/>
              </a:rPr>
              <a:t>https://www.cdc.gov/vaccines/hcp/admin/storage/toolkit/index.html </a:t>
            </a:r>
            <a:endParaRPr lang="en-US" sz="1800" dirty="0"/>
          </a:p>
          <a:p>
            <a:r>
              <a:rPr lang="en-US" sz="1800" dirty="0"/>
              <a:t>“Keys to Storing and Handling Your Vaccine Supply” </a:t>
            </a:r>
            <a:r>
              <a:rPr lang="en-US" sz="1800" dirty="0">
                <a:hlinkClick r:id="rId4"/>
              </a:rPr>
              <a:t>https://www.youtube.com/watch?v=VCzO8Zod8DI </a:t>
            </a:r>
            <a:endParaRPr lang="en-US" sz="1800" dirty="0"/>
          </a:p>
          <a:p>
            <a:pPr marL="38100" indent="0">
              <a:buNone/>
            </a:pPr>
            <a:r>
              <a:rPr lang="en-US" sz="1800" b="1" dirty="0"/>
              <a:t>Vaccine Administration</a:t>
            </a:r>
          </a:p>
          <a:p>
            <a:pPr marL="323850" indent="-285750"/>
            <a:r>
              <a:rPr lang="en-US" sz="1800" dirty="0"/>
              <a:t>Vaccine Administration for Healthcare Professionals</a:t>
            </a:r>
          </a:p>
          <a:p>
            <a:pPr marL="438150" lvl="1" indent="0">
              <a:buNone/>
            </a:pPr>
            <a:r>
              <a:rPr lang="en-US" sz="1800" dirty="0">
                <a:hlinkClick r:id="rId5"/>
              </a:rPr>
              <a:t>https://www.cdc.gov/vaccines/hcp/admin/admin-protocols.html</a:t>
            </a:r>
            <a:r>
              <a:rPr lang="en-US" sz="1800" dirty="0"/>
              <a:t>  </a:t>
            </a:r>
          </a:p>
          <a:p>
            <a:pPr marL="38100" indent="0">
              <a:buNone/>
            </a:pPr>
            <a:endParaRPr lang="en-US" sz="1800" b="1" dirty="0"/>
          </a:p>
          <a:p>
            <a:pPr marL="0" indent="0">
              <a:buNone/>
            </a:pPr>
            <a:endParaRPr lang="en-US" dirty="0"/>
          </a:p>
        </p:txBody>
      </p:sp>
    </p:spTree>
    <p:extLst>
      <p:ext uri="{BB962C8B-B14F-4D97-AF65-F5344CB8AC3E}">
        <p14:creationId xmlns:p14="http://schemas.microsoft.com/office/powerpoint/2010/main" val="370679972"/>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E3422-4F59-4088-A063-D9A879C0EE88}"/>
              </a:ext>
            </a:extLst>
          </p:cNvPr>
          <p:cNvSpPr>
            <a:spLocks noGrp="1"/>
          </p:cNvSpPr>
          <p:nvPr>
            <p:ph type="title"/>
          </p:nvPr>
        </p:nvSpPr>
        <p:spPr/>
        <p:txBody>
          <a:bodyPr/>
          <a:lstStyle/>
          <a:p>
            <a:r>
              <a:rPr lang="en-US" dirty="0"/>
              <a:t>Vaccine Resources and References</a:t>
            </a:r>
          </a:p>
        </p:txBody>
      </p:sp>
      <p:sp>
        <p:nvSpPr>
          <p:cNvPr id="3" name="Text Placeholder 2">
            <a:extLst>
              <a:ext uri="{FF2B5EF4-FFF2-40B4-BE49-F238E27FC236}">
                <a16:creationId xmlns:a16="http://schemas.microsoft.com/office/drawing/2014/main" id="{8EE51ADF-1AD9-47B4-AE76-1AAE8F2F7B1C}"/>
              </a:ext>
            </a:extLst>
          </p:cNvPr>
          <p:cNvSpPr>
            <a:spLocks noGrp="1"/>
          </p:cNvSpPr>
          <p:nvPr>
            <p:ph type="body" sz="quarter" idx="10"/>
          </p:nvPr>
        </p:nvSpPr>
        <p:spPr/>
        <p:txBody>
          <a:bodyPr/>
          <a:lstStyle/>
          <a:p>
            <a:pPr marL="38100" indent="0">
              <a:buNone/>
            </a:pPr>
            <a:r>
              <a:rPr lang="en-US" sz="1800" b="1" dirty="0"/>
              <a:t>Vaccine administration</a:t>
            </a:r>
          </a:p>
          <a:p>
            <a:r>
              <a:rPr lang="en-US" sz="1800" i="1" dirty="0"/>
              <a:t>Immunization Action Coalition </a:t>
            </a:r>
            <a:r>
              <a:rPr lang="en-US" sz="1800" dirty="0"/>
              <a:t>clinic tools screening for vaccine contraindications and precautions </a:t>
            </a:r>
            <a:r>
              <a:rPr lang="en-US" sz="1800" dirty="0">
                <a:hlinkClick r:id="rId3"/>
              </a:rPr>
              <a:t>https://www.immunize.org/clinic/screening-contraindications.asp </a:t>
            </a:r>
            <a:endParaRPr lang="en-US" sz="1800" dirty="0"/>
          </a:p>
          <a:p>
            <a:r>
              <a:rPr lang="en-US" sz="1800" dirty="0"/>
              <a:t>Standing orders for administering rotavirus vaccine </a:t>
            </a:r>
            <a:r>
              <a:rPr lang="en-US" sz="1800" u="sng" dirty="0">
                <a:hlinkClick r:id="rId4"/>
              </a:rPr>
              <a:t>www.immunize.org/catg.d/p3087.pdf</a:t>
            </a:r>
            <a:r>
              <a:rPr lang="en-US" sz="1800" u="sng" dirty="0"/>
              <a:t> </a:t>
            </a:r>
            <a:endParaRPr lang="en-US" sz="1800" dirty="0"/>
          </a:p>
          <a:p>
            <a:r>
              <a:rPr lang="en-US" sz="1800" dirty="0"/>
              <a:t>CDC vaccine administration resource library </a:t>
            </a:r>
            <a:r>
              <a:rPr lang="en-US" sz="1800" dirty="0">
                <a:hlinkClick r:id="rId5"/>
              </a:rPr>
              <a:t>https://www.cdc.gov/vaccines/hcp/admin/resource-library.html </a:t>
            </a:r>
            <a:endParaRPr lang="en-US" sz="1800" b="1" dirty="0"/>
          </a:p>
          <a:p>
            <a:pPr marL="38100" indent="0">
              <a:buNone/>
            </a:pPr>
            <a:endParaRPr lang="en-US" sz="1800" b="1" dirty="0"/>
          </a:p>
          <a:p>
            <a:pPr marL="38100" indent="0">
              <a:buNone/>
            </a:pPr>
            <a:r>
              <a:rPr lang="en-US" sz="1800" b="1" dirty="0"/>
              <a:t>Documentation</a:t>
            </a:r>
          </a:p>
          <a:p>
            <a:r>
              <a:rPr lang="en-US" sz="1800" dirty="0"/>
              <a:t>Documentation of vaccinations after administration </a:t>
            </a:r>
            <a:r>
              <a:rPr lang="en-US" sz="1800" dirty="0">
                <a:hlinkClick r:id="rId6"/>
              </a:rPr>
              <a:t>https://www.youtube.com/watch?v=xlyqUgKGFPk </a:t>
            </a:r>
            <a:endParaRPr lang="en-US" sz="1800" dirty="0"/>
          </a:p>
          <a:p>
            <a:endParaRPr lang="en-US" sz="1800" dirty="0"/>
          </a:p>
        </p:txBody>
      </p:sp>
    </p:spTree>
    <p:extLst>
      <p:ext uri="{BB962C8B-B14F-4D97-AF65-F5344CB8AC3E}">
        <p14:creationId xmlns:p14="http://schemas.microsoft.com/office/powerpoint/2010/main" val="271778042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076A4B-B449-8D44-B687-04318DB1D7A9}"/>
              </a:ext>
            </a:extLst>
          </p:cNvPr>
          <p:cNvSpPr>
            <a:spLocks noGrp="1"/>
          </p:cNvSpPr>
          <p:nvPr>
            <p:ph type="title"/>
          </p:nvPr>
        </p:nvSpPr>
        <p:spPr/>
        <p:txBody>
          <a:bodyPr/>
          <a:lstStyle/>
          <a:p>
            <a:r>
              <a:rPr lang="en-US" dirty="0"/>
              <a:t>Glossary (continued)</a:t>
            </a:r>
          </a:p>
        </p:txBody>
      </p:sp>
      <p:sp>
        <p:nvSpPr>
          <p:cNvPr id="2" name="Content Placeholder 1">
            <a:extLst>
              <a:ext uri="{FF2B5EF4-FFF2-40B4-BE49-F238E27FC236}">
                <a16:creationId xmlns:a16="http://schemas.microsoft.com/office/drawing/2014/main" id="{0D90D0A9-0CBD-A04E-A973-C7445483E9F0}"/>
              </a:ext>
            </a:extLst>
          </p:cNvPr>
          <p:cNvSpPr>
            <a:spLocks noGrp="1"/>
          </p:cNvSpPr>
          <p:nvPr>
            <p:ph type="body" sz="quarter" idx="10"/>
          </p:nvPr>
        </p:nvSpPr>
        <p:spPr/>
        <p:txBody>
          <a:bodyPr/>
          <a:lstStyle/>
          <a:p>
            <a:r>
              <a:rPr lang="en-US" sz="1800" b="1" dirty="0"/>
              <a:t>Precaution: </a:t>
            </a:r>
            <a:r>
              <a:rPr lang="en-US" sz="1800" dirty="0"/>
              <a:t>A condition in a recipient that might increase the risk for a serious adverse reaction, might cause diagnostic confusion, or might compromise the ability of the vaccine to produce immunity.</a:t>
            </a:r>
          </a:p>
          <a:p>
            <a:r>
              <a:rPr lang="en-US" sz="1800" b="1" dirty="0"/>
              <a:t>Reservoir: </a:t>
            </a:r>
            <a:r>
              <a:rPr lang="en-US" sz="1800" dirty="0"/>
              <a:t>Habitat in which an infectious agent normally lives, grows, and multiplies; reservoirs include humans, animals, and the environment.</a:t>
            </a:r>
          </a:p>
          <a:p>
            <a:r>
              <a:rPr lang="en-US" sz="1800" b="1" dirty="0"/>
              <a:t>Severe combined immune deficiency (SCID): </a:t>
            </a:r>
            <a:r>
              <a:rPr lang="en-US" sz="1800" dirty="0"/>
              <a:t>Included in a group of rare, life-threatening disorders caused by at least 15 different single gene defects that result in profound deficiencies in T- and B-lymphocyte function.</a:t>
            </a:r>
          </a:p>
          <a:p>
            <a:endParaRPr lang="en-US" sz="1800" dirty="0">
              <a:solidFill>
                <a:schemeClr val="accent3"/>
              </a:solidFill>
            </a:endParaRPr>
          </a:p>
          <a:p>
            <a:pPr marL="0" indent="0">
              <a:buNone/>
            </a:pPr>
            <a:endParaRPr lang="en-US" sz="1800" dirty="0">
              <a:solidFill>
                <a:schemeClr val="accent3"/>
              </a:solidFill>
              <a:sym typeface="Arial"/>
            </a:endParaRPr>
          </a:p>
          <a:p>
            <a:pPr marL="0" indent="0">
              <a:buNone/>
            </a:pPr>
            <a:endParaRPr lang="en-US" sz="1800" dirty="0"/>
          </a:p>
          <a:p>
            <a:pPr marL="0" indent="0">
              <a:buNone/>
            </a:pPr>
            <a:endParaRPr lang="en-US" sz="1800" dirty="0"/>
          </a:p>
          <a:p>
            <a:pPr marL="0" indent="0">
              <a:buNone/>
            </a:pPr>
            <a:endParaRPr lang="en-US" sz="1800" dirty="0"/>
          </a:p>
        </p:txBody>
      </p:sp>
      <p:sp>
        <p:nvSpPr>
          <p:cNvPr id="4" name="Rectangle 3">
            <a:extLst>
              <a:ext uri="{FF2B5EF4-FFF2-40B4-BE49-F238E27FC236}">
                <a16:creationId xmlns:a16="http://schemas.microsoft.com/office/drawing/2014/main" id="{C9A7101C-9D17-4E72-B13B-31B6B31AD0EF}"/>
              </a:ext>
            </a:extLst>
          </p:cNvPr>
          <p:cNvSpPr/>
          <p:nvPr/>
        </p:nvSpPr>
        <p:spPr>
          <a:xfrm>
            <a:off x="624788" y="4596209"/>
            <a:ext cx="4404988" cy="369332"/>
          </a:xfrm>
          <a:prstGeom prst="rect">
            <a:avLst/>
          </a:prstGeom>
        </p:spPr>
        <p:txBody>
          <a:bodyPr wrap="none">
            <a:spAutoFit/>
          </a:bodyPr>
          <a:lstStyle/>
          <a:p>
            <a:pPr marL="0" indent="0">
              <a:buNone/>
            </a:pPr>
            <a:r>
              <a:rPr lang="en-US" dirty="0">
                <a:solidFill>
                  <a:schemeClr val="accent3"/>
                </a:solidFill>
              </a:rPr>
              <a:t>DELETE THIS SLIDE BEFORE PRESENTATION</a:t>
            </a:r>
          </a:p>
        </p:txBody>
      </p:sp>
    </p:spTree>
    <p:extLst>
      <p:ext uri="{BB962C8B-B14F-4D97-AF65-F5344CB8AC3E}">
        <p14:creationId xmlns:p14="http://schemas.microsoft.com/office/powerpoint/2010/main" val="166605947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076A4B-B449-8D44-B687-04318DB1D7A9}"/>
              </a:ext>
            </a:extLst>
          </p:cNvPr>
          <p:cNvSpPr>
            <a:spLocks noGrp="1"/>
          </p:cNvSpPr>
          <p:nvPr>
            <p:ph type="title"/>
          </p:nvPr>
        </p:nvSpPr>
        <p:spPr/>
        <p:txBody>
          <a:bodyPr/>
          <a:lstStyle/>
          <a:p>
            <a:r>
              <a:rPr lang="en-US" dirty="0"/>
              <a:t>Glossary (continued)</a:t>
            </a:r>
          </a:p>
        </p:txBody>
      </p:sp>
      <p:sp>
        <p:nvSpPr>
          <p:cNvPr id="2" name="Content Placeholder 1">
            <a:extLst>
              <a:ext uri="{FF2B5EF4-FFF2-40B4-BE49-F238E27FC236}">
                <a16:creationId xmlns:a16="http://schemas.microsoft.com/office/drawing/2014/main" id="{0D90D0A9-0CBD-A04E-A973-C7445483E9F0}"/>
              </a:ext>
            </a:extLst>
          </p:cNvPr>
          <p:cNvSpPr>
            <a:spLocks noGrp="1"/>
          </p:cNvSpPr>
          <p:nvPr>
            <p:ph type="body" sz="quarter" idx="10"/>
          </p:nvPr>
        </p:nvSpPr>
        <p:spPr/>
        <p:txBody>
          <a:bodyPr/>
          <a:lstStyle/>
          <a:p>
            <a:r>
              <a:rPr lang="en-US" b="1" dirty="0"/>
              <a:t>Standing orders: </a:t>
            </a:r>
            <a:r>
              <a:rPr lang="en-US" dirty="0"/>
              <a:t>Orders that authorize nurses, pharmacists, and other appropriately trained healthcare personnel, where allowed by state law, to assess a patient’s immunization status and administer vaccinations according to a protocol approved by a medical director in a healthcare setting, a physician, or another authorized practitioner. </a:t>
            </a:r>
            <a:endParaRPr lang="en-US" sz="1800" dirty="0"/>
          </a:p>
          <a:p>
            <a:r>
              <a:rPr lang="en-US" sz="1800" b="1" dirty="0">
                <a:sym typeface="Arial"/>
              </a:rPr>
              <a:t>Supportive treatment: </a:t>
            </a:r>
            <a:r>
              <a:rPr lang="en-US" sz="1800" dirty="0">
                <a:sym typeface="Arial"/>
              </a:rPr>
              <a:t>T</a:t>
            </a:r>
            <a:r>
              <a:rPr lang="en-US" sz="1800" dirty="0"/>
              <a:t>reatment provided to keep a person comfortable. </a:t>
            </a:r>
          </a:p>
          <a:p>
            <a:pPr fontAlgn="ctr"/>
            <a:r>
              <a:rPr lang="en-US" sz="1800" b="1" dirty="0"/>
              <a:t>Temporal pattern: </a:t>
            </a:r>
            <a:r>
              <a:rPr lang="en-US" sz="1800" dirty="0"/>
              <a:t>Occurrence of health-related events by time.</a:t>
            </a:r>
          </a:p>
          <a:p>
            <a:pPr marL="0" indent="0">
              <a:buNone/>
            </a:pPr>
            <a:endParaRPr lang="en-US" sz="1800" dirty="0"/>
          </a:p>
        </p:txBody>
      </p:sp>
      <p:sp>
        <p:nvSpPr>
          <p:cNvPr id="4" name="Rectangle 3">
            <a:extLst>
              <a:ext uri="{FF2B5EF4-FFF2-40B4-BE49-F238E27FC236}">
                <a16:creationId xmlns:a16="http://schemas.microsoft.com/office/drawing/2014/main" id="{E3BC9CF1-B60D-4142-8E72-53034A4E622A}"/>
              </a:ext>
            </a:extLst>
          </p:cNvPr>
          <p:cNvSpPr/>
          <p:nvPr/>
        </p:nvSpPr>
        <p:spPr>
          <a:xfrm>
            <a:off x="572237" y="4596209"/>
            <a:ext cx="4404988" cy="369332"/>
          </a:xfrm>
          <a:prstGeom prst="rect">
            <a:avLst/>
          </a:prstGeom>
        </p:spPr>
        <p:txBody>
          <a:bodyPr wrap="none">
            <a:spAutoFit/>
          </a:bodyPr>
          <a:lstStyle/>
          <a:p>
            <a:pPr marL="0" indent="0">
              <a:buNone/>
            </a:pPr>
            <a:r>
              <a:rPr lang="en-US" dirty="0">
                <a:solidFill>
                  <a:schemeClr val="accent3"/>
                </a:solidFill>
              </a:rPr>
              <a:t>DELETE THIS SLIDE BEFORE PRESENTATION</a:t>
            </a:r>
          </a:p>
        </p:txBody>
      </p:sp>
    </p:spTree>
    <p:extLst>
      <p:ext uri="{BB962C8B-B14F-4D97-AF65-F5344CB8AC3E}">
        <p14:creationId xmlns:p14="http://schemas.microsoft.com/office/powerpoint/2010/main" val="632965898"/>
      </p:ext>
    </p:extLst>
  </p:cSld>
  <p:clrMapOvr>
    <a:masterClrMapping/>
  </p:clrMapOvr>
  <p:transition>
    <p:fade/>
  </p:transition>
</p:sld>
</file>

<file path=ppt/theme/theme1.xml><?xml version="1.0" encoding="utf-8"?>
<a:theme xmlns:a="http://schemas.openxmlformats.org/drawingml/2006/main" name="NCEH_ATSDR_combined">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32741</TotalTime>
  <Words>13338</Words>
  <Application>Microsoft Office PowerPoint</Application>
  <PresentationFormat>On-screen Show (16:9)</PresentationFormat>
  <Paragraphs>855</Paragraphs>
  <Slides>79</Slides>
  <Notes>79</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79</vt:i4>
      </vt:variant>
    </vt:vector>
  </HeadingPairs>
  <TitlesOfParts>
    <vt:vector size="88" baseType="lpstr">
      <vt:lpstr>Wingdings</vt:lpstr>
      <vt:lpstr>Arial</vt:lpstr>
      <vt:lpstr>Myriad Web Pro</vt:lpstr>
      <vt:lpstr>Open Sans</vt:lpstr>
      <vt:lpstr>proxima_nova_rgbold</vt:lpstr>
      <vt:lpstr>Courier New</vt:lpstr>
      <vt:lpstr>Times New Roman</vt:lpstr>
      <vt:lpstr>Calibri</vt:lpstr>
      <vt:lpstr>NCEH_ATSDR_combined</vt:lpstr>
      <vt:lpstr>Rotavirus Vaccine</vt:lpstr>
      <vt:lpstr>About This Publication</vt:lpstr>
      <vt:lpstr>How to Use This Presentation</vt:lpstr>
      <vt:lpstr>Glossary Overview</vt:lpstr>
      <vt:lpstr>Glossary</vt:lpstr>
      <vt:lpstr>Glossary (continued)</vt:lpstr>
      <vt:lpstr>Glossary (continued)</vt:lpstr>
      <vt:lpstr>Glossary (continued)</vt:lpstr>
      <vt:lpstr>Glossary (continued)</vt:lpstr>
      <vt:lpstr>Glossary (continued)</vt:lpstr>
      <vt:lpstr>Glossary (continued)</vt:lpstr>
      <vt:lpstr> Learning Objectives</vt:lpstr>
      <vt:lpstr> Learning Objectives Continued</vt:lpstr>
      <vt:lpstr>PUBLIC HEALTH PERSPECTIVE</vt:lpstr>
      <vt:lpstr>Global Impact of Rotavirus Disease</vt:lpstr>
      <vt:lpstr>Prevaccine Rotavirus Disease Burden in the United States</vt:lpstr>
      <vt:lpstr>Postvaccine Rotavirus Disease Burden in the United States</vt:lpstr>
      <vt:lpstr>IMMUNE SYSTEM/IMMUNOLOGY</vt:lpstr>
      <vt:lpstr>Rotavirus </vt:lpstr>
      <vt:lpstr>Rotavirus Immunity </vt:lpstr>
      <vt:lpstr>VACCINE-PREVENTABLE DISEASES</vt:lpstr>
      <vt:lpstr>Rotavirus Pathogenesis</vt:lpstr>
      <vt:lpstr>Rotavirus Epidemiology</vt:lpstr>
      <vt:lpstr>Rotavirus Clinical Features</vt:lpstr>
      <vt:lpstr>IMMUNIZATION STRATEGIES</vt:lpstr>
      <vt:lpstr>Barriers to Routine Vaccination in the United States: Health Care Access</vt:lpstr>
      <vt:lpstr>Strategies for High Vaccination Coverage: Vaccines for Children (VFC) Program</vt:lpstr>
      <vt:lpstr>Strategies for High Vaccination Coverage</vt:lpstr>
      <vt:lpstr>Strategies for High Vaccination Coverage</vt:lpstr>
      <vt:lpstr>Immunization Information Systems (IISs)</vt:lpstr>
      <vt:lpstr>TYPE OF VACCINE</vt:lpstr>
      <vt:lpstr>Advisory Committee on Immunization Practices (ACIP) </vt:lpstr>
      <vt:lpstr>  </vt:lpstr>
      <vt:lpstr>Rotavirus Vaccine Products</vt:lpstr>
      <vt:lpstr>Vaccine Impact and Efficacy </vt:lpstr>
      <vt:lpstr>IMMUNIZATION SCHEDULES</vt:lpstr>
      <vt:lpstr>ACIP Rotavirus Vaccine Recommendations: Pediatric</vt:lpstr>
      <vt:lpstr>Vaccination Schedule by Product </vt:lpstr>
      <vt:lpstr>ACIP Vaccine Recommendations: Pediatric</vt:lpstr>
      <vt:lpstr>ACIP Vaccine Recommendations: Pediatric</vt:lpstr>
      <vt:lpstr>ACIP RV Vaccine Recommendations: Pediatric</vt:lpstr>
      <vt:lpstr>COMMUNICATIONS</vt:lpstr>
      <vt:lpstr>CDC Rotavirus Vaccine Information Statement (VIS)</vt:lpstr>
      <vt:lpstr>CDC Vaccine Information Statement (VIS)</vt:lpstr>
      <vt:lpstr>LEGAL/ETHICAL ISSUES</vt:lpstr>
      <vt:lpstr>Legal and Ethical Considerations</vt:lpstr>
      <vt:lpstr>Legal and Ethical Considerations</vt:lpstr>
      <vt:lpstr>Legal and Ethical Considerations</vt:lpstr>
      <vt:lpstr>Legal and Ethical Considerations</vt:lpstr>
      <vt:lpstr>VACCINE STORAGE AND HANDLING</vt:lpstr>
      <vt:lpstr>Vaccine Storage and Handling </vt:lpstr>
      <vt:lpstr>Vaccine Storage and Handling</vt:lpstr>
      <vt:lpstr>VACCINE ADMINISTRATION</vt:lpstr>
      <vt:lpstr>Before Vaccine Administration</vt:lpstr>
      <vt:lpstr>Contraindications</vt:lpstr>
      <vt:lpstr>Precautions* </vt:lpstr>
      <vt:lpstr>Vaccine Preparation</vt:lpstr>
      <vt:lpstr>RV Vaccine Administration </vt:lpstr>
      <vt:lpstr>Vaccine Administration Techniques for RV1 (Rotarix®) and RV5 (RotaTeq®)</vt:lpstr>
      <vt:lpstr>Administration With Other Vaccines </vt:lpstr>
      <vt:lpstr>DOCUMENTATION</vt:lpstr>
      <vt:lpstr>Documenting Vaccinations </vt:lpstr>
      <vt:lpstr>Documentation: Best Practice Guidelines</vt:lpstr>
      <vt:lpstr>Reporting Vaccine Adverse Events</vt:lpstr>
      <vt:lpstr>Reporting Adverse Events</vt:lpstr>
      <vt:lpstr>Rotavirus Vaccine Adverse Events </vt:lpstr>
      <vt:lpstr>VACCINE SAFETY</vt:lpstr>
      <vt:lpstr>RV Vaccine Adverse Reactions</vt:lpstr>
      <vt:lpstr>NURSING CONSIDERATIONS</vt:lpstr>
      <vt:lpstr>Nursing Considerations</vt:lpstr>
      <vt:lpstr>Nursing Considerations</vt:lpstr>
      <vt:lpstr>PowerPoint Presentation</vt:lpstr>
      <vt:lpstr>VACCINE RESOURCES AND REFERENCES</vt:lpstr>
      <vt:lpstr>Vaccine Resources and References</vt:lpstr>
      <vt:lpstr>Vaccine Resources and References</vt:lpstr>
      <vt:lpstr>Vaccine Resources and References</vt:lpstr>
      <vt:lpstr>Vaccine Resources and References</vt:lpstr>
      <vt:lpstr>Vaccine Resources and References</vt:lpstr>
      <vt:lpstr>Vaccine Resources and References</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Schaffner, Priya (CDC/DDID/NCIRD/ISD)</cp:lastModifiedBy>
  <cp:revision>439</cp:revision>
  <dcterms:created xsi:type="dcterms:W3CDTF">2011-03-17T17:43:16Z</dcterms:created>
  <dcterms:modified xsi:type="dcterms:W3CDTF">2021-01-29T15:10:49Z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MSIP_Label_7b94a7b8-f06c-4dfe-bdcc-9b548fd58c31_Enabled">
    <vt:lpwstr>true</vt:lpwstr>
  </property>
  <property fmtid="{D5CDD505-2E9C-101B-9397-08002B2CF9AE}" pid="4" name="MSIP_Label_7b94a7b8-f06c-4dfe-bdcc-9b548fd58c31_SetDate">
    <vt:lpwstr>2020-11-25T07:41:09Z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26191d9a-bafc-4a32-b0e0-6663a76f62ce</vt:lpwstr>
  </property>
  <property fmtid="{D5CDD505-2E9C-101B-9397-08002B2CF9AE}" pid="9" name="MSIP_Label_7b94a7b8-f06c-4dfe-bdcc-9b548fd58c31_ContentBits">
    <vt:lpwstr>0</vt:lpwstr>
  </property>
</Properties>
</file>